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media/image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762705" marR="0" indent="-419805"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1pPr>
    <a:lvl2pPr marL="1050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2pPr>
    <a:lvl3pPr marL="1685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3pPr>
    <a:lvl4pPr marL="2320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4pPr>
    <a:lvl5pPr marL="2955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5pPr>
    <a:lvl6pPr marL="3590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6pPr>
    <a:lvl7pPr marL="4225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7pPr>
    <a:lvl8pPr marL="4860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8pPr>
    <a:lvl9pPr marL="5495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blipFill rotWithShape="1">
              <a:blip r:embed="rId2"/>
              <a:srcRect l="0" t="0" r="0" b="0"/>
              <a:tile tx="0" ty="0" sx="100000" sy="100000" flip="none" algn="tl"/>
            </a:blipFill>
            <a:ln w="12700" cap="flat">
              <a:noFill/>
              <a:miter lim="400000"/>
            </a:ln>
            <a:effectLst/>
          </c:spPr>
          <c:explosion val="0"/>
          <c:dPt>
            <c:idx val="0"/>
            <c:explosion val="0"/>
            <c:spPr>
              <a:blipFill rotWithShape="1">
                <a:blip r:embed="rId2"/>
                <a:srcRect l="0" t="0" r="0" b="0"/>
                <a:tile tx="0" ty="0" sx="100000" sy="100000" flip="none" algn="tl"/>
              </a:blipFill>
              <a:ln w="12700" cap="flat">
                <a:noFill/>
                <a:miter lim="400000"/>
              </a:ln>
              <a:effectLst/>
            </c:spPr>
          </c:dPt>
          <c:dPt>
            <c:idx val="1"/>
            <c:explosion val="0"/>
            <c:spPr>
              <a:blipFill rotWithShape="1">
                <a:blip r:embed="rId3"/>
                <a:srcRect l="0" t="0" r="0" b="0"/>
                <a:tile tx="0" ty="0" sx="100000" sy="100000" flip="none" algn="tl"/>
              </a:blipFill>
              <a:ln w="12700" cap="flat">
                <a:noFill/>
                <a:miter lim="400000"/>
              </a:ln>
              <a:effectLst/>
            </c:spPr>
          </c:dPt>
          <c:dPt>
            <c:idx val="2"/>
            <c:explosion val="0"/>
            <c:spPr>
              <a:blipFill rotWithShape="1">
                <a:blip r:embed="rId4"/>
                <a:srcRect l="0" t="0" r="0" b="0"/>
                <a:tile tx="0" ty="0" sx="100000" sy="100000" flip="none" algn="tl"/>
              </a:blipFill>
              <a:ln w="12700" cap="flat">
                <a:noFill/>
                <a:miter lim="400000"/>
              </a:ln>
              <a:effectLst/>
            </c:spPr>
          </c:dPt>
          <c:dLbls>
            <c:dLbl>
              <c:idx val="0"/>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Sheet1!$B$1:$D$1</c:f>
              <c:strCache>
                <c:ptCount val="0"/>
              </c:strCache>
            </c:strRef>
          </c:cat>
          <c:val>
            <c:numRef>
              <c:f>Sheet1!$B$2:$D$2</c:f>
              <c:numCache>
                <c:ptCount val="3"/>
                <c:pt idx="0">
                  <c:v>25.000000</c:v>
                </c:pt>
                <c:pt idx="1">
                  <c:v>25.000000</c:v>
                </c:pt>
                <c:pt idx="2">
                  <c:v>25.000000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blipFill rotWithShape="1">
              <a:blip r:embed="rId2"/>
              <a:srcRect l="0" t="0" r="0" b="0"/>
              <a:tile tx="0" ty="0" sx="100000" sy="100000" flip="none" algn="tl"/>
            </a:blipFill>
            <a:ln w="12700" cap="flat">
              <a:noFill/>
              <a:miter lim="400000"/>
            </a:ln>
            <a:effectLst/>
          </c:spPr>
          <c:explosion val="0"/>
          <c:dPt>
            <c:idx val="0"/>
            <c:explosion val="0"/>
            <c:spPr>
              <a:blipFill rotWithShape="1">
                <a:blip r:embed="rId2"/>
                <a:srcRect l="0" t="0" r="0" b="0"/>
                <a:tile tx="0" ty="0" sx="100000" sy="100000" flip="none" algn="tl"/>
              </a:blipFill>
              <a:ln w="12700" cap="flat">
                <a:noFill/>
                <a:miter lim="400000"/>
              </a:ln>
              <a:effectLst/>
            </c:spPr>
          </c:dPt>
          <c:dPt>
            <c:idx val="1"/>
            <c:explosion val="0"/>
            <c:spPr>
              <a:blipFill rotWithShape="1">
                <a:blip r:embed="rId3"/>
                <a:srcRect l="0" t="0" r="0" b="0"/>
                <a:tile tx="0" ty="0" sx="100000" sy="100000" flip="none" algn="tl"/>
              </a:blipFill>
              <a:ln w="12700" cap="flat">
                <a:noFill/>
                <a:miter lim="400000"/>
              </a:ln>
              <a:effectLst/>
            </c:spPr>
          </c:dPt>
          <c:dPt>
            <c:idx val="2"/>
            <c:explosion val="0"/>
            <c:spPr>
              <a:blipFill rotWithShape="1">
                <a:blip r:embed="rId4"/>
                <a:srcRect l="0" t="0" r="0" b="0"/>
                <a:tile tx="0" ty="0" sx="100000" sy="100000" flip="none" algn="tl"/>
              </a:blipFill>
              <a:ln w="12700" cap="flat">
                <a:noFill/>
                <a:miter lim="400000"/>
              </a:ln>
              <a:effectLst/>
            </c:spPr>
          </c:dPt>
          <c:dLbls>
            <c:dLbl>
              <c:idx val="0"/>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Sheet1!$B$1:$D$1</c:f>
              <c:strCache>
                <c:ptCount val="0"/>
              </c:strCache>
            </c:strRef>
          </c:cat>
          <c:val>
            <c:numRef>
              <c:f>Sheet1!$B$2:$D$2</c:f>
              <c:numCache>
                <c:ptCount val="3"/>
                <c:pt idx="0">
                  <c:v>25.000000</c:v>
                </c:pt>
                <c:pt idx="1">
                  <c:v>25.000000</c:v>
                </c:pt>
                <c:pt idx="2">
                  <c:v>25.000000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blipFill rotWithShape="1">
              <a:blip r:embed="rId2"/>
              <a:srcRect l="0" t="0" r="0" b="0"/>
              <a:tile tx="0" ty="0" sx="100000" sy="100000" flip="none" algn="tl"/>
            </a:blipFill>
            <a:ln w="12700" cap="flat">
              <a:noFill/>
              <a:miter lim="400000"/>
            </a:ln>
            <a:effectLst/>
          </c:spPr>
          <c:explosion val="0"/>
          <c:dPt>
            <c:idx val="0"/>
            <c:explosion val="0"/>
            <c:spPr>
              <a:blipFill rotWithShape="1">
                <a:blip r:embed="rId2"/>
                <a:srcRect l="0" t="0" r="0" b="0"/>
                <a:tile tx="0" ty="0" sx="100000" sy="100000" flip="none" algn="tl"/>
              </a:blipFill>
              <a:ln w="12700" cap="flat">
                <a:noFill/>
                <a:miter lim="400000"/>
              </a:ln>
              <a:effectLst/>
            </c:spPr>
          </c:dPt>
          <c:dPt>
            <c:idx val="1"/>
            <c:explosion val="0"/>
            <c:spPr>
              <a:blipFill rotWithShape="1">
                <a:blip r:embed="rId3"/>
                <a:srcRect l="0" t="0" r="0" b="0"/>
                <a:tile tx="0" ty="0" sx="100000" sy="100000" flip="none" algn="tl"/>
              </a:blipFill>
              <a:ln w="12700" cap="flat">
                <a:noFill/>
                <a:miter lim="400000"/>
              </a:ln>
              <a:effectLst/>
            </c:spPr>
          </c:dPt>
          <c:dPt>
            <c:idx val="2"/>
            <c:explosion val="0"/>
            <c:spPr>
              <a:blipFill rotWithShape="1">
                <a:blip r:embed="rId4"/>
                <a:srcRect l="0" t="0" r="0" b="0"/>
                <a:tile tx="0" ty="0" sx="100000" sy="100000" flip="none" algn="tl"/>
              </a:blipFill>
              <a:ln w="12700" cap="flat">
                <a:noFill/>
                <a:miter lim="400000"/>
              </a:ln>
              <a:effectLst/>
            </c:spPr>
          </c:dPt>
          <c:dLbls>
            <c:dLbl>
              <c:idx val="0"/>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Sheet1!$B$1:$D$1</c:f>
              <c:strCache>
                <c:ptCount val="0"/>
              </c:strCache>
            </c:strRef>
          </c:cat>
          <c:val>
            <c:numRef>
              <c:f>Sheet1!$B$2:$D$2</c:f>
              <c:numCache>
                <c:ptCount val="3"/>
                <c:pt idx="0">
                  <c:v>25.000000</c:v>
                </c:pt>
                <c:pt idx="1">
                  <c:v>25.000000</c:v>
                </c:pt>
                <c:pt idx="2">
                  <c:v>25.000000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blipFill rotWithShape="1">
              <a:blip r:embed="rId2"/>
              <a:srcRect l="0" t="0" r="0" b="0"/>
              <a:stretch>
                <a:fillRect/>
              </a:stretch>
            </a:blipFill>
            <a:ln w="12700" cap="flat">
              <a:noFill/>
              <a:miter lim="400000"/>
            </a:ln>
            <a:effectLst/>
          </c:spPr>
          <c:explosion val="0"/>
          <c:dPt>
            <c:idx val="0"/>
            <c:explosion val="0"/>
            <c:spPr>
              <a:blipFill rotWithShape="1">
                <a:blip r:embed="rId2"/>
                <a:srcRect l="0" t="0" r="0" b="0"/>
                <a:stretch>
                  <a:fillRect/>
                </a:stretch>
              </a:blipFill>
              <a:ln w="12700" cap="flat">
                <a:noFill/>
                <a:miter lim="400000"/>
              </a:ln>
              <a:effectLst/>
            </c:spPr>
          </c:dPt>
          <c:dPt>
            <c:idx val="1"/>
            <c:explosion val="0"/>
            <c:spPr>
              <a:blipFill rotWithShape="1">
                <a:blip r:embed="rId3"/>
                <a:srcRect l="0" t="0" r="0" b="0"/>
                <a:stretch>
                  <a:fillRect/>
                </a:stretch>
              </a:blipFill>
              <a:ln w="12700" cap="flat">
                <a:noFill/>
                <a:miter lim="400000"/>
              </a:ln>
              <a:effectLst/>
            </c:spPr>
          </c:dPt>
          <c:dPt>
            <c:idx val="2"/>
            <c:explosion val="0"/>
            <c:spPr>
              <a:blipFill rotWithShape="1">
                <a:blip r:embed="rId4"/>
                <a:srcRect l="0" t="0" r="0" b="0"/>
                <a:stretch>
                  <a:fillRect/>
                </a:stretch>
              </a:blipFill>
              <a:ln w="12700" cap="flat">
                <a:noFill/>
                <a:miter lim="400000"/>
              </a:ln>
              <a:effectLst/>
            </c:spPr>
          </c:dPt>
          <c:dPt>
            <c:idx val="3"/>
            <c:explosion val="0"/>
            <c:spPr>
              <a:blipFill rotWithShape="1">
                <a:blip r:embed="rId5"/>
                <a:srcRect l="0" t="0" r="0" b="0"/>
                <a:stretch>
                  <a:fillRect/>
                </a:stretch>
              </a:blipFill>
              <a:ln w="12700" cap="flat">
                <a:noFill/>
                <a:miter lim="400000"/>
              </a:ln>
              <a:effectLst/>
            </c:spPr>
          </c:dPt>
          <c:dLbls>
            <c:dLbl>
              <c:idx val="0"/>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3"/>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Sheet1!$B$1:$C$1</c:f>
              <c:strCache>
                <c:ptCount val="0"/>
              </c:strCache>
            </c:strRef>
          </c:cat>
          <c:val>
            <c:numRef>
              <c:f>Sheet1!$B$2:$C$2</c:f>
              <c:numCache>
                <c:ptCount val="2"/>
                <c:pt idx="0">
                  <c:v>25.000000</c:v>
                </c:pt>
                <c:pt idx="1">
                  <c:v>25.000000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26" name="Shape 226"/>
          <p:cNvSpPr/>
          <p:nvPr>
            <p:ph type="sldImg"/>
          </p:nvPr>
        </p:nvSpPr>
        <p:spPr>
          <a:xfrm>
            <a:off x="1143000" y="685800"/>
            <a:ext cx="4572000" cy="3429000"/>
          </a:xfrm>
          <a:prstGeom prst="rect">
            <a:avLst/>
          </a:prstGeom>
        </p:spPr>
        <p:txBody>
          <a:bodyPr/>
          <a:lstStyle/>
          <a:p>
            <a:pPr/>
          </a:p>
        </p:txBody>
      </p:sp>
      <p:sp>
        <p:nvSpPr>
          <p:cNvPr id="227" name="Shape 2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16" name="Rectangle"/>
          <p:cNvSpPr/>
          <p:nvPr/>
        </p:nvSpPr>
        <p:spPr>
          <a:xfrm>
            <a:off x="1003300" y="850900"/>
            <a:ext cx="14262100" cy="4305300"/>
          </a:xfrm>
          <a:prstGeom prst="rect">
            <a:avLst/>
          </a:prstGeom>
          <a:solidFill>
            <a:srgbClr val="F5ECD6"/>
          </a:solidFill>
          <a:ln w="12700">
            <a:solidFill>
              <a:srgbClr val="552B95"/>
            </a:solidFill>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17" name="Title Text"/>
          <p:cNvSpPr/>
          <p:nvPr>
            <p:ph type="title"/>
          </p:nvPr>
        </p:nvSpPr>
        <p:spPr>
          <a:xfrm>
            <a:off x="1003300" y="850900"/>
            <a:ext cx="14262100" cy="4305300"/>
          </a:xfrm>
          <a:prstGeom prst="rect">
            <a:avLst/>
          </a:prstGeom>
        </p:spPr>
        <p:txBody>
          <a:bodyPr anchor="t"/>
          <a:lstStyle>
            <a:lvl1pPr algn="l">
              <a:defRPr b="1" sz="5800">
                <a:latin typeface="Garamond"/>
                <a:ea typeface="Garamond"/>
                <a:cs typeface="Garamond"/>
                <a:sym typeface="Garamond"/>
              </a:defRPr>
            </a:lvl1pPr>
          </a:lstStyle>
          <a:p>
            <a:pPr/>
            <a:r>
              <a:t>Title Text</a:t>
            </a:r>
          </a:p>
        </p:txBody>
      </p:sp>
      <p:pic>
        <p:nvPicPr>
          <p:cNvPr id="18"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9"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20"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pic>
        <p:nvPicPr>
          <p:cNvPr id="21" name="droppedImage.pdf" descr="droppedImage.pdf"/>
          <p:cNvPicPr>
            <a:picLocks noChangeAspect="1"/>
          </p:cNvPicPr>
          <p:nvPr/>
        </p:nvPicPr>
        <p:blipFill>
          <a:blip r:embed="rId5">
            <a:extLst/>
          </a:blip>
          <a:stretch>
            <a:fillRect/>
          </a:stretch>
        </p:blipFill>
        <p:spPr>
          <a:xfrm>
            <a:off x="342900" y="5791200"/>
            <a:ext cx="5261448" cy="2302934"/>
          </a:xfrm>
          <a:prstGeom prst="rect">
            <a:avLst/>
          </a:prstGeom>
          <a:ln w="3175">
            <a:miter lim="400000"/>
          </a:ln>
        </p:spPr>
      </p:pic>
      <p:sp>
        <p:nvSpPr>
          <p:cNvPr id="22"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2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pic>
        <p:nvPicPr>
          <p:cNvPr id="140"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41"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42"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43" name="Image"/>
          <p:cNvSpPr/>
          <p:nvPr>
            <p:ph type="pic" sz="half" idx="13"/>
          </p:nvPr>
        </p:nvSpPr>
        <p:spPr>
          <a:xfrm>
            <a:off x="8779933" y="2158999"/>
            <a:ext cx="6350001" cy="6138335"/>
          </a:xfrm>
          <a:prstGeom prst="rect">
            <a:avLst/>
          </a:prstGeom>
        </p:spPr>
        <p:txBody>
          <a:bodyPr lIns="91439" tIns="45719" rIns="91439" bIns="45719">
            <a:noAutofit/>
          </a:bodyPr>
          <a:lstStyle/>
          <a:p>
            <a:pPr/>
          </a:p>
        </p:txBody>
      </p:sp>
      <p:sp>
        <p:nvSpPr>
          <p:cNvPr id="144" name="Title Text"/>
          <p:cNvSpPr/>
          <p:nvPr>
            <p:ph type="title"/>
          </p:nvPr>
        </p:nvSpPr>
        <p:spPr>
          <a:xfrm>
            <a:off x="114300" y="368300"/>
            <a:ext cx="10337800" cy="1003300"/>
          </a:xfrm>
          <a:prstGeom prst="rect">
            <a:avLst/>
          </a:prstGeom>
        </p:spPr>
        <p:txBody>
          <a:bodyPr/>
          <a:lstStyle>
            <a:lvl1pPr algn="l">
              <a:defRPr sz="5200">
                <a:latin typeface="Garamond"/>
                <a:ea typeface="Garamond"/>
                <a:cs typeface="Garamond"/>
                <a:sym typeface="Garamond"/>
              </a:defRPr>
            </a:lvl1pPr>
          </a:lstStyle>
          <a:p>
            <a:pPr/>
            <a:r>
              <a:t>Title Text</a:t>
            </a:r>
          </a:p>
        </p:txBody>
      </p:sp>
      <p:sp>
        <p:nvSpPr>
          <p:cNvPr id="145" name="Body Level One…"/>
          <p:cNvSpPr/>
          <p:nvPr>
            <p:ph type="body" sz="half" idx="1"/>
          </p:nvPr>
        </p:nvSpPr>
        <p:spPr>
          <a:xfrm>
            <a:off x="1126066" y="2159000"/>
            <a:ext cx="6671735" cy="6138334"/>
          </a:xfrm>
          <a:prstGeom prst="rect">
            <a:avLst/>
          </a:prstGeom>
        </p:spPr>
        <p:txBody>
          <a:bodyPr anchor="ctr"/>
          <a:lstStyle>
            <a:lvl1pPr marL="372533" indent="-372533">
              <a:spcBef>
                <a:spcPts val="3000"/>
              </a:spcBef>
              <a:defRPr sz="3000"/>
            </a:lvl1pPr>
            <a:lvl2pPr marL="931333" indent="-372533">
              <a:spcBef>
                <a:spcPts val="3000"/>
              </a:spcBef>
              <a:defRPr sz="3000"/>
            </a:lvl2pPr>
            <a:lvl3pPr marL="1490133" indent="-372533">
              <a:spcBef>
                <a:spcPts val="3000"/>
              </a:spcBef>
              <a:defRPr sz="3000"/>
            </a:lvl3pPr>
            <a:lvl4pPr marL="2048933" indent="-372533">
              <a:spcBef>
                <a:spcPts val="3000"/>
              </a:spcBef>
              <a:defRPr sz="3000"/>
            </a:lvl4pPr>
            <a:lvl5pPr marL="2607733" indent="-372533">
              <a:spcBef>
                <a:spcPts val="30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146"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14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154"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cepTest">
    <p:spTree>
      <p:nvGrpSpPr>
        <p:cNvPr id="1" name=""/>
        <p:cNvGrpSpPr/>
        <p:nvPr/>
      </p:nvGrpSpPr>
      <p:grpSpPr>
        <a:xfrm>
          <a:off x="0" y="0"/>
          <a:ext cx="0" cy="0"/>
          <a:chOff x="0" y="0"/>
          <a:chExt cx="0" cy="0"/>
        </a:xfrm>
      </p:grpSpPr>
      <p:sp>
        <p:nvSpPr>
          <p:cNvPr id="162" name="Rectangle"/>
          <p:cNvSpPr/>
          <p:nvPr/>
        </p:nvSpPr>
        <p:spPr>
          <a:xfrm>
            <a:off x="1003300" y="1254640"/>
            <a:ext cx="14262100" cy="626165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163"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64"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65"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66" name="Body Level One…"/>
          <p:cNvSpPr/>
          <p:nvPr>
            <p:ph type="body" idx="1"/>
          </p:nvPr>
        </p:nvSpPr>
        <p:spPr>
          <a:prstGeom prst="rect">
            <a:avLst/>
          </a:prstGeom>
        </p:spPr>
        <p:txBody>
          <a:bodyPr/>
          <a:lstStyle>
            <a:lvl1pPr marL="0" indent="0">
              <a:buSzTx/>
              <a:buNone/>
              <a:defRPr sz="4400"/>
            </a:lvl1pPr>
            <a:lvl2pPr marL="1270000" indent="-635000">
              <a:buSzPct val="100000"/>
              <a:buAutoNum type="alphaUcPeriod" startAt="1"/>
              <a:defRPr sz="4000"/>
            </a:lvl2pPr>
          </a:lstStyle>
          <a:p>
            <a:pPr/>
            <a:r>
              <a:t>Body Level One</a:t>
            </a:r>
          </a:p>
          <a:p>
            <a:pPr lvl="1"/>
            <a:r>
              <a:t>Body Level Two</a:t>
            </a:r>
          </a:p>
          <a:p>
            <a:pPr lvl="2"/>
            <a:r>
              <a:t>Body Level Three</a:t>
            </a:r>
          </a:p>
          <a:p>
            <a:pPr lvl="3"/>
            <a:r>
              <a:t>Body Level Four</a:t>
            </a:r>
          </a:p>
          <a:p>
            <a:pPr lvl="4"/>
            <a:r>
              <a:t>Body Level Five</a:t>
            </a:r>
          </a:p>
        </p:txBody>
      </p:sp>
      <p:sp>
        <p:nvSpPr>
          <p:cNvPr id="167"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16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pic>
        <p:nvPicPr>
          <p:cNvPr id="175"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76"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77"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78" name="Image"/>
          <p:cNvSpPr/>
          <p:nvPr>
            <p:ph type="pic" sz="quarter" idx="13"/>
          </p:nvPr>
        </p:nvSpPr>
        <p:spPr>
          <a:xfrm>
            <a:off x="10507133" y="4445000"/>
            <a:ext cx="4936068" cy="3699934"/>
          </a:xfrm>
          <a:prstGeom prst="rect">
            <a:avLst/>
          </a:prstGeom>
        </p:spPr>
        <p:txBody>
          <a:bodyPr lIns="91439" tIns="45719" rIns="91439" bIns="45719">
            <a:noAutofit/>
          </a:bodyPr>
          <a:lstStyle/>
          <a:p>
            <a:pPr/>
          </a:p>
        </p:txBody>
      </p:sp>
      <p:sp>
        <p:nvSpPr>
          <p:cNvPr id="179" name="Image"/>
          <p:cNvSpPr/>
          <p:nvPr>
            <p:ph type="pic" sz="quarter" idx="14"/>
          </p:nvPr>
        </p:nvSpPr>
        <p:spPr>
          <a:xfrm>
            <a:off x="10507133" y="499533"/>
            <a:ext cx="4936068" cy="3699934"/>
          </a:xfrm>
          <a:prstGeom prst="rect">
            <a:avLst/>
          </a:prstGeom>
        </p:spPr>
        <p:txBody>
          <a:bodyPr lIns="91439" tIns="45719" rIns="91439" bIns="45719">
            <a:noAutofit/>
          </a:bodyPr>
          <a:lstStyle/>
          <a:p>
            <a:pPr/>
          </a:p>
        </p:txBody>
      </p:sp>
      <p:sp>
        <p:nvSpPr>
          <p:cNvPr id="180" name="Image"/>
          <p:cNvSpPr/>
          <p:nvPr>
            <p:ph type="pic" idx="15"/>
          </p:nvPr>
        </p:nvSpPr>
        <p:spPr>
          <a:xfrm>
            <a:off x="804333" y="499533"/>
            <a:ext cx="9448801" cy="7645401"/>
          </a:xfrm>
          <a:prstGeom prst="rect">
            <a:avLst/>
          </a:prstGeom>
        </p:spPr>
        <p:txBody>
          <a:bodyPr lIns="91439" tIns="45719" rIns="91439" bIns="45719">
            <a:noAutofit/>
          </a:bodyPr>
          <a:lstStyle/>
          <a:p>
            <a:pPr/>
          </a:p>
        </p:txBody>
      </p:sp>
      <p:sp>
        <p:nvSpPr>
          <p:cNvPr id="181"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18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pic>
        <p:nvPicPr>
          <p:cNvPr id="189"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90"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91"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92" name="–Johnny Appleseed"/>
          <p:cNvSpPr/>
          <p:nvPr>
            <p:ph type="body" sz="quarter" idx="13"/>
          </p:nvPr>
        </p:nvSpPr>
        <p:spPr>
          <a:xfrm>
            <a:off x="1591733" y="5969000"/>
            <a:ext cx="13081001" cy="457200"/>
          </a:xfrm>
          <a:prstGeom prst="rect">
            <a:avLst/>
          </a:prstGeom>
        </p:spPr>
        <p:txBody>
          <a:bodyPr>
            <a:spAutoFit/>
          </a:bodyPr>
          <a:lstStyle>
            <a:lvl1pPr marL="0" indent="0" algn="ctr">
              <a:spcBef>
                <a:spcPts val="0"/>
              </a:spcBef>
              <a:buSzTx/>
              <a:buNone/>
              <a:defRPr sz="2400"/>
            </a:lvl1pPr>
          </a:lstStyle>
          <a:p>
            <a:pPr/>
            <a:r>
              <a:t>–Johnny Appleseed</a:t>
            </a:r>
          </a:p>
        </p:txBody>
      </p:sp>
      <p:sp>
        <p:nvSpPr>
          <p:cNvPr id="193" name="“Type a quote here.”"/>
          <p:cNvSpPr/>
          <p:nvPr>
            <p:ph type="body" sz="quarter" idx="14"/>
          </p:nvPr>
        </p:nvSpPr>
        <p:spPr>
          <a:xfrm>
            <a:off x="1591733" y="4028016"/>
            <a:ext cx="13081001" cy="596901"/>
          </a:xfrm>
          <a:prstGeom prst="rect">
            <a:avLst/>
          </a:prstGeom>
        </p:spPr>
        <p:txBody>
          <a:bodyPr anchor="ctr">
            <a:spAutoFit/>
          </a:bodyPr>
          <a:lstStyle>
            <a:lvl1pPr marL="0" indent="0" algn="ctr">
              <a:spcBef>
                <a:spcPts val="0"/>
              </a:spcBef>
              <a:buSzTx/>
              <a:buNone/>
              <a:defRPr sz="3400"/>
            </a:lvl1pPr>
          </a:lstStyle>
          <a:p>
            <a:pPr/>
            <a:r>
              <a:t>“Type a quote here.” </a:t>
            </a:r>
          </a:p>
        </p:txBody>
      </p:sp>
      <p:sp>
        <p:nvSpPr>
          <p:cNvPr id="194"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19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202"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203"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204"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205"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20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213" name="Rectangle"/>
          <p:cNvSpPr/>
          <p:nvPr/>
        </p:nvSpPr>
        <p:spPr>
          <a:xfrm>
            <a:off x="1003300" y="2159000"/>
            <a:ext cx="14262100" cy="535729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214"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215"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216"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217" name="Title Text"/>
          <p:cNvSpPr/>
          <p:nvPr>
            <p:ph type="title"/>
          </p:nvPr>
        </p:nvSpPr>
        <p:spPr>
          <a:xfrm>
            <a:off x="114300" y="368300"/>
            <a:ext cx="10337800" cy="1003300"/>
          </a:xfrm>
          <a:prstGeom prst="rect">
            <a:avLst/>
          </a:prstGeom>
        </p:spPr>
        <p:txBody>
          <a:bodyPr/>
          <a:lstStyle>
            <a:lvl1pPr algn="l">
              <a:defRPr sz="5200">
                <a:latin typeface="Garamond"/>
                <a:ea typeface="Garamond"/>
                <a:cs typeface="Garamond"/>
                <a:sym typeface="Garamond"/>
              </a:defRPr>
            </a:lvl1pPr>
          </a:lstStyle>
          <a:p>
            <a:pPr/>
            <a:r>
              <a:t>Title Text</a:t>
            </a:r>
          </a:p>
        </p:txBody>
      </p:sp>
      <p:sp>
        <p:nvSpPr>
          <p:cNvPr id="218" name="Body Level One…"/>
          <p:cNvSpPr/>
          <p:nvPr>
            <p:ph type="body" idx="1"/>
          </p:nvPr>
        </p:nvSpPr>
        <p:spPr>
          <a:xfrm>
            <a:off x="1126066" y="2159000"/>
            <a:ext cx="14003869" cy="535729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9"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22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lf-check">
    <p:spTree>
      <p:nvGrpSpPr>
        <p:cNvPr id="1" name=""/>
        <p:cNvGrpSpPr/>
        <p:nvPr/>
      </p:nvGrpSpPr>
      <p:grpSpPr>
        <a:xfrm>
          <a:off x="0" y="0"/>
          <a:ext cx="0" cy="0"/>
          <a:chOff x="0" y="0"/>
          <a:chExt cx="0" cy="0"/>
        </a:xfrm>
      </p:grpSpPr>
      <p:sp>
        <p:nvSpPr>
          <p:cNvPr id="30" name="Answer the following questions on your own:"/>
          <p:cNvSpPr/>
          <p:nvPr/>
        </p:nvSpPr>
        <p:spPr>
          <a:xfrm>
            <a:off x="1003300" y="1689100"/>
            <a:ext cx="14262100" cy="5359400"/>
          </a:xfrm>
          <a:prstGeom prst="rect">
            <a:avLst/>
          </a:prstGeom>
          <a:solidFill>
            <a:srgbClr val="F5ECD6"/>
          </a:solidFill>
          <a:ln w="12700">
            <a:solidFill>
              <a:srgbClr val="552B95"/>
            </a:solidFill>
            <a:miter lim="400000"/>
          </a:ln>
          <a:extLst>
            <a:ext uri="{C572A759-6A51-4108-AA02-DFA0A04FC94B}">
              <ma14:wrappingTextBoxFlag xmlns:ma14="http://schemas.microsoft.com/office/mac/drawingml/2011/main" val="1"/>
            </a:ext>
          </a:extLst>
        </p:spPr>
        <p:txBody>
          <a:bodyPr lIns="33866" tIns="33866" rIns="33866" bIns="33866"/>
          <a:lstStyle>
            <a:lvl1pPr marL="0" indent="0">
              <a:spcBef>
                <a:spcPts val="0"/>
              </a:spcBef>
              <a:buSzTx/>
              <a:buNone/>
              <a:defRPr b="1" sz="4200"/>
            </a:lvl1pPr>
          </a:lstStyle>
          <a:p>
            <a:pPr/>
            <a:r>
              <a:t>Answer the following questions on your own:</a:t>
            </a:r>
          </a:p>
        </p:txBody>
      </p:sp>
      <p:pic>
        <p:nvPicPr>
          <p:cNvPr id="31"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32"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33"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34" name="Body Level One…"/>
          <p:cNvSpPr/>
          <p:nvPr>
            <p:ph type="body" idx="1"/>
          </p:nvPr>
        </p:nvSpPr>
        <p:spPr>
          <a:xfrm>
            <a:off x="1003300" y="1689100"/>
            <a:ext cx="14262100" cy="4875732"/>
          </a:xfrm>
          <a:prstGeom prst="rect">
            <a:avLst/>
          </a:prstGeom>
        </p:spPr>
        <p:txBody>
          <a:bodyPr/>
          <a:lstStyle>
            <a:lvl1pPr>
              <a:spcBef>
                <a:spcPts val="0"/>
              </a:spcBef>
            </a:lvl1pPr>
            <a:lvl2pPr>
              <a:spcBef>
                <a:spcPts val="0"/>
              </a:spcBef>
            </a:lvl2pPr>
            <a:lvl3pPr>
              <a:spcBef>
                <a:spcPts val="0"/>
              </a:spcBef>
            </a:lvl3pPr>
            <a:lvl4pPr>
              <a:spcBef>
                <a:spcPts val="0"/>
              </a:spcBef>
            </a:lvl4pPr>
            <a:lvl5pPr>
              <a:spcBef>
                <a:spcPts val="0"/>
              </a:spcBef>
            </a:lvl5pPr>
          </a:lstStyle>
          <a:p>
            <a:pPr/>
            <a:r>
              <a:t>Body Level One</a:t>
            </a:r>
          </a:p>
          <a:p>
            <a:pPr lvl="1"/>
            <a:r>
              <a:t>Body Level Two</a:t>
            </a:r>
          </a:p>
          <a:p>
            <a:pPr lvl="2"/>
            <a:r>
              <a:t>Body Level Three</a:t>
            </a:r>
          </a:p>
          <a:p>
            <a:pPr lvl="3"/>
            <a:r>
              <a:t>Body Level Four</a:t>
            </a:r>
          </a:p>
          <a:p>
            <a:pPr lvl="4"/>
            <a:r>
              <a:t>Body Level Five</a:t>
            </a:r>
          </a:p>
        </p:txBody>
      </p:sp>
      <p:sp>
        <p:nvSpPr>
          <p:cNvPr id="35"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36" name="Self-check"/>
          <p:cNvSpPr/>
          <p:nvPr/>
        </p:nvSpPr>
        <p:spPr>
          <a:xfrm>
            <a:off x="114300" y="457199"/>
            <a:ext cx="6181607" cy="817035"/>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spAutoFit/>
          </a:bodyPr>
          <a:lstStyle>
            <a:lvl1pPr marL="0" indent="0">
              <a:spcBef>
                <a:spcPts val="1000"/>
              </a:spcBef>
              <a:buSzTx/>
              <a:buNone/>
              <a:defRPr sz="5200"/>
            </a:lvl1pPr>
          </a:lstStyle>
          <a:p>
            <a:pPr/>
            <a:r>
              <a:t>Self-check</a:t>
            </a:r>
          </a:p>
        </p:txBody>
      </p:sp>
      <p:sp>
        <p:nvSpPr>
          <p:cNvPr id="3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de Sample">
    <p:spTree>
      <p:nvGrpSpPr>
        <p:cNvPr id="1" name=""/>
        <p:cNvGrpSpPr/>
        <p:nvPr/>
      </p:nvGrpSpPr>
      <p:grpSpPr>
        <a:xfrm>
          <a:off x="0" y="0"/>
          <a:ext cx="0" cy="0"/>
          <a:chOff x="0" y="0"/>
          <a:chExt cx="0" cy="0"/>
        </a:xfrm>
      </p:grpSpPr>
      <p:pic>
        <p:nvPicPr>
          <p:cNvPr id="44"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45"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46"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47" name="Title Text"/>
          <p:cNvSpPr/>
          <p:nvPr>
            <p:ph type="title"/>
          </p:nvPr>
        </p:nvSpPr>
        <p:spPr>
          <a:xfrm>
            <a:off x="114300" y="368300"/>
            <a:ext cx="10337800" cy="1003300"/>
          </a:xfrm>
          <a:prstGeom prst="rect">
            <a:avLst/>
          </a:prstGeom>
        </p:spPr>
        <p:txBody>
          <a:bodyPr/>
          <a:lstStyle>
            <a:lvl1pPr algn="l">
              <a:defRPr sz="5200">
                <a:latin typeface="Garamond"/>
                <a:ea typeface="Garamond"/>
                <a:cs typeface="Garamond"/>
                <a:sym typeface="Garamond"/>
              </a:defRPr>
            </a:lvl1pPr>
          </a:lstStyle>
          <a:p>
            <a:pPr/>
            <a:r>
              <a:t>Title Text</a:t>
            </a:r>
          </a:p>
        </p:txBody>
      </p:sp>
      <p:sp>
        <p:nvSpPr>
          <p:cNvPr id="48" name="Body Level One…"/>
          <p:cNvSpPr/>
          <p:nvPr>
            <p:ph type="body" idx="1"/>
          </p:nvPr>
        </p:nvSpPr>
        <p:spPr>
          <a:xfrm>
            <a:off x="1126066" y="2081503"/>
            <a:ext cx="14003869" cy="6138335"/>
          </a:xfrm>
          <a:prstGeom prst="rect">
            <a:avLst/>
          </a:prstGeom>
        </p:spPr>
        <p:txBody>
          <a:bodyPr/>
          <a:lstStyle>
            <a:lvl1pPr marL="0" indent="0">
              <a:spcBef>
                <a:spcPts val="0"/>
              </a:spcBef>
              <a:buSzTx/>
              <a:buNone/>
              <a:defRPr sz="2800">
                <a:latin typeface="Courier"/>
                <a:ea typeface="Courier"/>
                <a:cs typeface="Courier"/>
                <a:sym typeface="Courier"/>
              </a:defRPr>
            </a:lvl1pPr>
            <a:lvl2pPr marL="0" indent="228600">
              <a:spcBef>
                <a:spcPts val="0"/>
              </a:spcBef>
              <a:buSzTx/>
              <a:buNone/>
              <a:defRPr sz="2800">
                <a:latin typeface="Courier"/>
                <a:ea typeface="Courier"/>
                <a:cs typeface="Courier"/>
                <a:sym typeface="Courier"/>
              </a:defRPr>
            </a:lvl2pPr>
            <a:lvl3pPr marL="0" indent="457200">
              <a:spcBef>
                <a:spcPts val="0"/>
              </a:spcBef>
              <a:buSzTx/>
              <a:buNone/>
              <a:defRPr sz="2800">
                <a:latin typeface="Courier"/>
                <a:ea typeface="Courier"/>
                <a:cs typeface="Courier"/>
                <a:sym typeface="Courier"/>
              </a:defRPr>
            </a:lvl3pPr>
            <a:lvl4pPr marL="0" indent="685800">
              <a:spcBef>
                <a:spcPts val="0"/>
              </a:spcBef>
              <a:buSzTx/>
              <a:buNone/>
              <a:defRPr sz="2800">
                <a:latin typeface="Courier"/>
                <a:ea typeface="Courier"/>
                <a:cs typeface="Courier"/>
                <a:sym typeface="Courier"/>
              </a:defRPr>
            </a:lvl4pPr>
            <a:lvl5pPr marL="0" indent="914400">
              <a:spcBef>
                <a:spcPts val="0"/>
              </a:spcBef>
              <a:buSzTx/>
              <a:buNone/>
              <a:defRPr sz="2800">
                <a:latin typeface="Courier"/>
                <a:ea typeface="Courier"/>
                <a:cs typeface="Courier"/>
                <a:sym typeface="Courier"/>
              </a:defRPr>
            </a:lvl5pPr>
          </a:lstStyle>
          <a:p>
            <a:pPr/>
            <a:r>
              <a:t>Body Level One</a:t>
            </a:r>
          </a:p>
          <a:p>
            <a:pPr lvl="1"/>
            <a:r>
              <a:t>Body Level Two</a:t>
            </a:r>
          </a:p>
          <a:p>
            <a:pPr lvl="2"/>
            <a:r>
              <a:t>Body Level Three</a:t>
            </a:r>
          </a:p>
          <a:p>
            <a:pPr lvl="3"/>
            <a:r>
              <a:t>Body Level Four</a:t>
            </a:r>
          </a:p>
          <a:p>
            <a:pPr lvl="4"/>
            <a:r>
              <a:t>Body Level Five</a:t>
            </a:r>
          </a:p>
        </p:txBody>
      </p:sp>
      <p:sp>
        <p:nvSpPr>
          <p:cNvPr id="49"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5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pic>
        <p:nvPicPr>
          <p:cNvPr id="57"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58"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59"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60" name="Image"/>
          <p:cNvSpPr/>
          <p:nvPr>
            <p:ph type="pic" idx="13"/>
          </p:nvPr>
        </p:nvSpPr>
        <p:spPr>
          <a:xfrm>
            <a:off x="2083979" y="448733"/>
            <a:ext cx="12090401" cy="5825068"/>
          </a:xfrm>
          <a:prstGeom prst="rect">
            <a:avLst/>
          </a:prstGeom>
        </p:spPr>
        <p:txBody>
          <a:bodyPr lIns="91439" tIns="45719" rIns="91439" bIns="45719">
            <a:noAutofit/>
          </a:bodyPr>
          <a:lstStyle/>
          <a:p>
            <a:pPr/>
          </a:p>
        </p:txBody>
      </p:sp>
      <p:sp>
        <p:nvSpPr>
          <p:cNvPr id="61" name="Title Text"/>
          <p:cNvSpPr/>
          <p:nvPr>
            <p:ph type="title"/>
          </p:nvPr>
        </p:nvSpPr>
        <p:spPr>
          <a:xfrm>
            <a:off x="423333" y="6299200"/>
            <a:ext cx="15409334" cy="1337734"/>
          </a:xfrm>
          <a:prstGeom prst="rect">
            <a:avLst/>
          </a:prstGeom>
        </p:spPr>
        <p:txBody>
          <a:bodyPr anchor="b"/>
          <a:lstStyle>
            <a:lvl1pPr>
              <a:defRPr>
                <a:latin typeface="Garamond"/>
                <a:ea typeface="Garamond"/>
                <a:cs typeface="Garamond"/>
                <a:sym typeface="Garamond"/>
              </a:defRPr>
            </a:lvl1pPr>
          </a:lstStyle>
          <a:p>
            <a:pPr/>
            <a:r>
              <a:t>Title Text</a:t>
            </a:r>
          </a:p>
        </p:txBody>
      </p:sp>
      <p:sp>
        <p:nvSpPr>
          <p:cNvPr id="62" name="Body Level One…"/>
          <p:cNvSpPr/>
          <p:nvPr>
            <p:ph type="body" sz="quarter" idx="1"/>
          </p:nvPr>
        </p:nvSpPr>
        <p:spPr>
          <a:xfrm>
            <a:off x="423333" y="7679266"/>
            <a:ext cx="15409334" cy="1058335"/>
          </a:xfrm>
          <a:prstGeom prst="rect">
            <a:avLst/>
          </a:prstGeom>
        </p:spPr>
        <p:txBody>
          <a:bodyPr/>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63"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6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71" name="Rectangle"/>
          <p:cNvSpPr/>
          <p:nvPr/>
        </p:nvSpPr>
        <p:spPr>
          <a:xfrm>
            <a:off x="1003300" y="1893351"/>
            <a:ext cx="14262100" cy="535729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72"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73"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74"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75" name="Title Text"/>
          <p:cNvSpPr/>
          <p:nvPr>
            <p:ph type="title"/>
          </p:nvPr>
        </p:nvSpPr>
        <p:spPr>
          <a:xfrm>
            <a:off x="1185333" y="3022600"/>
            <a:ext cx="13885335" cy="3098800"/>
          </a:xfrm>
          <a:prstGeom prst="rect">
            <a:avLst/>
          </a:prstGeom>
        </p:spPr>
        <p:txBody>
          <a:bodyPr/>
          <a:lstStyle>
            <a:lvl1pPr>
              <a:defRPr>
                <a:latin typeface="Garamond"/>
                <a:ea typeface="Garamond"/>
                <a:cs typeface="Garamond"/>
                <a:sym typeface="Garamond"/>
              </a:defRPr>
            </a:lvl1pPr>
          </a:lstStyle>
          <a:p>
            <a:pPr/>
            <a:r>
              <a:t>Title Text</a:t>
            </a:r>
          </a:p>
        </p:txBody>
      </p:sp>
      <p:sp>
        <p:nvSpPr>
          <p:cNvPr id="76"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7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pic>
        <p:nvPicPr>
          <p:cNvPr id="84"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85"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86"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87" name="Image"/>
          <p:cNvSpPr/>
          <p:nvPr>
            <p:ph type="pic" sz="half" idx="13"/>
          </p:nvPr>
        </p:nvSpPr>
        <p:spPr>
          <a:xfrm>
            <a:off x="8777320" y="736599"/>
            <a:ext cx="6350001" cy="7670801"/>
          </a:xfrm>
          <a:prstGeom prst="rect">
            <a:avLst/>
          </a:prstGeom>
        </p:spPr>
        <p:txBody>
          <a:bodyPr lIns="91439" tIns="45719" rIns="91439" bIns="45719">
            <a:noAutofit/>
          </a:bodyPr>
          <a:lstStyle/>
          <a:p>
            <a:pPr/>
          </a:p>
        </p:txBody>
      </p:sp>
      <p:sp>
        <p:nvSpPr>
          <p:cNvPr id="88" name="Title Text"/>
          <p:cNvSpPr/>
          <p:nvPr>
            <p:ph type="title"/>
          </p:nvPr>
        </p:nvSpPr>
        <p:spPr>
          <a:xfrm>
            <a:off x="1100666" y="736599"/>
            <a:ext cx="6815668" cy="3742268"/>
          </a:xfrm>
          <a:prstGeom prst="rect">
            <a:avLst/>
          </a:prstGeom>
        </p:spPr>
        <p:txBody>
          <a:bodyPr anchor="b"/>
          <a:lstStyle>
            <a:lvl1pPr>
              <a:defRPr sz="5600">
                <a:latin typeface="Garamond"/>
                <a:ea typeface="Garamond"/>
                <a:cs typeface="Garamond"/>
                <a:sym typeface="Garamond"/>
              </a:defRPr>
            </a:lvl1pPr>
          </a:lstStyle>
          <a:p>
            <a:pPr/>
            <a:r>
              <a:t>Title Text</a:t>
            </a:r>
          </a:p>
        </p:txBody>
      </p:sp>
      <p:sp>
        <p:nvSpPr>
          <p:cNvPr id="89" name="Body Level One…"/>
          <p:cNvSpPr/>
          <p:nvPr>
            <p:ph type="body" sz="quarter" idx="1"/>
          </p:nvPr>
        </p:nvSpPr>
        <p:spPr>
          <a:xfrm>
            <a:off x="1100666" y="4563533"/>
            <a:ext cx="6815668" cy="3843868"/>
          </a:xfrm>
          <a:prstGeom prst="rect">
            <a:avLst/>
          </a:prstGeom>
        </p:spPr>
        <p:txBody>
          <a:bodyPr/>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90"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9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p:spTree>
      <p:nvGrpSpPr>
        <p:cNvPr id="1" name=""/>
        <p:cNvGrpSpPr/>
        <p:nvPr/>
      </p:nvGrpSpPr>
      <p:grpSpPr>
        <a:xfrm>
          <a:off x="0" y="0"/>
          <a:ext cx="0" cy="0"/>
          <a:chOff x="0" y="0"/>
          <a:chExt cx="0" cy="0"/>
        </a:xfrm>
      </p:grpSpPr>
      <p:pic>
        <p:nvPicPr>
          <p:cNvPr id="98"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99"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00"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01" name="Title Text"/>
          <p:cNvSpPr/>
          <p:nvPr>
            <p:ph type="title"/>
          </p:nvPr>
        </p:nvSpPr>
        <p:spPr>
          <a:xfrm>
            <a:off x="114300" y="368300"/>
            <a:ext cx="10337800" cy="1003300"/>
          </a:xfrm>
          <a:prstGeom prst="rect">
            <a:avLst/>
          </a:prstGeom>
        </p:spPr>
        <p:txBody>
          <a:bodyPr/>
          <a:lstStyle>
            <a:lvl1pPr algn="l">
              <a:defRPr sz="5200">
                <a:latin typeface="Garamond"/>
                <a:ea typeface="Garamond"/>
                <a:cs typeface="Garamond"/>
                <a:sym typeface="Garamond"/>
              </a:defRPr>
            </a:lvl1pPr>
          </a:lstStyle>
          <a:p>
            <a:pPr/>
            <a:r>
              <a:t>Title Text</a:t>
            </a:r>
          </a:p>
        </p:txBody>
      </p:sp>
      <p:sp>
        <p:nvSpPr>
          <p:cNvPr id="102"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10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110" name="Rectangle"/>
          <p:cNvSpPr/>
          <p:nvPr/>
        </p:nvSpPr>
        <p:spPr>
          <a:xfrm>
            <a:off x="1003300" y="1689100"/>
            <a:ext cx="14262100" cy="535729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111"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12"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13"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14" name="Title Text"/>
          <p:cNvSpPr/>
          <p:nvPr>
            <p:ph type="title"/>
          </p:nvPr>
        </p:nvSpPr>
        <p:spPr>
          <a:xfrm>
            <a:off x="114300" y="368300"/>
            <a:ext cx="10337800" cy="1003300"/>
          </a:xfrm>
          <a:prstGeom prst="rect">
            <a:avLst/>
          </a:prstGeom>
        </p:spPr>
        <p:txBody>
          <a:bodyPr/>
          <a:lstStyle>
            <a:lvl1pPr algn="l">
              <a:defRPr sz="5200">
                <a:latin typeface="Garamond"/>
                <a:ea typeface="Garamond"/>
                <a:cs typeface="Garamond"/>
                <a:sym typeface="Garamond"/>
              </a:defRPr>
            </a:lvl1pPr>
          </a:lstStyle>
          <a:p>
            <a:pPr/>
            <a:r>
              <a:t>Title Text</a:t>
            </a:r>
          </a:p>
        </p:txBody>
      </p:sp>
      <p:sp>
        <p:nvSpPr>
          <p:cNvPr id="115" name="Body Level One…"/>
          <p:cNvSpPr/>
          <p:nvPr>
            <p:ph type="body" idx="1"/>
          </p:nvPr>
        </p:nvSpPr>
        <p:spPr>
          <a:xfrm>
            <a:off x="1126066" y="1689100"/>
            <a:ext cx="14003869" cy="535729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6"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11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Two Bullets">
    <p:spTree>
      <p:nvGrpSpPr>
        <p:cNvPr id="1" name=""/>
        <p:cNvGrpSpPr/>
        <p:nvPr/>
      </p:nvGrpSpPr>
      <p:grpSpPr>
        <a:xfrm>
          <a:off x="0" y="0"/>
          <a:ext cx="0" cy="0"/>
          <a:chOff x="0" y="0"/>
          <a:chExt cx="0" cy="0"/>
        </a:xfrm>
      </p:grpSpPr>
      <p:sp>
        <p:nvSpPr>
          <p:cNvPr id="124" name="Rectangle"/>
          <p:cNvSpPr/>
          <p:nvPr/>
        </p:nvSpPr>
        <p:spPr>
          <a:xfrm>
            <a:off x="1003300" y="1689100"/>
            <a:ext cx="6616700" cy="535729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125"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26"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27"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28" name="Title Text"/>
          <p:cNvSpPr/>
          <p:nvPr>
            <p:ph type="title"/>
          </p:nvPr>
        </p:nvSpPr>
        <p:spPr>
          <a:xfrm>
            <a:off x="114300" y="368300"/>
            <a:ext cx="10337800" cy="1003300"/>
          </a:xfrm>
          <a:prstGeom prst="rect">
            <a:avLst/>
          </a:prstGeom>
        </p:spPr>
        <p:txBody>
          <a:bodyPr/>
          <a:lstStyle>
            <a:lvl1pPr algn="l">
              <a:defRPr sz="5200">
                <a:latin typeface="Garamond"/>
                <a:ea typeface="Garamond"/>
                <a:cs typeface="Garamond"/>
                <a:sym typeface="Garamond"/>
              </a:defRPr>
            </a:lvl1pPr>
          </a:lstStyle>
          <a:p>
            <a:pPr/>
            <a:r>
              <a:t>Title Text</a:t>
            </a:r>
          </a:p>
        </p:txBody>
      </p:sp>
      <p:sp>
        <p:nvSpPr>
          <p:cNvPr id="129"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130" name="Rectangle"/>
          <p:cNvSpPr/>
          <p:nvPr/>
        </p:nvSpPr>
        <p:spPr>
          <a:xfrm>
            <a:off x="8636000" y="1689100"/>
            <a:ext cx="6616700" cy="535729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sp>
        <p:nvSpPr>
          <p:cNvPr id="131" name="Body Level One…"/>
          <p:cNvSpPr txBox="1"/>
          <p:nvPr>
            <p:ph type="body" sz="half" idx="13"/>
          </p:nvPr>
        </p:nvSpPr>
        <p:spPr>
          <a:xfrm>
            <a:off x="8758766" y="1689100"/>
            <a:ext cx="6371168" cy="535729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2" name="Body Level One…"/>
          <p:cNvSpPr/>
          <p:nvPr>
            <p:ph type="body" sz="half" idx="1"/>
          </p:nvPr>
        </p:nvSpPr>
        <p:spPr>
          <a:xfrm>
            <a:off x="1126066" y="1689100"/>
            <a:ext cx="6371168" cy="535729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 Id="rId19" Type="http://schemas.openxmlformats.org/officeDocument/2006/relationships/slideLayout" Target="../slideLayouts/slideLayout15.xml"/><Relationship Id="rId2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003300" y="1254640"/>
            <a:ext cx="14262100" cy="626165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3"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4"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5"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6" name="Body Level One…"/>
          <p:cNvSpPr/>
          <p:nvPr>
            <p:ph type="body" idx="1"/>
          </p:nvPr>
        </p:nvSpPr>
        <p:spPr>
          <a:xfrm>
            <a:off x="1126066" y="1185333"/>
            <a:ext cx="14003869" cy="6400272"/>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lvl2pPr marL="1050192" indent="-415192">
              <a:defRPr sz="3800"/>
            </a:lvl2pPr>
            <a:lvl3pPr marL="1685192" indent="-415192">
              <a:defRPr sz="3600"/>
            </a:lvl3pPr>
            <a:lvl4pPr marL="2320192" indent="-415192">
              <a:defRPr sz="3400"/>
            </a:lvl4pPr>
            <a:lvl5pPr marL="2955192" indent="-415192">
              <a:defRPr sz="3400"/>
            </a:lvl5pPr>
          </a:lstStyle>
          <a:p>
            <a:pPr/>
            <a:r>
              <a:t>Body Level One</a:t>
            </a:r>
          </a:p>
          <a:p>
            <a:pPr lvl="1"/>
            <a:r>
              <a:t>Body Level Two</a:t>
            </a:r>
          </a:p>
          <a:p>
            <a:pPr lvl="2"/>
            <a:r>
              <a:t>Body Level Three</a:t>
            </a:r>
          </a:p>
          <a:p>
            <a:pPr lvl="3"/>
            <a:r>
              <a:t>Body Level Four</a:t>
            </a:r>
          </a:p>
          <a:p>
            <a:pPr lvl="4"/>
            <a:r>
              <a:t>Body Level Five</a:t>
            </a:r>
          </a:p>
        </p:txBody>
      </p:sp>
      <p:sp>
        <p:nvSpPr>
          <p:cNvPr id="7" name="Active Learning 101: Why and How to Get Started…"/>
          <p:cNvSpPr/>
          <p:nvPr/>
        </p:nvSpPr>
        <p:spPr>
          <a:xfrm>
            <a:off x="304800" y="8420100"/>
            <a:ext cx="3672115" cy="474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pPr>
            <a:r>
              <a:t>Active Learning 101: Why and How to Get Started </a:t>
            </a:r>
          </a:p>
          <a:p>
            <a:pPr marL="0" indent="0">
              <a:spcBef>
                <a:spcPts val="0"/>
              </a:spcBef>
              <a:buSzTx/>
              <a:buNone/>
              <a:defRPr sz="1400"/>
            </a:pPr>
            <a:r>
              <a:t>JMU Center for Faculty Innovation</a:t>
            </a:r>
          </a:p>
        </p:txBody>
      </p:sp>
      <p:sp>
        <p:nvSpPr>
          <p:cNvPr id="8" name="Title Text"/>
          <p:cNvSpPr/>
          <p:nvPr>
            <p:ph type="title"/>
          </p:nvPr>
        </p:nvSpPr>
        <p:spPr>
          <a:xfrm>
            <a:off x="1126066" y="634999"/>
            <a:ext cx="14003869" cy="15240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Title Text</a:t>
            </a:r>
          </a:p>
        </p:txBody>
      </p:sp>
      <p:sp>
        <p:nvSpPr>
          <p:cNvPr id="9" name="Slide Number"/>
          <p:cNvSpPr/>
          <p:nvPr>
            <p:ph type="sldNum" sz="quarter" idx="2"/>
          </p:nvPr>
        </p:nvSpPr>
        <p:spPr>
          <a:xfrm>
            <a:off x="7970571" y="8720666"/>
            <a:ext cx="306392" cy="309035"/>
          </a:xfrm>
          <a:prstGeom prst="rect">
            <a:avLst/>
          </a:prstGeom>
          <a:ln w="3175">
            <a:miter lim="400000"/>
          </a:ln>
        </p:spPr>
        <p:txBody>
          <a:bodyPr wrap="none" lIns="33866" tIns="33866" rIns="33866" bIns="33866">
            <a:spAutoFit/>
          </a:bodyPr>
          <a:lstStyle>
            <a:lvl1pPr marL="0" indent="0" algn="ctr">
              <a:spcBef>
                <a:spcPts val="0"/>
              </a:spcBef>
              <a:buSzTx/>
              <a:buNone/>
              <a:defRPr sz="1600">
                <a:latin typeface="+mn-lt"/>
                <a:ea typeface="+mn-ea"/>
                <a:cs typeface="+mn-cs"/>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Lst>
  <p:transition xmlns:p14="http://schemas.microsoft.com/office/powerpoint/2010/main" spd="med" advClick="1"/>
  <p:txStyles>
    <p:titleStyle>
      <a:lvl1pPr marL="0" marR="0" indent="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9pPr>
    </p:titleStyle>
    <p:bodyStyle>
      <a:lvl1pPr marL="762705" marR="0" indent="-419805" algn="l" defTabSz="550333" latinLnBrk="0">
        <a:lnSpc>
          <a:spcPct val="100000"/>
        </a:lnSpc>
        <a:spcBef>
          <a:spcPts val="500"/>
        </a:spcBef>
        <a:spcAft>
          <a:spcPts val="0"/>
        </a:spcAft>
        <a:buClrTx/>
        <a:buSzPct val="75000"/>
        <a:buFontTx/>
        <a:buChar char="•"/>
        <a:tabLst/>
        <a:defRPr b="0" baseline="0" cap="none" i="0" spc="0" strike="noStrike" sz="4200" u="none">
          <a:ln>
            <a:noFill/>
          </a:ln>
          <a:solidFill>
            <a:srgbClr val="000000"/>
          </a:solidFill>
          <a:uFillTx/>
          <a:latin typeface="Garamond"/>
          <a:ea typeface="Garamond"/>
          <a:cs typeface="Garamond"/>
          <a:sym typeface="Garamond"/>
        </a:defRPr>
      </a:lvl1pPr>
      <a:lvl2pPr marL="1147884" marR="0" indent="-512884" algn="l" defTabSz="550333" latinLnBrk="0">
        <a:lnSpc>
          <a:spcPct val="100000"/>
        </a:lnSpc>
        <a:spcBef>
          <a:spcPts val="500"/>
        </a:spcBef>
        <a:spcAft>
          <a:spcPts val="0"/>
        </a:spcAft>
        <a:buClrTx/>
        <a:buSzPct val="75000"/>
        <a:buFontTx/>
        <a:buChar char="•"/>
        <a:tabLst/>
        <a:defRPr b="0" baseline="0" cap="none" i="0" spc="0" strike="noStrike" sz="4200" u="none">
          <a:ln>
            <a:noFill/>
          </a:ln>
          <a:solidFill>
            <a:srgbClr val="000000"/>
          </a:solidFill>
          <a:uFillTx/>
          <a:latin typeface="Garamond"/>
          <a:ea typeface="Garamond"/>
          <a:cs typeface="Garamond"/>
          <a:sym typeface="Garamond"/>
        </a:defRPr>
      </a:lvl2pPr>
      <a:lvl3pPr marL="1782884" marR="0" indent="-512884" algn="l" defTabSz="550333" latinLnBrk="0">
        <a:lnSpc>
          <a:spcPct val="100000"/>
        </a:lnSpc>
        <a:spcBef>
          <a:spcPts val="500"/>
        </a:spcBef>
        <a:spcAft>
          <a:spcPts val="0"/>
        </a:spcAft>
        <a:buClrTx/>
        <a:buSzPct val="75000"/>
        <a:buFontTx/>
        <a:buChar char="•"/>
        <a:tabLst/>
        <a:defRPr b="0" baseline="0" cap="none" i="0" spc="0" strike="noStrike" sz="4200" u="none">
          <a:ln>
            <a:noFill/>
          </a:ln>
          <a:solidFill>
            <a:srgbClr val="000000"/>
          </a:solidFill>
          <a:uFillTx/>
          <a:latin typeface="Garamond"/>
          <a:ea typeface="Garamond"/>
          <a:cs typeface="Garamond"/>
          <a:sym typeface="Garamond"/>
        </a:defRPr>
      </a:lvl3pPr>
      <a:lvl4pPr marL="2417884" marR="0" indent="-512884" algn="l" defTabSz="550333" latinLnBrk="0">
        <a:lnSpc>
          <a:spcPct val="100000"/>
        </a:lnSpc>
        <a:spcBef>
          <a:spcPts val="500"/>
        </a:spcBef>
        <a:spcAft>
          <a:spcPts val="0"/>
        </a:spcAft>
        <a:buClrTx/>
        <a:buSzPct val="75000"/>
        <a:buFontTx/>
        <a:buChar char="•"/>
        <a:tabLst/>
        <a:defRPr b="0" baseline="0" cap="none" i="0" spc="0" strike="noStrike" sz="4200" u="none">
          <a:ln>
            <a:noFill/>
          </a:ln>
          <a:solidFill>
            <a:srgbClr val="000000"/>
          </a:solidFill>
          <a:uFillTx/>
          <a:latin typeface="Garamond"/>
          <a:ea typeface="Garamond"/>
          <a:cs typeface="Garamond"/>
          <a:sym typeface="Garamond"/>
        </a:defRPr>
      </a:lvl4pPr>
      <a:lvl5pPr marL="3052884" marR="0" indent="-512884" algn="l" defTabSz="550333" latinLnBrk="0">
        <a:lnSpc>
          <a:spcPct val="100000"/>
        </a:lnSpc>
        <a:spcBef>
          <a:spcPts val="500"/>
        </a:spcBef>
        <a:spcAft>
          <a:spcPts val="0"/>
        </a:spcAft>
        <a:buClrTx/>
        <a:buSzPct val="75000"/>
        <a:buFontTx/>
        <a:buChar char="•"/>
        <a:tabLst/>
        <a:defRPr b="0" baseline="0" cap="none" i="0" spc="0" strike="noStrike" sz="4200" u="none">
          <a:ln>
            <a:noFill/>
          </a:ln>
          <a:solidFill>
            <a:srgbClr val="000000"/>
          </a:solidFill>
          <a:uFillTx/>
          <a:latin typeface="Garamond"/>
          <a:ea typeface="Garamond"/>
          <a:cs typeface="Garamond"/>
          <a:sym typeface="Garamond"/>
        </a:defRPr>
      </a:lvl5pPr>
      <a:lvl6pPr marL="3687884" marR="0" indent="-512884" algn="l" defTabSz="550333" latinLnBrk="0">
        <a:lnSpc>
          <a:spcPct val="100000"/>
        </a:lnSpc>
        <a:spcBef>
          <a:spcPts val="500"/>
        </a:spcBef>
        <a:spcAft>
          <a:spcPts val="0"/>
        </a:spcAft>
        <a:buClrTx/>
        <a:buSzPct val="75000"/>
        <a:buFontTx/>
        <a:buChar char="•"/>
        <a:tabLst/>
        <a:defRPr b="0" baseline="0" cap="none" i="0" spc="0" strike="noStrike" sz="4200" u="none">
          <a:ln>
            <a:noFill/>
          </a:ln>
          <a:solidFill>
            <a:srgbClr val="000000"/>
          </a:solidFill>
          <a:uFillTx/>
          <a:latin typeface="Garamond"/>
          <a:ea typeface="Garamond"/>
          <a:cs typeface="Garamond"/>
          <a:sym typeface="Garamond"/>
        </a:defRPr>
      </a:lvl6pPr>
      <a:lvl7pPr marL="4322884" marR="0" indent="-512884" algn="l" defTabSz="550333" latinLnBrk="0">
        <a:lnSpc>
          <a:spcPct val="100000"/>
        </a:lnSpc>
        <a:spcBef>
          <a:spcPts val="500"/>
        </a:spcBef>
        <a:spcAft>
          <a:spcPts val="0"/>
        </a:spcAft>
        <a:buClrTx/>
        <a:buSzPct val="75000"/>
        <a:buFontTx/>
        <a:buChar char="•"/>
        <a:tabLst/>
        <a:defRPr b="0" baseline="0" cap="none" i="0" spc="0" strike="noStrike" sz="4200" u="none">
          <a:ln>
            <a:noFill/>
          </a:ln>
          <a:solidFill>
            <a:srgbClr val="000000"/>
          </a:solidFill>
          <a:uFillTx/>
          <a:latin typeface="Garamond"/>
          <a:ea typeface="Garamond"/>
          <a:cs typeface="Garamond"/>
          <a:sym typeface="Garamond"/>
        </a:defRPr>
      </a:lvl7pPr>
      <a:lvl8pPr marL="4957884" marR="0" indent="-512884" algn="l" defTabSz="550333" latinLnBrk="0">
        <a:lnSpc>
          <a:spcPct val="100000"/>
        </a:lnSpc>
        <a:spcBef>
          <a:spcPts val="500"/>
        </a:spcBef>
        <a:spcAft>
          <a:spcPts val="0"/>
        </a:spcAft>
        <a:buClrTx/>
        <a:buSzPct val="75000"/>
        <a:buFontTx/>
        <a:buChar char="•"/>
        <a:tabLst/>
        <a:defRPr b="0" baseline="0" cap="none" i="0" spc="0" strike="noStrike" sz="4200" u="none">
          <a:ln>
            <a:noFill/>
          </a:ln>
          <a:solidFill>
            <a:srgbClr val="000000"/>
          </a:solidFill>
          <a:uFillTx/>
          <a:latin typeface="Garamond"/>
          <a:ea typeface="Garamond"/>
          <a:cs typeface="Garamond"/>
          <a:sym typeface="Garamond"/>
        </a:defRPr>
      </a:lvl8pPr>
      <a:lvl9pPr marL="5592884" marR="0" indent="-512884" algn="l" defTabSz="550333" latinLnBrk="0">
        <a:lnSpc>
          <a:spcPct val="100000"/>
        </a:lnSpc>
        <a:spcBef>
          <a:spcPts val="500"/>
        </a:spcBef>
        <a:spcAft>
          <a:spcPts val="0"/>
        </a:spcAft>
        <a:buClrTx/>
        <a:buSzPct val="75000"/>
        <a:buFontTx/>
        <a:buChar char="•"/>
        <a:tabLst/>
        <a:defRPr b="0" baseline="0" cap="none" i="0" spc="0" strike="noStrike" sz="4200" u="none">
          <a:ln>
            <a:noFill/>
          </a:ln>
          <a:solidFill>
            <a:srgbClr val="000000"/>
          </a:solidFill>
          <a:uFillTx/>
          <a:latin typeface="Garamond"/>
          <a:ea typeface="Garamond"/>
          <a:cs typeface="Garamond"/>
          <a:sym typeface="Garamond"/>
        </a:defRPr>
      </a:lvl9pPr>
    </p:bodyStyle>
    <p:otherStyle>
      <a:lvl1pPr marL="0" marR="0" indent="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chart" Target="../charts/char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chart" Target="../charts/char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chart" Target="../charts/chart3.xml"/><Relationship Id="rId4" Type="http://schemas.openxmlformats.org/officeDocument/2006/relationships/image" Target="../media/image10.png"/><Relationship Id="rId5" Type="http://schemas.openxmlformats.org/officeDocument/2006/relationships/image" Target="../media/image1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hyperlink" Target="https://www.nap.edu/catalog/9853/how-people-learn-brain-mind-experience-and-school-expanded-edition" TargetMode="Externa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12.png"/><Relationship Id="rId4" Type="http://schemas.openxmlformats.org/officeDocument/2006/relationships/image" Target="../media/image1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hyperlink" Target="http://www.physics.indiana.edu/~sdi/ajpv3i.pdf"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 Id="rId3" Type="http://schemas.openxmlformats.org/officeDocument/2006/relationships/hyperlink" Target="http://mazur.harvard.edu/search-talks.php?function=display&amp;rowid=1712"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hyperlink" Target="http://www.ncbi.nlm.nih.gov/pmc/articles/PMC4060654/pdf/pnas.201319030.pdf"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Active Learning 101…"/>
          <p:cNvSpPr/>
          <p:nvPr>
            <p:ph type="ctrTitle"/>
          </p:nvPr>
        </p:nvSpPr>
        <p:spPr>
          <a:prstGeom prst="rect">
            <a:avLst/>
          </a:prstGeom>
        </p:spPr>
        <p:txBody>
          <a:bodyPr/>
          <a:lstStyle/>
          <a:p>
            <a:pPr defTabSz="467783">
              <a:defRPr sz="4930"/>
            </a:pPr>
            <a:r>
              <a:t>Active Learning 101</a:t>
            </a:r>
          </a:p>
          <a:p>
            <a:pPr defTabSz="467783">
              <a:defRPr b="0" sz="4930"/>
            </a:pPr>
            <a:r>
              <a:t>Why and How to Get Started</a:t>
            </a:r>
          </a:p>
          <a:p>
            <a:pPr defTabSz="467783">
              <a:defRPr sz="4930"/>
            </a:pPr>
          </a:p>
          <a:p>
            <a:pPr algn="r" defTabSz="467783">
              <a:defRPr b="0" sz="4930"/>
            </a:pPr>
            <a:r>
              <a:t>Michael S. Kirkpatrick</a:t>
            </a:r>
          </a:p>
          <a:p>
            <a:pPr algn="r" defTabSz="467783">
              <a:defRPr b="0" sz="4930"/>
            </a:pPr>
            <a:r>
              <a:t>CFI New Faculty Orientation</a:t>
            </a:r>
          </a:p>
          <a:p>
            <a:pPr algn="r" defTabSz="467783">
              <a:defRPr b="0" sz="4930"/>
            </a:pPr>
            <a:r>
              <a:t>August 20, 2018</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But, um, aren’t you…"/>
          <p:cNvSpPr/>
          <p:nvPr>
            <p:ph type="title"/>
          </p:nvPr>
        </p:nvSpPr>
        <p:spPr>
          <a:prstGeom prst="rect">
            <a:avLst/>
          </a:prstGeom>
        </p:spPr>
        <p:txBody>
          <a:bodyPr/>
          <a:lstStyle>
            <a:lvl1pPr>
              <a:defRPr>
                <a:latin typeface="Avenir Book"/>
                <a:ea typeface="Avenir Book"/>
                <a:cs typeface="Avenir Book"/>
                <a:sym typeface="Avenir Book"/>
              </a:defRPr>
            </a:lvl1pPr>
          </a:lstStyle>
          <a:p>
            <a:pPr/>
            <a:r>
              <a:t>But, um, aren’t you…</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3" name="droppedImage.png" descr="droppedImage.png"/>
          <p:cNvPicPr>
            <a:picLocks noChangeAspect="1"/>
          </p:cNvPicPr>
          <p:nvPr/>
        </p:nvPicPr>
        <p:blipFill>
          <a:blip r:embed="rId2">
            <a:extLst/>
          </a:blip>
          <a:stretch>
            <a:fillRect/>
          </a:stretch>
        </p:blipFill>
        <p:spPr>
          <a:xfrm>
            <a:off x="8633257" y="1441450"/>
            <a:ext cx="6261101" cy="6261100"/>
          </a:xfrm>
          <a:prstGeom prst="rect">
            <a:avLst/>
          </a:prstGeom>
          <a:ln w="3175">
            <a:miter lim="400000"/>
          </a:ln>
        </p:spPr>
      </p:pic>
      <p:sp>
        <p:nvSpPr>
          <p:cNvPr id="304" name="Human cognitive architecture"/>
          <p:cNvSpPr/>
          <p:nvPr>
            <p:ph type="title"/>
          </p:nvPr>
        </p:nvSpPr>
        <p:spPr>
          <a:prstGeom prst="rect">
            <a:avLst/>
          </a:prstGeom>
        </p:spPr>
        <p:txBody>
          <a:bodyPr/>
          <a:lstStyle/>
          <a:p>
            <a:pPr/>
            <a:r>
              <a:t>Human cognitive architecture</a:t>
            </a:r>
          </a:p>
        </p:txBody>
      </p:sp>
      <p:graphicFrame>
        <p:nvGraphicFramePr>
          <p:cNvPr id="305" name="2D Pie Chart"/>
          <p:cNvGraphicFramePr/>
          <p:nvPr/>
        </p:nvGraphicFramePr>
        <p:xfrm>
          <a:off x="1825745" y="1780929"/>
          <a:ext cx="6261101" cy="6261101"/>
        </p:xfrm>
        <a:graphic xmlns:a="http://schemas.openxmlformats.org/drawingml/2006/main">
          <a:graphicData uri="http://schemas.openxmlformats.org/drawingml/2006/chart">
            <c:chart xmlns:c="http://schemas.openxmlformats.org/drawingml/2006/chart" r:id="rId3"/>
          </a:graphicData>
        </a:graphic>
      </p:graphicFrame>
      <p:sp>
        <p:nvSpPr>
          <p:cNvPr id="306" name="Information store"/>
          <p:cNvSpPr/>
          <p:nvPr/>
        </p:nvSpPr>
        <p:spPr>
          <a:xfrm>
            <a:off x="2628900" y="3276600"/>
            <a:ext cx="1892300" cy="863600"/>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000">
                <a:latin typeface="Avenir Book"/>
                <a:ea typeface="Avenir Book"/>
                <a:cs typeface="Avenir Book"/>
                <a:sym typeface="Avenir Book"/>
              </a:defRPr>
            </a:lvl1pPr>
          </a:lstStyle>
          <a:p>
            <a:pPr/>
            <a:r>
              <a:t>Information store</a:t>
            </a:r>
          </a:p>
        </p:txBody>
      </p:sp>
      <p:sp>
        <p:nvSpPr>
          <p:cNvPr id="307" name="Rounded Rectangle"/>
          <p:cNvSpPr/>
          <p:nvPr/>
        </p:nvSpPr>
        <p:spPr>
          <a:xfrm>
            <a:off x="11792492" y="2174604"/>
            <a:ext cx="1371601" cy="1955801"/>
          </a:xfrm>
          <a:prstGeom prst="roundRect">
            <a:avLst>
              <a:gd name="adj" fmla="val 7794"/>
            </a:avLst>
          </a:prstGeom>
          <a:solidFill>
            <a:srgbClr val="552B95">
              <a:alpha val="30000"/>
            </a:srgbClr>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08" name="Long-term memory"/>
          <p:cNvSpPr/>
          <p:nvPr/>
        </p:nvSpPr>
        <p:spPr>
          <a:xfrm>
            <a:off x="12625669" y="617868"/>
            <a:ext cx="2904332" cy="16990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71" y="0"/>
                </a:moveTo>
                <a:cubicBezTo>
                  <a:pt x="3577" y="0"/>
                  <a:pt x="3096" y="822"/>
                  <a:pt x="3096" y="1837"/>
                </a:cubicBezTo>
                <a:lnTo>
                  <a:pt x="3096" y="12574"/>
                </a:lnTo>
                <a:lnTo>
                  <a:pt x="0" y="21600"/>
                </a:lnTo>
                <a:lnTo>
                  <a:pt x="4625" y="15056"/>
                </a:lnTo>
                <a:lnTo>
                  <a:pt x="20526" y="15056"/>
                </a:lnTo>
                <a:cubicBezTo>
                  <a:pt x="21119" y="15056"/>
                  <a:pt x="21600" y="14234"/>
                  <a:pt x="21600" y="13219"/>
                </a:cubicBezTo>
                <a:lnTo>
                  <a:pt x="21600" y="1837"/>
                </a:lnTo>
                <a:cubicBezTo>
                  <a:pt x="21600" y="822"/>
                  <a:pt x="21119" y="0"/>
                  <a:pt x="20526" y="0"/>
                </a:cubicBezTo>
                <a:lnTo>
                  <a:pt x="4171" y="0"/>
                </a:lnTo>
                <a:close/>
              </a:path>
            </a:pathLst>
          </a:custGeom>
          <a:solidFill>
            <a:srgbClr val="F5ECD6"/>
          </a:solidFill>
          <a:ln w="25400">
            <a:solidFill>
              <a:srgbClr val="000000"/>
            </a:solid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buSzTx/>
              <a:buNone/>
              <a:defRPr sz="3000">
                <a:latin typeface="Avenir Book"/>
                <a:ea typeface="Avenir Book"/>
                <a:cs typeface="Avenir Book"/>
                <a:sym typeface="Avenir Book"/>
              </a:defRPr>
            </a:lvl1pPr>
          </a:lstStyle>
          <a:p>
            <a:pPr/>
            <a:r>
              <a:t>Long-term memory</a:t>
            </a:r>
          </a:p>
        </p:txBody>
      </p:sp>
      <p:sp>
        <p:nvSpPr>
          <p:cNvPr id="309" name="Amassing"/>
          <p:cNvSpPr txBox="1"/>
          <p:nvPr/>
        </p:nvSpPr>
        <p:spPr>
          <a:xfrm>
            <a:off x="2552700" y="2692400"/>
            <a:ext cx="2028602" cy="6265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Amassing</a:t>
            </a:r>
          </a:p>
        </p:txBody>
      </p:sp>
      <p:cxnSp>
        <p:nvCxnSpPr>
          <p:cNvPr id="310" name="Connection Line"/>
          <p:cNvCxnSpPr>
            <a:stCxn id="311" idx="0"/>
            <a:endCxn id="318" idx="0"/>
          </p:cNvCxnSpPr>
          <p:nvPr/>
        </p:nvCxnSpPr>
        <p:spPr>
          <a:xfrm>
            <a:off x="11970292" y="2504804"/>
            <a:ext cx="228601" cy="139701"/>
          </a:xfrm>
          <a:prstGeom prst="straightConnector1">
            <a:avLst/>
          </a:prstGeom>
          <a:ln w="25400">
            <a:solidFill>
              <a:srgbClr val="000000"/>
            </a:solidFill>
            <a:miter lim="400000"/>
          </a:ln>
        </p:spPr>
      </p:cxnSp>
      <p:sp>
        <p:nvSpPr>
          <p:cNvPr id="311" name="Circle"/>
          <p:cNvSpPr/>
          <p:nvPr/>
        </p:nvSpPr>
        <p:spPr>
          <a:xfrm>
            <a:off x="11906792" y="24413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12" name="Connection Line"/>
          <p:cNvCxnSpPr>
            <a:stCxn id="321" idx="0"/>
            <a:endCxn id="315" idx="0"/>
          </p:cNvCxnSpPr>
          <p:nvPr/>
        </p:nvCxnSpPr>
        <p:spPr>
          <a:xfrm flipH="1" flipV="1">
            <a:off x="12478292" y="2504804"/>
            <a:ext cx="228601" cy="139701"/>
          </a:xfrm>
          <a:prstGeom prst="straightConnector1">
            <a:avLst/>
          </a:prstGeom>
          <a:ln w="25400">
            <a:solidFill>
              <a:srgbClr val="000000"/>
            </a:solidFill>
            <a:miter lim="400000"/>
          </a:ln>
        </p:spPr>
      </p:cxnSp>
      <p:cxnSp>
        <p:nvCxnSpPr>
          <p:cNvPr id="313" name="Connection Line"/>
          <p:cNvCxnSpPr>
            <a:stCxn id="319" idx="0"/>
            <a:endCxn id="315" idx="0"/>
          </p:cNvCxnSpPr>
          <p:nvPr/>
        </p:nvCxnSpPr>
        <p:spPr>
          <a:xfrm>
            <a:off x="12262392" y="2365104"/>
            <a:ext cx="215901" cy="139701"/>
          </a:xfrm>
          <a:prstGeom prst="straightConnector1">
            <a:avLst/>
          </a:prstGeom>
          <a:ln w="25400">
            <a:solidFill>
              <a:srgbClr val="000000"/>
            </a:solidFill>
            <a:miter lim="400000"/>
          </a:ln>
        </p:spPr>
      </p:cxnSp>
      <p:cxnSp>
        <p:nvCxnSpPr>
          <p:cNvPr id="314" name="Connection Line"/>
          <p:cNvCxnSpPr>
            <a:stCxn id="315" idx="0"/>
            <a:endCxn id="318" idx="0"/>
          </p:cNvCxnSpPr>
          <p:nvPr/>
        </p:nvCxnSpPr>
        <p:spPr>
          <a:xfrm flipH="1">
            <a:off x="12198892" y="2504804"/>
            <a:ext cx="279401" cy="139701"/>
          </a:xfrm>
          <a:prstGeom prst="straightConnector1">
            <a:avLst/>
          </a:prstGeom>
          <a:ln w="25400">
            <a:solidFill>
              <a:srgbClr val="000000"/>
            </a:solidFill>
            <a:miter lim="400000"/>
          </a:ln>
        </p:spPr>
      </p:cxnSp>
      <p:sp>
        <p:nvSpPr>
          <p:cNvPr id="315" name="Circle"/>
          <p:cNvSpPr/>
          <p:nvPr/>
        </p:nvSpPr>
        <p:spPr>
          <a:xfrm>
            <a:off x="12414792" y="24413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16" name="Connection Line"/>
          <p:cNvCxnSpPr>
            <a:stCxn id="319" idx="0"/>
            <a:endCxn id="318" idx="0"/>
          </p:cNvCxnSpPr>
          <p:nvPr/>
        </p:nvCxnSpPr>
        <p:spPr>
          <a:xfrm flipH="1">
            <a:off x="12198892" y="2365104"/>
            <a:ext cx="63501" cy="279401"/>
          </a:xfrm>
          <a:prstGeom prst="straightConnector1">
            <a:avLst/>
          </a:prstGeom>
          <a:ln w="25400">
            <a:solidFill>
              <a:srgbClr val="000000"/>
            </a:solidFill>
            <a:miter lim="400000"/>
          </a:ln>
        </p:spPr>
      </p:cxnSp>
      <p:cxnSp>
        <p:nvCxnSpPr>
          <p:cNvPr id="317" name="Connection Line"/>
          <p:cNvCxnSpPr>
            <a:stCxn id="321" idx="0"/>
            <a:endCxn id="318" idx="0"/>
          </p:cNvCxnSpPr>
          <p:nvPr/>
        </p:nvCxnSpPr>
        <p:spPr>
          <a:xfrm flipH="1">
            <a:off x="12198892" y="2644504"/>
            <a:ext cx="508001" cy="1"/>
          </a:xfrm>
          <a:prstGeom prst="straightConnector1">
            <a:avLst/>
          </a:prstGeom>
          <a:ln w="25400">
            <a:solidFill>
              <a:srgbClr val="000000"/>
            </a:solidFill>
            <a:miter lim="400000"/>
          </a:ln>
        </p:spPr>
      </p:cxnSp>
      <p:sp>
        <p:nvSpPr>
          <p:cNvPr id="318" name="Circle"/>
          <p:cNvSpPr/>
          <p:nvPr/>
        </p:nvSpPr>
        <p:spPr>
          <a:xfrm>
            <a:off x="12135392" y="2581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19" name="Circle"/>
          <p:cNvSpPr/>
          <p:nvPr/>
        </p:nvSpPr>
        <p:spPr>
          <a:xfrm>
            <a:off x="12198892" y="23016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20" name="Connection Line"/>
          <p:cNvCxnSpPr>
            <a:stCxn id="321" idx="0"/>
            <a:endCxn id="326" idx="0"/>
          </p:cNvCxnSpPr>
          <p:nvPr/>
        </p:nvCxnSpPr>
        <p:spPr>
          <a:xfrm flipH="1">
            <a:off x="12300492" y="2644504"/>
            <a:ext cx="406401" cy="508001"/>
          </a:xfrm>
          <a:prstGeom prst="straightConnector1">
            <a:avLst/>
          </a:prstGeom>
          <a:ln w="38100">
            <a:solidFill>
              <a:srgbClr val="000000"/>
            </a:solidFill>
            <a:custDash>
              <a:ds d="200000" sp="200000"/>
            </a:custDash>
            <a:miter lim="400000"/>
          </a:ln>
        </p:spPr>
      </p:cxnSp>
      <p:sp>
        <p:nvSpPr>
          <p:cNvPr id="321" name="Circle"/>
          <p:cNvSpPr/>
          <p:nvPr/>
        </p:nvSpPr>
        <p:spPr>
          <a:xfrm>
            <a:off x="12643392" y="2581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22" name="Connection Line"/>
          <p:cNvCxnSpPr>
            <a:stCxn id="324" idx="0"/>
            <a:endCxn id="327" idx="0"/>
          </p:cNvCxnSpPr>
          <p:nvPr/>
        </p:nvCxnSpPr>
        <p:spPr>
          <a:xfrm>
            <a:off x="11970292" y="3279504"/>
            <a:ext cx="228601" cy="152401"/>
          </a:xfrm>
          <a:prstGeom prst="straightConnector1">
            <a:avLst/>
          </a:prstGeom>
          <a:ln w="25400">
            <a:solidFill>
              <a:srgbClr val="000000"/>
            </a:solidFill>
            <a:miter lim="400000"/>
          </a:ln>
        </p:spPr>
      </p:cxnSp>
      <p:cxnSp>
        <p:nvCxnSpPr>
          <p:cNvPr id="323" name="Connection Line"/>
          <p:cNvCxnSpPr>
            <a:stCxn id="326" idx="0"/>
            <a:endCxn id="324" idx="0"/>
          </p:cNvCxnSpPr>
          <p:nvPr/>
        </p:nvCxnSpPr>
        <p:spPr>
          <a:xfrm flipH="1">
            <a:off x="11970292" y="3152504"/>
            <a:ext cx="330201" cy="127001"/>
          </a:xfrm>
          <a:prstGeom prst="straightConnector1">
            <a:avLst/>
          </a:prstGeom>
          <a:ln w="25400">
            <a:solidFill>
              <a:srgbClr val="000000"/>
            </a:solidFill>
            <a:miter lim="400000"/>
          </a:ln>
        </p:spPr>
      </p:cxnSp>
      <p:sp>
        <p:nvSpPr>
          <p:cNvPr id="324" name="Circle"/>
          <p:cNvSpPr/>
          <p:nvPr/>
        </p:nvSpPr>
        <p:spPr>
          <a:xfrm>
            <a:off x="11906792" y="3216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25" name="Connection Line"/>
          <p:cNvCxnSpPr>
            <a:stCxn id="326" idx="0"/>
            <a:endCxn id="327" idx="0"/>
          </p:cNvCxnSpPr>
          <p:nvPr/>
        </p:nvCxnSpPr>
        <p:spPr>
          <a:xfrm flipH="1">
            <a:off x="12198892" y="3152504"/>
            <a:ext cx="101601" cy="279401"/>
          </a:xfrm>
          <a:prstGeom prst="straightConnector1">
            <a:avLst/>
          </a:prstGeom>
          <a:ln w="25400">
            <a:solidFill>
              <a:srgbClr val="000000"/>
            </a:solidFill>
            <a:miter lim="400000"/>
          </a:ln>
        </p:spPr>
      </p:cxnSp>
      <p:sp>
        <p:nvSpPr>
          <p:cNvPr id="326" name="Circle"/>
          <p:cNvSpPr/>
          <p:nvPr/>
        </p:nvSpPr>
        <p:spPr>
          <a:xfrm>
            <a:off x="12236992" y="3089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27" name="Circle"/>
          <p:cNvSpPr/>
          <p:nvPr/>
        </p:nvSpPr>
        <p:spPr>
          <a:xfrm>
            <a:off x="12135392" y="33684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28" name="Connection Line"/>
          <p:cNvCxnSpPr>
            <a:stCxn id="329" idx="0"/>
            <a:endCxn id="331" idx="0"/>
          </p:cNvCxnSpPr>
          <p:nvPr/>
        </p:nvCxnSpPr>
        <p:spPr>
          <a:xfrm>
            <a:off x="12706892" y="3279504"/>
            <a:ext cx="342901" cy="152401"/>
          </a:xfrm>
          <a:prstGeom prst="straightConnector1">
            <a:avLst/>
          </a:prstGeom>
          <a:ln w="25400">
            <a:solidFill>
              <a:srgbClr val="000000"/>
            </a:solidFill>
            <a:miter lim="400000"/>
          </a:ln>
        </p:spPr>
      </p:cxnSp>
      <p:sp>
        <p:nvSpPr>
          <p:cNvPr id="329" name="Circle"/>
          <p:cNvSpPr/>
          <p:nvPr/>
        </p:nvSpPr>
        <p:spPr>
          <a:xfrm>
            <a:off x="12643392" y="3216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30" name="Connection Line"/>
          <p:cNvCxnSpPr>
            <a:stCxn id="331" idx="0"/>
            <a:endCxn id="334" idx="0"/>
          </p:cNvCxnSpPr>
          <p:nvPr/>
        </p:nvCxnSpPr>
        <p:spPr>
          <a:xfrm flipH="1">
            <a:off x="12859292" y="3431904"/>
            <a:ext cx="190501" cy="266701"/>
          </a:xfrm>
          <a:prstGeom prst="straightConnector1">
            <a:avLst/>
          </a:prstGeom>
          <a:ln w="25400">
            <a:solidFill>
              <a:srgbClr val="000000"/>
            </a:solidFill>
            <a:miter lim="400000"/>
          </a:ln>
        </p:spPr>
      </p:cxnSp>
      <p:sp>
        <p:nvSpPr>
          <p:cNvPr id="331" name="Circle"/>
          <p:cNvSpPr/>
          <p:nvPr/>
        </p:nvSpPr>
        <p:spPr>
          <a:xfrm>
            <a:off x="12986292" y="33684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32" name="Connection Line"/>
          <p:cNvCxnSpPr>
            <a:stCxn id="334" idx="0"/>
            <a:endCxn id="336" idx="0"/>
          </p:cNvCxnSpPr>
          <p:nvPr/>
        </p:nvCxnSpPr>
        <p:spPr>
          <a:xfrm flipH="1">
            <a:off x="12516392" y="3698604"/>
            <a:ext cx="342901" cy="1"/>
          </a:xfrm>
          <a:prstGeom prst="straightConnector1">
            <a:avLst/>
          </a:prstGeom>
          <a:ln w="25400">
            <a:solidFill>
              <a:srgbClr val="000000"/>
            </a:solidFill>
            <a:miter lim="400000"/>
          </a:ln>
        </p:spPr>
      </p:cxnSp>
      <p:cxnSp>
        <p:nvCxnSpPr>
          <p:cNvPr id="333" name="Connection Line"/>
          <p:cNvCxnSpPr>
            <a:stCxn id="335" idx="0"/>
            <a:endCxn id="334" idx="0"/>
          </p:cNvCxnSpPr>
          <p:nvPr/>
        </p:nvCxnSpPr>
        <p:spPr>
          <a:xfrm>
            <a:off x="12478292" y="3431904"/>
            <a:ext cx="381001" cy="266701"/>
          </a:xfrm>
          <a:prstGeom prst="straightConnector1">
            <a:avLst/>
          </a:prstGeom>
          <a:ln w="25400">
            <a:solidFill>
              <a:srgbClr val="000000"/>
            </a:solidFill>
            <a:miter lim="400000"/>
          </a:ln>
        </p:spPr>
      </p:cxnSp>
      <p:sp>
        <p:nvSpPr>
          <p:cNvPr id="334" name="Circle"/>
          <p:cNvSpPr/>
          <p:nvPr/>
        </p:nvSpPr>
        <p:spPr>
          <a:xfrm>
            <a:off x="12795792" y="36351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35" name="Circle"/>
          <p:cNvSpPr/>
          <p:nvPr/>
        </p:nvSpPr>
        <p:spPr>
          <a:xfrm>
            <a:off x="12414792" y="33684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36" name="Circle"/>
          <p:cNvSpPr/>
          <p:nvPr/>
        </p:nvSpPr>
        <p:spPr>
          <a:xfrm>
            <a:off x="12452892" y="36351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37" name="Connection Line"/>
          <p:cNvCxnSpPr>
            <a:stCxn id="338" idx="0"/>
            <a:endCxn id="339" idx="0"/>
          </p:cNvCxnSpPr>
          <p:nvPr/>
        </p:nvCxnSpPr>
        <p:spPr>
          <a:xfrm>
            <a:off x="12008392" y="3698604"/>
            <a:ext cx="254001" cy="139701"/>
          </a:xfrm>
          <a:prstGeom prst="straightConnector1">
            <a:avLst/>
          </a:prstGeom>
          <a:ln w="25400">
            <a:solidFill>
              <a:srgbClr val="000000"/>
            </a:solidFill>
            <a:miter lim="400000"/>
          </a:ln>
        </p:spPr>
      </p:cxnSp>
      <p:sp>
        <p:nvSpPr>
          <p:cNvPr id="338" name="Circle"/>
          <p:cNvSpPr/>
          <p:nvPr/>
        </p:nvSpPr>
        <p:spPr>
          <a:xfrm>
            <a:off x="11944892" y="36351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39" name="Circle"/>
          <p:cNvSpPr/>
          <p:nvPr/>
        </p:nvSpPr>
        <p:spPr>
          <a:xfrm>
            <a:off x="12198892" y="37748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9"/>
                                        </p:tgtEl>
                                        <p:attrNameLst>
                                          <p:attrName>style.visibility</p:attrName>
                                        </p:attrNameLst>
                                      </p:cBhvr>
                                      <p:to>
                                        <p:strVal val="visible"/>
                                      </p:to>
                                    </p:set>
                                    <p:animEffect filter="dissolve" transition="in">
                                      <p:cBhvr>
                                        <p:cTn id="7" dur="500"/>
                                        <p:tgtEl>
                                          <p:spTgt spid="309"/>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06"/>
                                        </p:tgtEl>
                                        <p:attrNameLst>
                                          <p:attrName>style.visibility</p:attrName>
                                        </p:attrNameLst>
                                      </p:cBhvr>
                                      <p:to>
                                        <p:strVal val="visible"/>
                                      </p:to>
                                    </p:set>
                                    <p:animEffect filter="dissolve" transition="in">
                                      <p:cBhvr>
                                        <p:cTn id="11" dur="500"/>
                                        <p:tgtEl>
                                          <p:spTgt spid="306"/>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307"/>
                                        </p:tgtEl>
                                        <p:attrNameLst>
                                          <p:attrName>style.visibility</p:attrName>
                                        </p:attrNameLst>
                                      </p:cBhvr>
                                      <p:to>
                                        <p:strVal val="visible"/>
                                      </p:to>
                                    </p:set>
                                    <p:animEffect filter="dissolve" transition="in">
                                      <p:cBhvr>
                                        <p:cTn id="15" dur="500"/>
                                        <p:tgtEl>
                                          <p:spTgt spid="307"/>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308"/>
                                        </p:tgtEl>
                                        <p:attrNameLst>
                                          <p:attrName>style.visibility</p:attrName>
                                        </p:attrNameLst>
                                      </p:cBhvr>
                                      <p:to>
                                        <p:strVal val="visible"/>
                                      </p:to>
                                    </p:set>
                                    <p:animEffect filter="dissolve" transition="in">
                                      <p:cBhvr>
                                        <p:cTn id="19" dur="500"/>
                                        <p:tgtEl>
                                          <p:spTgt spid="308"/>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5" fill="hold">
                                  <p:stCondLst>
                                    <p:cond delay="0"/>
                                  </p:stCondLst>
                                  <p:iterate type="el" backwards="0">
                                    <p:tmAbs val="0"/>
                                  </p:iterate>
                                  <p:childTnLst>
                                    <p:set>
                                      <p:cBhvr>
                                        <p:cTn id="23" fill="hold"/>
                                        <p:tgtEl>
                                          <p:spTgt spid="310"/>
                                        </p:tgtEl>
                                        <p:attrNameLst>
                                          <p:attrName>style.visibility</p:attrName>
                                        </p:attrNameLst>
                                      </p:cBhvr>
                                      <p:to>
                                        <p:strVal val="visible"/>
                                      </p:to>
                                    </p:set>
                                    <p:animEffect filter="dissolve" transition="in">
                                      <p:cBhvr>
                                        <p:cTn id="24" dur="500"/>
                                        <p:tgtEl>
                                          <p:spTgt spid="310"/>
                                        </p:tgtEl>
                                      </p:cBhvr>
                                    </p:animEffect>
                                  </p:childTnLst>
                                </p:cTn>
                              </p:par>
                            </p:childTnLst>
                          </p:cTn>
                        </p:par>
                        <p:par>
                          <p:cTn id="25" fill="hold">
                            <p:stCondLst>
                              <p:cond delay="500"/>
                            </p:stCondLst>
                            <p:childTnLst>
                              <p:par>
                                <p:cTn id="26" presetClass="entr" nodeType="afterEffect" presetID="9" grpId="6" fill="hold">
                                  <p:stCondLst>
                                    <p:cond delay="0"/>
                                  </p:stCondLst>
                                  <p:iterate type="el" backwards="0">
                                    <p:tmAbs val="0"/>
                                  </p:iterate>
                                  <p:childTnLst>
                                    <p:set>
                                      <p:cBhvr>
                                        <p:cTn id="27" fill="hold"/>
                                        <p:tgtEl>
                                          <p:spTgt spid="311"/>
                                        </p:tgtEl>
                                        <p:attrNameLst>
                                          <p:attrName>style.visibility</p:attrName>
                                        </p:attrNameLst>
                                      </p:cBhvr>
                                      <p:to>
                                        <p:strVal val="visible"/>
                                      </p:to>
                                    </p:set>
                                    <p:animEffect filter="dissolve" transition="in">
                                      <p:cBhvr>
                                        <p:cTn id="28" dur="500"/>
                                        <p:tgtEl>
                                          <p:spTgt spid="311"/>
                                        </p:tgtEl>
                                      </p:cBhvr>
                                    </p:animEffect>
                                  </p:childTnLst>
                                </p:cTn>
                              </p:par>
                            </p:childTnLst>
                          </p:cTn>
                        </p:par>
                        <p:par>
                          <p:cTn id="29" fill="hold">
                            <p:stCondLst>
                              <p:cond delay="1000"/>
                            </p:stCondLst>
                            <p:childTnLst>
                              <p:par>
                                <p:cTn id="30" presetClass="entr" nodeType="afterEffect" presetID="9" grpId="7" fill="hold">
                                  <p:stCondLst>
                                    <p:cond delay="0"/>
                                  </p:stCondLst>
                                  <p:iterate type="el" backwards="0">
                                    <p:tmAbs val="0"/>
                                  </p:iterate>
                                  <p:childTnLst>
                                    <p:set>
                                      <p:cBhvr>
                                        <p:cTn id="31" fill="hold"/>
                                        <p:tgtEl>
                                          <p:spTgt spid="312"/>
                                        </p:tgtEl>
                                        <p:attrNameLst>
                                          <p:attrName>style.visibility</p:attrName>
                                        </p:attrNameLst>
                                      </p:cBhvr>
                                      <p:to>
                                        <p:strVal val="visible"/>
                                      </p:to>
                                    </p:set>
                                    <p:animEffect filter="dissolve" transition="in">
                                      <p:cBhvr>
                                        <p:cTn id="32" dur="500"/>
                                        <p:tgtEl>
                                          <p:spTgt spid="312"/>
                                        </p:tgtEl>
                                      </p:cBhvr>
                                    </p:animEffect>
                                  </p:childTnLst>
                                </p:cTn>
                              </p:par>
                            </p:childTnLst>
                          </p:cTn>
                        </p:par>
                        <p:par>
                          <p:cTn id="33" fill="hold">
                            <p:stCondLst>
                              <p:cond delay="1500"/>
                            </p:stCondLst>
                            <p:childTnLst>
                              <p:par>
                                <p:cTn id="34" presetClass="entr" nodeType="afterEffect" presetID="9" grpId="8" fill="hold">
                                  <p:stCondLst>
                                    <p:cond delay="0"/>
                                  </p:stCondLst>
                                  <p:iterate type="el" backwards="0">
                                    <p:tmAbs val="0"/>
                                  </p:iterate>
                                  <p:childTnLst>
                                    <p:set>
                                      <p:cBhvr>
                                        <p:cTn id="35" fill="hold"/>
                                        <p:tgtEl>
                                          <p:spTgt spid="313"/>
                                        </p:tgtEl>
                                        <p:attrNameLst>
                                          <p:attrName>style.visibility</p:attrName>
                                        </p:attrNameLst>
                                      </p:cBhvr>
                                      <p:to>
                                        <p:strVal val="visible"/>
                                      </p:to>
                                    </p:set>
                                    <p:animEffect filter="dissolve" transition="in">
                                      <p:cBhvr>
                                        <p:cTn id="36" dur="500"/>
                                        <p:tgtEl>
                                          <p:spTgt spid="313"/>
                                        </p:tgtEl>
                                      </p:cBhvr>
                                    </p:animEffect>
                                  </p:childTnLst>
                                </p:cTn>
                              </p:par>
                            </p:childTnLst>
                          </p:cTn>
                        </p:par>
                        <p:par>
                          <p:cTn id="37" fill="hold">
                            <p:stCondLst>
                              <p:cond delay="2000"/>
                            </p:stCondLst>
                            <p:childTnLst>
                              <p:par>
                                <p:cTn id="38" presetClass="entr" nodeType="afterEffect" presetID="9" grpId="9" fill="hold">
                                  <p:stCondLst>
                                    <p:cond delay="0"/>
                                  </p:stCondLst>
                                  <p:iterate type="el" backwards="0">
                                    <p:tmAbs val="0"/>
                                  </p:iterate>
                                  <p:childTnLst>
                                    <p:set>
                                      <p:cBhvr>
                                        <p:cTn id="39" fill="hold"/>
                                        <p:tgtEl>
                                          <p:spTgt spid="314"/>
                                        </p:tgtEl>
                                        <p:attrNameLst>
                                          <p:attrName>style.visibility</p:attrName>
                                        </p:attrNameLst>
                                      </p:cBhvr>
                                      <p:to>
                                        <p:strVal val="visible"/>
                                      </p:to>
                                    </p:set>
                                    <p:animEffect filter="dissolve" transition="in">
                                      <p:cBhvr>
                                        <p:cTn id="40" dur="500"/>
                                        <p:tgtEl>
                                          <p:spTgt spid="314"/>
                                        </p:tgtEl>
                                      </p:cBhvr>
                                    </p:animEffect>
                                  </p:childTnLst>
                                </p:cTn>
                              </p:par>
                            </p:childTnLst>
                          </p:cTn>
                        </p:par>
                        <p:par>
                          <p:cTn id="41" fill="hold">
                            <p:stCondLst>
                              <p:cond delay="2500"/>
                            </p:stCondLst>
                            <p:childTnLst>
                              <p:par>
                                <p:cTn id="42" presetClass="entr" nodeType="afterEffect" presetID="9" grpId="10" fill="hold">
                                  <p:stCondLst>
                                    <p:cond delay="0"/>
                                  </p:stCondLst>
                                  <p:iterate type="el" backwards="0">
                                    <p:tmAbs val="0"/>
                                  </p:iterate>
                                  <p:childTnLst>
                                    <p:set>
                                      <p:cBhvr>
                                        <p:cTn id="43" fill="hold"/>
                                        <p:tgtEl>
                                          <p:spTgt spid="315"/>
                                        </p:tgtEl>
                                        <p:attrNameLst>
                                          <p:attrName>style.visibility</p:attrName>
                                        </p:attrNameLst>
                                      </p:cBhvr>
                                      <p:to>
                                        <p:strVal val="visible"/>
                                      </p:to>
                                    </p:set>
                                    <p:animEffect filter="dissolve" transition="in">
                                      <p:cBhvr>
                                        <p:cTn id="44" dur="500"/>
                                        <p:tgtEl>
                                          <p:spTgt spid="315"/>
                                        </p:tgtEl>
                                      </p:cBhvr>
                                    </p:animEffect>
                                  </p:childTnLst>
                                </p:cTn>
                              </p:par>
                            </p:childTnLst>
                          </p:cTn>
                        </p:par>
                        <p:par>
                          <p:cTn id="45" fill="hold">
                            <p:stCondLst>
                              <p:cond delay="3000"/>
                            </p:stCondLst>
                            <p:childTnLst>
                              <p:par>
                                <p:cTn id="46" presetClass="entr" nodeType="afterEffect" presetID="9" grpId="11" fill="hold">
                                  <p:stCondLst>
                                    <p:cond delay="0"/>
                                  </p:stCondLst>
                                  <p:iterate type="el" backwards="0">
                                    <p:tmAbs val="0"/>
                                  </p:iterate>
                                  <p:childTnLst>
                                    <p:set>
                                      <p:cBhvr>
                                        <p:cTn id="47" fill="hold"/>
                                        <p:tgtEl>
                                          <p:spTgt spid="316"/>
                                        </p:tgtEl>
                                        <p:attrNameLst>
                                          <p:attrName>style.visibility</p:attrName>
                                        </p:attrNameLst>
                                      </p:cBhvr>
                                      <p:to>
                                        <p:strVal val="visible"/>
                                      </p:to>
                                    </p:set>
                                    <p:animEffect filter="dissolve" transition="in">
                                      <p:cBhvr>
                                        <p:cTn id="48" dur="500"/>
                                        <p:tgtEl>
                                          <p:spTgt spid="316"/>
                                        </p:tgtEl>
                                      </p:cBhvr>
                                    </p:animEffect>
                                  </p:childTnLst>
                                </p:cTn>
                              </p:par>
                            </p:childTnLst>
                          </p:cTn>
                        </p:par>
                        <p:par>
                          <p:cTn id="49" fill="hold">
                            <p:stCondLst>
                              <p:cond delay="3500"/>
                            </p:stCondLst>
                            <p:childTnLst>
                              <p:par>
                                <p:cTn id="50" presetClass="entr" nodeType="afterEffect" presetID="9" grpId="12" fill="hold">
                                  <p:stCondLst>
                                    <p:cond delay="0"/>
                                  </p:stCondLst>
                                  <p:iterate type="el" backwards="0">
                                    <p:tmAbs val="0"/>
                                  </p:iterate>
                                  <p:childTnLst>
                                    <p:set>
                                      <p:cBhvr>
                                        <p:cTn id="51" fill="hold"/>
                                        <p:tgtEl>
                                          <p:spTgt spid="317"/>
                                        </p:tgtEl>
                                        <p:attrNameLst>
                                          <p:attrName>style.visibility</p:attrName>
                                        </p:attrNameLst>
                                      </p:cBhvr>
                                      <p:to>
                                        <p:strVal val="visible"/>
                                      </p:to>
                                    </p:set>
                                    <p:animEffect filter="dissolve" transition="in">
                                      <p:cBhvr>
                                        <p:cTn id="52" dur="500"/>
                                        <p:tgtEl>
                                          <p:spTgt spid="317"/>
                                        </p:tgtEl>
                                      </p:cBhvr>
                                    </p:animEffect>
                                  </p:childTnLst>
                                </p:cTn>
                              </p:par>
                            </p:childTnLst>
                          </p:cTn>
                        </p:par>
                        <p:par>
                          <p:cTn id="53" fill="hold">
                            <p:stCondLst>
                              <p:cond delay="4000"/>
                            </p:stCondLst>
                            <p:childTnLst>
                              <p:par>
                                <p:cTn id="54" presetClass="entr" nodeType="afterEffect" presetID="9" grpId="13" fill="hold">
                                  <p:stCondLst>
                                    <p:cond delay="0"/>
                                  </p:stCondLst>
                                  <p:iterate type="el" backwards="0">
                                    <p:tmAbs val="0"/>
                                  </p:iterate>
                                  <p:childTnLst>
                                    <p:set>
                                      <p:cBhvr>
                                        <p:cTn id="55" fill="hold"/>
                                        <p:tgtEl>
                                          <p:spTgt spid="318"/>
                                        </p:tgtEl>
                                        <p:attrNameLst>
                                          <p:attrName>style.visibility</p:attrName>
                                        </p:attrNameLst>
                                      </p:cBhvr>
                                      <p:to>
                                        <p:strVal val="visible"/>
                                      </p:to>
                                    </p:set>
                                    <p:animEffect filter="dissolve" transition="in">
                                      <p:cBhvr>
                                        <p:cTn id="56" dur="500"/>
                                        <p:tgtEl>
                                          <p:spTgt spid="318"/>
                                        </p:tgtEl>
                                      </p:cBhvr>
                                    </p:animEffect>
                                  </p:childTnLst>
                                </p:cTn>
                              </p:par>
                            </p:childTnLst>
                          </p:cTn>
                        </p:par>
                        <p:par>
                          <p:cTn id="57" fill="hold">
                            <p:stCondLst>
                              <p:cond delay="4500"/>
                            </p:stCondLst>
                            <p:childTnLst>
                              <p:par>
                                <p:cTn id="58" presetClass="entr" nodeType="afterEffect" presetID="9" grpId="14" fill="hold">
                                  <p:stCondLst>
                                    <p:cond delay="0"/>
                                  </p:stCondLst>
                                  <p:iterate type="el" backwards="0">
                                    <p:tmAbs val="0"/>
                                  </p:iterate>
                                  <p:childTnLst>
                                    <p:set>
                                      <p:cBhvr>
                                        <p:cTn id="59" fill="hold"/>
                                        <p:tgtEl>
                                          <p:spTgt spid="319"/>
                                        </p:tgtEl>
                                        <p:attrNameLst>
                                          <p:attrName>style.visibility</p:attrName>
                                        </p:attrNameLst>
                                      </p:cBhvr>
                                      <p:to>
                                        <p:strVal val="visible"/>
                                      </p:to>
                                    </p:set>
                                    <p:animEffect filter="dissolve" transition="in">
                                      <p:cBhvr>
                                        <p:cTn id="60" dur="500"/>
                                        <p:tgtEl>
                                          <p:spTgt spid="319"/>
                                        </p:tgtEl>
                                      </p:cBhvr>
                                    </p:animEffect>
                                  </p:childTnLst>
                                </p:cTn>
                              </p:par>
                            </p:childTnLst>
                          </p:cTn>
                        </p:par>
                        <p:par>
                          <p:cTn id="61" fill="hold">
                            <p:stCondLst>
                              <p:cond delay="5000"/>
                            </p:stCondLst>
                            <p:childTnLst>
                              <p:par>
                                <p:cTn id="62" presetClass="entr" nodeType="afterEffect" presetID="9" grpId="15" fill="hold">
                                  <p:stCondLst>
                                    <p:cond delay="0"/>
                                  </p:stCondLst>
                                  <p:iterate type="el" backwards="0">
                                    <p:tmAbs val="0"/>
                                  </p:iterate>
                                  <p:childTnLst>
                                    <p:set>
                                      <p:cBhvr>
                                        <p:cTn id="63" fill="hold"/>
                                        <p:tgtEl>
                                          <p:spTgt spid="320"/>
                                        </p:tgtEl>
                                        <p:attrNameLst>
                                          <p:attrName>style.visibility</p:attrName>
                                        </p:attrNameLst>
                                      </p:cBhvr>
                                      <p:to>
                                        <p:strVal val="visible"/>
                                      </p:to>
                                    </p:set>
                                    <p:animEffect filter="dissolve" transition="in">
                                      <p:cBhvr>
                                        <p:cTn id="64" dur="500"/>
                                        <p:tgtEl>
                                          <p:spTgt spid="320"/>
                                        </p:tgtEl>
                                      </p:cBhvr>
                                    </p:animEffect>
                                  </p:childTnLst>
                                </p:cTn>
                              </p:par>
                            </p:childTnLst>
                          </p:cTn>
                        </p:par>
                        <p:par>
                          <p:cTn id="65" fill="hold">
                            <p:stCondLst>
                              <p:cond delay="5500"/>
                            </p:stCondLst>
                            <p:childTnLst>
                              <p:par>
                                <p:cTn id="66" presetClass="entr" nodeType="afterEffect" presetID="9" grpId="16" fill="hold">
                                  <p:stCondLst>
                                    <p:cond delay="0"/>
                                  </p:stCondLst>
                                  <p:iterate type="el" backwards="0">
                                    <p:tmAbs val="0"/>
                                  </p:iterate>
                                  <p:childTnLst>
                                    <p:set>
                                      <p:cBhvr>
                                        <p:cTn id="67" fill="hold"/>
                                        <p:tgtEl>
                                          <p:spTgt spid="321"/>
                                        </p:tgtEl>
                                        <p:attrNameLst>
                                          <p:attrName>style.visibility</p:attrName>
                                        </p:attrNameLst>
                                      </p:cBhvr>
                                      <p:to>
                                        <p:strVal val="visible"/>
                                      </p:to>
                                    </p:set>
                                    <p:animEffect filter="dissolve" transition="in">
                                      <p:cBhvr>
                                        <p:cTn id="68" dur="500"/>
                                        <p:tgtEl>
                                          <p:spTgt spid="321"/>
                                        </p:tgtEl>
                                      </p:cBhvr>
                                    </p:animEffect>
                                  </p:childTnLst>
                                </p:cTn>
                              </p:par>
                            </p:childTnLst>
                          </p:cTn>
                        </p:par>
                        <p:par>
                          <p:cTn id="69" fill="hold">
                            <p:stCondLst>
                              <p:cond delay="6000"/>
                            </p:stCondLst>
                            <p:childTnLst>
                              <p:par>
                                <p:cTn id="70" presetClass="entr" nodeType="afterEffect" presetID="9" grpId="17" fill="hold">
                                  <p:stCondLst>
                                    <p:cond delay="0"/>
                                  </p:stCondLst>
                                  <p:iterate type="el" backwards="0">
                                    <p:tmAbs val="0"/>
                                  </p:iterate>
                                  <p:childTnLst>
                                    <p:set>
                                      <p:cBhvr>
                                        <p:cTn id="71" fill="hold"/>
                                        <p:tgtEl>
                                          <p:spTgt spid="322"/>
                                        </p:tgtEl>
                                        <p:attrNameLst>
                                          <p:attrName>style.visibility</p:attrName>
                                        </p:attrNameLst>
                                      </p:cBhvr>
                                      <p:to>
                                        <p:strVal val="visible"/>
                                      </p:to>
                                    </p:set>
                                    <p:animEffect filter="dissolve" transition="in">
                                      <p:cBhvr>
                                        <p:cTn id="72" dur="500"/>
                                        <p:tgtEl>
                                          <p:spTgt spid="322"/>
                                        </p:tgtEl>
                                      </p:cBhvr>
                                    </p:animEffect>
                                  </p:childTnLst>
                                </p:cTn>
                              </p:par>
                            </p:childTnLst>
                          </p:cTn>
                        </p:par>
                        <p:par>
                          <p:cTn id="73" fill="hold">
                            <p:stCondLst>
                              <p:cond delay="6500"/>
                            </p:stCondLst>
                            <p:childTnLst>
                              <p:par>
                                <p:cTn id="74" presetClass="entr" nodeType="afterEffect" presetID="9" grpId="18" fill="hold">
                                  <p:stCondLst>
                                    <p:cond delay="0"/>
                                  </p:stCondLst>
                                  <p:iterate type="el" backwards="0">
                                    <p:tmAbs val="0"/>
                                  </p:iterate>
                                  <p:childTnLst>
                                    <p:set>
                                      <p:cBhvr>
                                        <p:cTn id="75" fill="hold"/>
                                        <p:tgtEl>
                                          <p:spTgt spid="323"/>
                                        </p:tgtEl>
                                        <p:attrNameLst>
                                          <p:attrName>style.visibility</p:attrName>
                                        </p:attrNameLst>
                                      </p:cBhvr>
                                      <p:to>
                                        <p:strVal val="visible"/>
                                      </p:to>
                                    </p:set>
                                    <p:animEffect filter="dissolve" transition="in">
                                      <p:cBhvr>
                                        <p:cTn id="76" dur="500"/>
                                        <p:tgtEl>
                                          <p:spTgt spid="323"/>
                                        </p:tgtEl>
                                      </p:cBhvr>
                                    </p:animEffect>
                                  </p:childTnLst>
                                </p:cTn>
                              </p:par>
                            </p:childTnLst>
                          </p:cTn>
                        </p:par>
                        <p:par>
                          <p:cTn id="77" fill="hold">
                            <p:stCondLst>
                              <p:cond delay="7000"/>
                            </p:stCondLst>
                            <p:childTnLst>
                              <p:par>
                                <p:cTn id="78" presetClass="entr" nodeType="afterEffect" presetID="9" grpId="19" fill="hold">
                                  <p:stCondLst>
                                    <p:cond delay="0"/>
                                  </p:stCondLst>
                                  <p:iterate type="el" backwards="0">
                                    <p:tmAbs val="0"/>
                                  </p:iterate>
                                  <p:childTnLst>
                                    <p:set>
                                      <p:cBhvr>
                                        <p:cTn id="79" fill="hold"/>
                                        <p:tgtEl>
                                          <p:spTgt spid="324"/>
                                        </p:tgtEl>
                                        <p:attrNameLst>
                                          <p:attrName>style.visibility</p:attrName>
                                        </p:attrNameLst>
                                      </p:cBhvr>
                                      <p:to>
                                        <p:strVal val="visible"/>
                                      </p:to>
                                    </p:set>
                                    <p:animEffect filter="dissolve" transition="in">
                                      <p:cBhvr>
                                        <p:cTn id="80" dur="500"/>
                                        <p:tgtEl>
                                          <p:spTgt spid="324"/>
                                        </p:tgtEl>
                                      </p:cBhvr>
                                    </p:animEffect>
                                  </p:childTnLst>
                                </p:cTn>
                              </p:par>
                            </p:childTnLst>
                          </p:cTn>
                        </p:par>
                        <p:par>
                          <p:cTn id="81" fill="hold">
                            <p:stCondLst>
                              <p:cond delay="7500"/>
                            </p:stCondLst>
                            <p:childTnLst>
                              <p:par>
                                <p:cTn id="82" presetClass="entr" nodeType="afterEffect" presetID="9" grpId="20" fill="hold">
                                  <p:stCondLst>
                                    <p:cond delay="0"/>
                                  </p:stCondLst>
                                  <p:iterate type="el" backwards="0">
                                    <p:tmAbs val="0"/>
                                  </p:iterate>
                                  <p:childTnLst>
                                    <p:set>
                                      <p:cBhvr>
                                        <p:cTn id="83" fill="hold"/>
                                        <p:tgtEl>
                                          <p:spTgt spid="325"/>
                                        </p:tgtEl>
                                        <p:attrNameLst>
                                          <p:attrName>style.visibility</p:attrName>
                                        </p:attrNameLst>
                                      </p:cBhvr>
                                      <p:to>
                                        <p:strVal val="visible"/>
                                      </p:to>
                                    </p:set>
                                    <p:animEffect filter="dissolve" transition="in">
                                      <p:cBhvr>
                                        <p:cTn id="84" dur="500"/>
                                        <p:tgtEl>
                                          <p:spTgt spid="325"/>
                                        </p:tgtEl>
                                      </p:cBhvr>
                                    </p:animEffect>
                                  </p:childTnLst>
                                </p:cTn>
                              </p:par>
                            </p:childTnLst>
                          </p:cTn>
                        </p:par>
                        <p:par>
                          <p:cTn id="85" fill="hold">
                            <p:stCondLst>
                              <p:cond delay="8000"/>
                            </p:stCondLst>
                            <p:childTnLst>
                              <p:par>
                                <p:cTn id="86" presetClass="entr" nodeType="afterEffect" presetID="9" grpId="21" fill="hold">
                                  <p:stCondLst>
                                    <p:cond delay="0"/>
                                  </p:stCondLst>
                                  <p:iterate type="el" backwards="0">
                                    <p:tmAbs val="0"/>
                                  </p:iterate>
                                  <p:childTnLst>
                                    <p:set>
                                      <p:cBhvr>
                                        <p:cTn id="87" fill="hold"/>
                                        <p:tgtEl>
                                          <p:spTgt spid="326"/>
                                        </p:tgtEl>
                                        <p:attrNameLst>
                                          <p:attrName>style.visibility</p:attrName>
                                        </p:attrNameLst>
                                      </p:cBhvr>
                                      <p:to>
                                        <p:strVal val="visible"/>
                                      </p:to>
                                    </p:set>
                                    <p:animEffect filter="dissolve" transition="in">
                                      <p:cBhvr>
                                        <p:cTn id="88" dur="500"/>
                                        <p:tgtEl>
                                          <p:spTgt spid="326"/>
                                        </p:tgtEl>
                                      </p:cBhvr>
                                    </p:animEffect>
                                  </p:childTnLst>
                                </p:cTn>
                              </p:par>
                            </p:childTnLst>
                          </p:cTn>
                        </p:par>
                        <p:par>
                          <p:cTn id="89" fill="hold">
                            <p:stCondLst>
                              <p:cond delay="8500"/>
                            </p:stCondLst>
                            <p:childTnLst>
                              <p:par>
                                <p:cTn id="90" presetClass="entr" nodeType="afterEffect" presetID="9" grpId="22" fill="hold">
                                  <p:stCondLst>
                                    <p:cond delay="0"/>
                                  </p:stCondLst>
                                  <p:iterate type="el" backwards="0">
                                    <p:tmAbs val="0"/>
                                  </p:iterate>
                                  <p:childTnLst>
                                    <p:set>
                                      <p:cBhvr>
                                        <p:cTn id="91" fill="hold"/>
                                        <p:tgtEl>
                                          <p:spTgt spid="327"/>
                                        </p:tgtEl>
                                        <p:attrNameLst>
                                          <p:attrName>style.visibility</p:attrName>
                                        </p:attrNameLst>
                                      </p:cBhvr>
                                      <p:to>
                                        <p:strVal val="visible"/>
                                      </p:to>
                                    </p:set>
                                    <p:animEffect filter="dissolve" transition="in">
                                      <p:cBhvr>
                                        <p:cTn id="92" dur="500"/>
                                        <p:tgtEl>
                                          <p:spTgt spid="327"/>
                                        </p:tgtEl>
                                      </p:cBhvr>
                                    </p:animEffect>
                                  </p:childTnLst>
                                </p:cTn>
                              </p:par>
                            </p:childTnLst>
                          </p:cTn>
                        </p:par>
                        <p:par>
                          <p:cTn id="93" fill="hold">
                            <p:stCondLst>
                              <p:cond delay="9000"/>
                            </p:stCondLst>
                            <p:childTnLst>
                              <p:par>
                                <p:cTn id="94" presetClass="entr" nodeType="afterEffect" presetID="9" grpId="23" fill="hold">
                                  <p:stCondLst>
                                    <p:cond delay="0"/>
                                  </p:stCondLst>
                                  <p:iterate type="el" backwards="0">
                                    <p:tmAbs val="0"/>
                                  </p:iterate>
                                  <p:childTnLst>
                                    <p:set>
                                      <p:cBhvr>
                                        <p:cTn id="95" fill="hold"/>
                                        <p:tgtEl>
                                          <p:spTgt spid="328"/>
                                        </p:tgtEl>
                                        <p:attrNameLst>
                                          <p:attrName>style.visibility</p:attrName>
                                        </p:attrNameLst>
                                      </p:cBhvr>
                                      <p:to>
                                        <p:strVal val="visible"/>
                                      </p:to>
                                    </p:set>
                                    <p:animEffect filter="dissolve" transition="in">
                                      <p:cBhvr>
                                        <p:cTn id="96" dur="500"/>
                                        <p:tgtEl>
                                          <p:spTgt spid="328"/>
                                        </p:tgtEl>
                                      </p:cBhvr>
                                    </p:animEffect>
                                  </p:childTnLst>
                                </p:cTn>
                              </p:par>
                            </p:childTnLst>
                          </p:cTn>
                        </p:par>
                        <p:par>
                          <p:cTn id="97" fill="hold">
                            <p:stCondLst>
                              <p:cond delay="9500"/>
                            </p:stCondLst>
                            <p:childTnLst>
                              <p:par>
                                <p:cTn id="98" presetClass="entr" nodeType="afterEffect" presetID="9" grpId="24" fill="hold">
                                  <p:stCondLst>
                                    <p:cond delay="0"/>
                                  </p:stCondLst>
                                  <p:iterate type="el" backwards="0">
                                    <p:tmAbs val="0"/>
                                  </p:iterate>
                                  <p:childTnLst>
                                    <p:set>
                                      <p:cBhvr>
                                        <p:cTn id="99" fill="hold"/>
                                        <p:tgtEl>
                                          <p:spTgt spid="329"/>
                                        </p:tgtEl>
                                        <p:attrNameLst>
                                          <p:attrName>style.visibility</p:attrName>
                                        </p:attrNameLst>
                                      </p:cBhvr>
                                      <p:to>
                                        <p:strVal val="visible"/>
                                      </p:to>
                                    </p:set>
                                    <p:animEffect filter="dissolve" transition="in">
                                      <p:cBhvr>
                                        <p:cTn id="100" dur="500"/>
                                        <p:tgtEl>
                                          <p:spTgt spid="329"/>
                                        </p:tgtEl>
                                      </p:cBhvr>
                                    </p:animEffect>
                                  </p:childTnLst>
                                </p:cTn>
                              </p:par>
                            </p:childTnLst>
                          </p:cTn>
                        </p:par>
                        <p:par>
                          <p:cTn id="101" fill="hold">
                            <p:stCondLst>
                              <p:cond delay="10000"/>
                            </p:stCondLst>
                            <p:childTnLst>
                              <p:par>
                                <p:cTn id="102" presetClass="entr" nodeType="afterEffect" presetID="9" grpId="25" fill="hold">
                                  <p:stCondLst>
                                    <p:cond delay="0"/>
                                  </p:stCondLst>
                                  <p:iterate type="el" backwards="0">
                                    <p:tmAbs val="0"/>
                                  </p:iterate>
                                  <p:childTnLst>
                                    <p:set>
                                      <p:cBhvr>
                                        <p:cTn id="103" fill="hold"/>
                                        <p:tgtEl>
                                          <p:spTgt spid="330"/>
                                        </p:tgtEl>
                                        <p:attrNameLst>
                                          <p:attrName>style.visibility</p:attrName>
                                        </p:attrNameLst>
                                      </p:cBhvr>
                                      <p:to>
                                        <p:strVal val="visible"/>
                                      </p:to>
                                    </p:set>
                                    <p:animEffect filter="dissolve" transition="in">
                                      <p:cBhvr>
                                        <p:cTn id="104" dur="500"/>
                                        <p:tgtEl>
                                          <p:spTgt spid="330"/>
                                        </p:tgtEl>
                                      </p:cBhvr>
                                    </p:animEffect>
                                  </p:childTnLst>
                                </p:cTn>
                              </p:par>
                            </p:childTnLst>
                          </p:cTn>
                        </p:par>
                        <p:par>
                          <p:cTn id="105" fill="hold">
                            <p:stCondLst>
                              <p:cond delay="10500"/>
                            </p:stCondLst>
                            <p:childTnLst>
                              <p:par>
                                <p:cTn id="106" presetClass="entr" nodeType="afterEffect" presetID="9" grpId="26" fill="hold">
                                  <p:stCondLst>
                                    <p:cond delay="0"/>
                                  </p:stCondLst>
                                  <p:iterate type="el" backwards="0">
                                    <p:tmAbs val="0"/>
                                  </p:iterate>
                                  <p:childTnLst>
                                    <p:set>
                                      <p:cBhvr>
                                        <p:cTn id="107" fill="hold"/>
                                        <p:tgtEl>
                                          <p:spTgt spid="331"/>
                                        </p:tgtEl>
                                        <p:attrNameLst>
                                          <p:attrName>style.visibility</p:attrName>
                                        </p:attrNameLst>
                                      </p:cBhvr>
                                      <p:to>
                                        <p:strVal val="visible"/>
                                      </p:to>
                                    </p:set>
                                    <p:animEffect filter="dissolve" transition="in">
                                      <p:cBhvr>
                                        <p:cTn id="108" dur="500"/>
                                        <p:tgtEl>
                                          <p:spTgt spid="331"/>
                                        </p:tgtEl>
                                      </p:cBhvr>
                                    </p:animEffect>
                                  </p:childTnLst>
                                </p:cTn>
                              </p:par>
                            </p:childTnLst>
                          </p:cTn>
                        </p:par>
                        <p:par>
                          <p:cTn id="109" fill="hold">
                            <p:stCondLst>
                              <p:cond delay="11000"/>
                            </p:stCondLst>
                            <p:childTnLst>
                              <p:par>
                                <p:cTn id="110" presetClass="entr" nodeType="afterEffect" presetID="9" grpId="27" fill="hold">
                                  <p:stCondLst>
                                    <p:cond delay="0"/>
                                  </p:stCondLst>
                                  <p:iterate type="el" backwards="0">
                                    <p:tmAbs val="0"/>
                                  </p:iterate>
                                  <p:childTnLst>
                                    <p:set>
                                      <p:cBhvr>
                                        <p:cTn id="111" fill="hold"/>
                                        <p:tgtEl>
                                          <p:spTgt spid="332"/>
                                        </p:tgtEl>
                                        <p:attrNameLst>
                                          <p:attrName>style.visibility</p:attrName>
                                        </p:attrNameLst>
                                      </p:cBhvr>
                                      <p:to>
                                        <p:strVal val="visible"/>
                                      </p:to>
                                    </p:set>
                                    <p:animEffect filter="dissolve" transition="in">
                                      <p:cBhvr>
                                        <p:cTn id="112" dur="500"/>
                                        <p:tgtEl>
                                          <p:spTgt spid="332"/>
                                        </p:tgtEl>
                                      </p:cBhvr>
                                    </p:animEffect>
                                  </p:childTnLst>
                                </p:cTn>
                              </p:par>
                            </p:childTnLst>
                          </p:cTn>
                        </p:par>
                        <p:par>
                          <p:cTn id="113" fill="hold">
                            <p:stCondLst>
                              <p:cond delay="11500"/>
                            </p:stCondLst>
                            <p:childTnLst>
                              <p:par>
                                <p:cTn id="114" presetClass="entr" nodeType="afterEffect" presetID="9" grpId="28" fill="hold">
                                  <p:stCondLst>
                                    <p:cond delay="0"/>
                                  </p:stCondLst>
                                  <p:iterate type="el" backwards="0">
                                    <p:tmAbs val="0"/>
                                  </p:iterate>
                                  <p:childTnLst>
                                    <p:set>
                                      <p:cBhvr>
                                        <p:cTn id="115" fill="hold"/>
                                        <p:tgtEl>
                                          <p:spTgt spid="333"/>
                                        </p:tgtEl>
                                        <p:attrNameLst>
                                          <p:attrName>style.visibility</p:attrName>
                                        </p:attrNameLst>
                                      </p:cBhvr>
                                      <p:to>
                                        <p:strVal val="visible"/>
                                      </p:to>
                                    </p:set>
                                    <p:animEffect filter="dissolve" transition="in">
                                      <p:cBhvr>
                                        <p:cTn id="116" dur="500"/>
                                        <p:tgtEl>
                                          <p:spTgt spid="333"/>
                                        </p:tgtEl>
                                      </p:cBhvr>
                                    </p:animEffect>
                                  </p:childTnLst>
                                </p:cTn>
                              </p:par>
                            </p:childTnLst>
                          </p:cTn>
                        </p:par>
                        <p:par>
                          <p:cTn id="117" fill="hold">
                            <p:stCondLst>
                              <p:cond delay="12000"/>
                            </p:stCondLst>
                            <p:childTnLst>
                              <p:par>
                                <p:cTn id="118" presetClass="entr" nodeType="afterEffect" presetID="9" grpId="29" fill="hold">
                                  <p:stCondLst>
                                    <p:cond delay="0"/>
                                  </p:stCondLst>
                                  <p:iterate type="el" backwards="0">
                                    <p:tmAbs val="0"/>
                                  </p:iterate>
                                  <p:childTnLst>
                                    <p:set>
                                      <p:cBhvr>
                                        <p:cTn id="119" fill="hold"/>
                                        <p:tgtEl>
                                          <p:spTgt spid="334"/>
                                        </p:tgtEl>
                                        <p:attrNameLst>
                                          <p:attrName>style.visibility</p:attrName>
                                        </p:attrNameLst>
                                      </p:cBhvr>
                                      <p:to>
                                        <p:strVal val="visible"/>
                                      </p:to>
                                    </p:set>
                                    <p:animEffect filter="dissolve" transition="in">
                                      <p:cBhvr>
                                        <p:cTn id="120" dur="500"/>
                                        <p:tgtEl>
                                          <p:spTgt spid="334"/>
                                        </p:tgtEl>
                                      </p:cBhvr>
                                    </p:animEffect>
                                  </p:childTnLst>
                                </p:cTn>
                              </p:par>
                            </p:childTnLst>
                          </p:cTn>
                        </p:par>
                        <p:par>
                          <p:cTn id="121" fill="hold">
                            <p:stCondLst>
                              <p:cond delay="12500"/>
                            </p:stCondLst>
                            <p:childTnLst>
                              <p:par>
                                <p:cTn id="122" presetClass="entr" nodeType="afterEffect" presetID="9" grpId="30" fill="hold">
                                  <p:stCondLst>
                                    <p:cond delay="0"/>
                                  </p:stCondLst>
                                  <p:iterate type="el" backwards="0">
                                    <p:tmAbs val="0"/>
                                  </p:iterate>
                                  <p:childTnLst>
                                    <p:set>
                                      <p:cBhvr>
                                        <p:cTn id="123" fill="hold"/>
                                        <p:tgtEl>
                                          <p:spTgt spid="335"/>
                                        </p:tgtEl>
                                        <p:attrNameLst>
                                          <p:attrName>style.visibility</p:attrName>
                                        </p:attrNameLst>
                                      </p:cBhvr>
                                      <p:to>
                                        <p:strVal val="visible"/>
                                      </p:to>
                                    </p:set>
                                    <p:animEffect filter="dissolve" transition="in">
                                      <p:cBhvr>
                                        <p:cTn id="124" dur="500"/>
                                        <p:tgtEl>
                                          <p:spTgt spid="335"/>
                                        </p:tgtEl>
                                      </p:cBhvr>
                                    </p:animEffect>
                                  </p:childTnLst>
                                </p:cTn>
                              </p:par>
                            </p:childTnLst>
                          </p:cTn>
                        </p:par>
                        <p:par>
                          <p:cTn id="125" fill="hold">
                            <p:stCondLst>
                              <p:cond delay="13000"/>
                            </p:stCondLst>
                            <p:childTnLst>
                              <p:par>
                                <p:cTn id="126" presetClass="entr" nodeType="afterEffect" presetID="9" grpId="31" fill="hold">
                                  <p:stCondLst>
                                    <p:cond delay="0"/>
                                  </p:stCondLst>
                                  <p:iterate type="el" backwards="0">
                                    <p:tmAbs val="0"/>
                                  </p:iterate>
                                  <p:childTnLst>
                                    <p:set>
                                      <p:cBhvr>
                                        <p:cTn id="127" fill="hold"/>
                                        <p:tgtEl>
                                          <p:spTgt spid="336"/>
                                        </p:tgtEl>
                                        <p:attrNameLst>
                                          <p:attrName>style.visibility</p:attrName>
                                        </p:attrNameLst>
                                      </p:cBhvr>
                                      <p:to>
                                        <p:strVal val="visible"/>
                                      </p:to>
                                    </p:set>
                                    <p:animEffect filter="dissolve" transition="in">
                                      <p:cBhvr>
                                        <p:cTn id="128" dur="500"/>
                                        <p:tgtEl>
                                          <p:spTgt spid="336"/>
                                        </p:tgtEl>
                                      </p:cBhvr>
                                    </p:animEffect>
                                  </p:childTnLst>
                                </p:cTn>
                              </p:par>
                            </p:childTnLst>
                          </p:cTn>
                        </p:par>
                        <p:par>
                          <p:cTn id="129" fill="hold">
                            <p:stCondLst>
                              <p:cond delay="13500"/>
                            </p:stCondLst>
                            <p:childTnLst>
                              <p:par>
                                <p:cTn id="130" presetClass="entr" nodeType="afterEffect" presetID="9" grpId="32" fill="hold">
                                  <p:stCondLst>
                                    <p:cond delay="0"/>
                                  </p:stCondLst>
                                  <p:iterate type="el" backwards="0">
                                    <p:tmAbs val="0"/>
                                  </p:iterate>
                                  <p:childTnLst>
                                    <p:set>
                                      <p:cBhvr>
                                        <p:cTn id="131" fill="hold"/>
                                        <p:tgtEl>
                                          <p:spTgt spid="337"/>
                                        </p:tgtEl>
                                        <p:attrNameLst>
                                          <p:attrName>style.visibility</p:attrName>
                                        </p:attrNameLst>
                                      </p:cBhvr>
                                      <p:to>
                                        <p:strVal val="visible"/>
                                      </p:to>
                                    </p:set>
                                    <p:animEffect filter="dissolve" transition="in">
                                      <p:cBhvr>
                                        <p:cTn id="132" dur="500"/>
                                        <p:tgtEl>
                                          <p:spTgt spid="337"/>
                                        </p:tgtEl>
                                      </p:cBhvr>
                                    </p:animEffect>
                                  </p:childTnLst>
                                </p:cTn>
                              </p:par>
                            </p:childTnLst>
                          </p:cTn>
                        </p:par>
                        <p:par>
                          <p:cTn id="133" fill="hold">
                            <p:stCondLst>
                              <p:cond delay="14000"/>
                            </p:stCondLst>
                            <p:childTnLst>
                              <p:par>
                                <p:cTn id="134" presetClass="entr" nodeType="afterEffect" presetID="9" grpId="33" fill="hold">
                                  <p:stCondLst>
                                    <p:cond delay="0"/>
                                  </p:stCondLst>
                                  <p:iterate type="el" backwards="0">
                                    <p:tmAbs val="0"/>
                                  </p:iterate>
                                  <p:childTnLst>
                                    <p:set>
                                      <p:cBhvr>
                                        <p:cTn id="135" fill="hold"/>
                                        <p:tgtEl>
                                          <p:spTgt spid="338"/>
                                        </p:tgtEl>
                                        <p:attrNameLst>
                                          <p:attrName>style.visibility</p:attrName>
                                        </p:attrNameLst>
                                      </p:cBhvr>
                                      <p:to>
                                        <p:strVal val="visible"/>
                                      </p:to>
                                    </p:set>
                                    <p:animEffect filter="dissolve" transition="in">
                                      <p:cBhvr>
                                        <p:cTn id="136" dur="500"/>
                                        <p:tgtEl>
                                          <p:spTgt spid="338"/>
                                        </p:tgtEl>
                                      </p:cBhvr>
                                    </p:animEffect>
                                  </p:childTnLst>
                                </p:cTn>
                              </p:par>
                            </p:childTnLst>
                          </p:cTn>
                        </p:par>
                        <p:par>
                          <p:cTn id="137" fill="hold">
                            <p:stCondLst>
                              <p:cond delay="14500"/>
                            </p:stCondLst>
                            <p:childTnLst>
                              <p:par>
                                <p:cTn id="138" presetClass="entr" nodeType="afterEffect" presetID="9" grpId="34" fill="hold">
                                  <p:stCondLst>
                                    <p:cond delay="0"/>
                                  </p:stCondLst>
                                  <p:iterate type="el" backwards="0">
                                    <p:tmAbs val="0"/>
                                  </p:iterate>
                                  <p:childTnLst>
                                    <p:set>
                                      <p:cBhvr>
                                        <p:cTn id="139" fill="hold"/>
                                        <p:tgtEl>
                                          <p:spTgt spid="339"/>
                                        </p:tgtEl>
                                        <p:attrNameLst>
                                          <p:attrName>style.visibility</p:attrName>
                                        </p:attrNameLst>
                                      </p:cBhvr>
                                      <p:to>
                                        <p:strVal val="visible"/>
                                      </p:to>
                                    </p:set>
                                    <p:animEffect filter="dissolve" transition="in">
                                      <p:cBhvr>
                                        <p:cTn id="140" dur="5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0" grpId="5"/>
      <p:bldP build="whole" bldLvl="1" animBg="1" rev="0" advAuto="0" spid="338" grpId="33"/>
      <p:bldP build="whole" bldLvl="1" animBg="1" rev="0" advAuto="0" spid="328" grpId="23"/>
      <p:bldP build="whole" bldLvl="1" animBg="1" rev="0" advAuto="0" spid="323" grpId="18"/>
      <p:bldP build="whole" bldLvl="1" animBg="1" rev="0" advAuto="0" spid="330" grpId="25"/>
      <p:bldP build="whole" bldLvl="1" animBg="1" rev="0" advAuto="0" spid="326" grpId="21"/>
      <p:bldP build="whole" bldLvl="1" animBg="1" rev="0" advAuto="0" spid="315" grpId="10"/>
      <p:bldP build="whole" bldLvl="1" animBg="1" rev="0" advAuto="0" spid="329" grpId="24"/>
      <p:bldP build="whole" bldLvl="1" animBg="1" rev="0" advAuto="0" spid="318" grpId="13"/>
      <p:bldP build="whole" bldLvl="1" animBg="1" rev="0" advAuto="0" spid="325" grpId="20"/>
      <p:bldP build="whole" bldLvl="1" animBg="1" rev="0" advAuto="0" spid="327" grpId="22"/>
      <p:bldP build="whole" bldLvl="1" animBg="1" rev="0" advAuto="0" spid="320" grpId="15"/>
      <p:bldP build="whole" bldLvl="1" animBg="1" rev="0" advAuto="0" spid="313" grpId="8"/>
      <p:bldP build="whole" bldLvl="1" animBg="1" rev="0" advAuto="0" spid="334" grpId="29"/>
      <p:bldP build="whole" bldLvl="1" animBg="1" rev="0" advAuto="0" spid="331" grpId="26"/>
      <p:bldP build="whole" bldLvl="1" animBg="1" rev="0" advAuto="0" spid="321" grpId="16"/>
      <p:bldP build="whole" bldLvl="1" animBg="1" rev="0" advAuto="0" spid="335" grpId="30"/>
      <p:bldP build="whole" bldLvl="1" animBg="1" rev="0" advAuto="0" spid="332" grpId="27"/>
      <p:bldP build="whole" bldLvl="1" animBg="1" rev="0" advAuto="0" spid="307" grpId="3"/>
      <p:bldP build="whole" bldLvl="1" animBg="1" rev="0" advAuto="0" spid="324" grpId="19"/>
      <p:bldP build="whole" bldLvl="1" animBg="1" rev="0" advAuto="0" spid="336" grpId="31"/>
      <p:bldP build="whole" bldLvl="1" animBg="1" rev="0" advAuto="0" spid="314" grpId="9"/>
      <p:bldP build="whole" bldLvl="1" animBg="1" rev="0" advAuto="0" spid="337" grpId="32"/>
      <p:bldP build="whole" bldLvl="1" animBg="1" rev="0" advAuto="0" spid="316" grpId="11"/>
      <p:bldP build="whole" bldLvl="1" animBg="1" rev="0" advAuto="0" spid="333" grpId="28"/>
      <p:bldP build="whole" bldLvl="1" animBg="1" rev="0" advAuto="0" spid="312" grpId="7"/>
      <p:bldP build="whole" bldLvl="1" animBg="1" rev="0" advAuto="0" spid="311" grpId="6"/>
      <p:bldP build="whole" bldLvl="1" animBg="1" rev="0" advAuto="0" spid="319" grpId="14"/>
      <p:bldP build="whole" bldLvl="1" animBg="1" rev="0" advAuto="0" spid="309" grpId="1"/>
      <p:bldP build="whole" bldLvl="1" animBg="1" rev="0" advAuto="0" spid="306" grpId="2"/>
      <p:bldP build="whole" bldLvl="1" animBg="1" rev="0" advAuto="0" spid="322" grpId="17"/>
      <p:bldP build="whole" bldLvl="1" animBg="1" rev="0" advAuto="0" spid="339" grpId="34"/>
      <p:bldP build="whole" bldLvl="1" animBg="1" rev="0" advAuto="0" spid="308" grpId="4"/>
      <p:bldP build="whole" bldLvl="1" animBg="1" rev="0" advAuto="0" spid="317" grpId="1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1" name="droppedImage.png" descr="droppedImage.png"/>
          <p:cNvPicPr>
            <a:picLocks noChangeAspect="1"/>
          </p:cNvPicPr>
          <p:nvPr/>
        </p:nvPicPr>
        <p:blipFill>
          <a:blip r:embed="rId2">
            <a:extLst/>
          </a:blip>
          <a:stretch>
            <a:fillRect/>
          </a:stretch>
        </p:blipFill>
        <p:spPr>
          <a:xfrm>
            <a:off x="8633257" y="1441450"/>
            <a:ext cx="6261101" cy="6261100"/>
          </a:xfrm>
          <a:prstGeom prst="rect">
            <a:avLst/>
          </a:prstGeom>
          <a:ln w="3175">
            <a:miter lim="400000"/>
          </a:ln>
        </p:spPr>
      </p:pic>
      <p:sp>
        <p:nvSpPr>
          <p:cNvPr id="342" name="Human cognitive architecture"/>
          <p:cNvSpPr/>
          <p:nvPr>
            <p:ph type="title"/>
          </p:nvPr>
        </p:nvSpPr>
        <p:spPr>
          <a:prstGeom prst="rect">
            <a:avLst/>
          </a:prstGeom>
        </p:spPr>
        <p:txBody>
          <a:bodyPr/>
          <a:lstStyle/>
          <a:p>
            <a:pPr/>
            <a:r>
              <a:t>Human cognitive architecture</a:t>
            </a:r>
          </a:p>
        </p:txBody>
      </p:sp>
      <p:graphicFrame>
        <p:nvGraphicFramePr>
          <p:cNvPr id="343" name="2D Pie Chart"/>
          <p:cNvGraphicFramePr/>
          <p:nvPr/>
        </p:nvGraphicFramePr>
        <p:xfrm>
          <a:off x="1825745" y="1780929"/>
          <a:ext cx="6261101" cy="6261101"/>
        </p:xfrm>
        <a:graphic xmlns:a="http://schemas.openxmlformats.org/drawingml/2006/main">
          <a:graphicData uri="http://schemas.openxmlformats.org/drawingml/2006/chart">
            <c:chart xmlns:c="http://schemas.openxmlformats.org/drawingml/2006/chart" r:id="rId3"/>
          </a:graphicData>
        </a:graphic>
      </p:graphicFrame>
      <p:sp>
        <p:nvSpPr>
          <p:cNvPr id="344" name="Information store"/>
          <p:cNvSpPr/>
          <p:nvPr/>
        </p:nvSpPr>
        <p:spPr>
          <a:xfrm>
            <a:off x="2627200" y="3276600"/>
            <a:ext cx="1892301" cy="863600"/>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000">
                <a:latin typeface="Avenir Book"/>
                <a:ea typeface="Avenir Book"/>
                <a:cs typeface="Avenir Book"/>
                <a:sym typeface="Avenir Book"/>
              </a:defRPr>
            </a:lvl1pPr>
          </a:lstStyle>
          <a:p>
            <a:pPr/>
            <a:r>
              <a:t>Information store</a:t>
            </a:r>
          </a:p>
        </p:txBody>
      </p:sp>
      <p:sp>
        <p:nvSpPr>
          <p:cNvPr id="345" name="Rounded Rectangle"/>
          <p:cNvSpPr/>
          <p:nvPr/>
        </p:nvSpPr>
        <p:spPr>
          <a:xfrm>
            <a:off x="11792492" y="2174604"/>
            <a:ext cx="1371601" cy="1955801"/>
          </a:xfrm>
          <a:prstGeom prst="roundRect">
            <a:avLst>
              <a:gd name="adj" fmla="val 7794"/>
            </a:avLst>
          </a:prstGeom>
          <a:solidFill>
            <a:srgbClr val="552B95">
              <a:alpha val="30000"/>
            </a:srgbClr>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46" name="Long-term memory"/>
          <p:cNvSpPr/>
          <p:nvPr/>
        </p:nvSpPr>
        <p:spPr>
          <a:xfrm>
            <a:off x="12625669" y="617868"/>
            <a:ext cx="2904332" cy="16990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71" y="0"/>
                </a:moveTo>
                <a:cubicBezTo>
                  <a:pt x="3577" y="0"/>
                  <a:pt x="3096" y="822"/>
                  <a:pt x="3096" y="1837"/>
                </a:cubicBezTo>
                <a:lnTo>
                  <a:pt x="3096" y="12574"/>
                </a:lnTo>
                <a:lnTo>
                  <a:pt x="0" y="21600"/>
                </a:lnTo>
                <a:lnTo>
                  <a:pt x="4625" y="15056"/>
                </a:lnTo>
                <a:lnTo>
                  <a:pt x="20526" y="15056"/>
                </a:lnTo>
                <a:cubicBezTo>
                  <a:pt x="21119" y="15056"/>
                  <a:pt x="21600" y="14234"/>
                  <a:pt x="21600" y="13219"/>
                </a:cubicBezTo>
                <a:lnTo>
                  <a:pt x="21600" y="1837"/>
                </a:lnTo>
                <a:cubicBezTo>
                  <a:pt x="21600" y="822"/>
                  <a:pt x="21119" y="0"/>
                  <a:pt x="20526" y="0"/>
                </a:cubicBezTo>
                <a:lnTo>
                  <a:pt x="4171" y="0"/>
                </a:lnTo>
                <a:close/>
              </a:path>
            </a:pathLst>
          </a:custGeom>
          <a:solidFill>
            <a:srgbClr val="F5ECD6"/>
          </a:solidFill>
          <a:ln w="25400">
            <a:solidFill>
              <a:srgbClr val="000000"/>
            </a:solid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buSzTx/>
              <a:buNone/>
              <a:defRPr sz="3000">
                <a:latin typeface="Avenir Book"/>
                <a:ea typeface="Avenir Book"/>
                <a:cs typeface="Avenir Book"/>
                <a:sym typeface="Avenir Book"/>
              </a:defRPr>
            </a:lvl1pPr>
          </a:lstStyle>
          <a:p>
            <a:pPr/>
            <a:r>
              <a:t>Long-term memory</a:t>
            </a:r>
          </a:p>
        </p:txBody>
      </p:sp>
      <p:sp>
        <p:nvSpPr>
          <p:cNvPr id="347" name="Amassing"/>
          <p:cNvSpPr txBox="1"/>
          <p:nvPr/>
        </p:nvSpPr>
        <p:spPr>
          <a:xfrm>
            <a:off x="2656123" y="2692400"/>
            <a:ext cx="1834456" cy="6265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Amassing</a:t>
            </a:r>
          </a:p>
        </p:txBody>
      </p:sp>
      <p:cxnSp>
        <p:nvCxnSpPr>
          <p:cNvPr id="348" name="Connection Line"/>
          <p:cNvCxnSpPr>
            <a:stCxn id="349" idx="0"/>
            <a:endCxn id="356" idx="0"/>
          </p:cNvCxnSpPr>
          <p:nvPr/>
        </p:nvCxnSpPr>
        <p:spPr>
          <a:xfrm>
            <a:off x="11970292" y="2504804"/>
            <a:ext cx="228601" cy="139701"/>
          </a:xfrm>
          <a:prstGeom prst="straightConnector1">
            <a:avLst/>
          </a:prstGeom>
          <a:ln w="25400">
            <a:solidFill>
              <a:srgbClr val="000000"/>
            </a:solidFill>
            <a:miter lim="400000"/>
          </a:ln>
        </p:spPr>
      </p:cxnSp>
      <p:sp>
        <p:nvSpPr>
          <p:cNvPr id="349" name="Circle"/>
          <p:cNvSpPr/>
          <p:nvPr/>
        </p:nvSpPr>
        <p:spPr>
          <a:xfrm>
            <a:off x="11906792" y="24413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50" name="Connection Line"/>
          <p:cNvCxnSpPr>
            <a:stCxn id="359" idx="0"/>
            <a:endCxn id="353" idx="0"/>
          </p:cNvCxnSpPr>
          <p:nvPr/>
        </p:nvCxnSpPr>
        <p:spPr>
          <a:xfrm flipH="1" flipV="1">
            <a:off x="12478292" y="2504804"/>
            <a:ext cx="228601" cy="139701"/>
          </a:xfrm>
          <a:prstGeom prst="straightConnector1">
            <a:avLst/>
          </a:prstGeom>
          <a:ln w="25400">
            <a:solidFill>
              <a:srgbClr val="000000"/>
            </a:solidFill>
            <a:miter lim="400000"/>
          </a:ln>
        </p:spPr>
      </p:cxnSp>
      <p:cxnSp>
        <p:nvCxnSpPr>
          <p:cNvPr id="351" name="Connection Line"/>
          <p:cNvCxnSpPr>
            <a:stCxn id="357" idx="0"/>
            <a:endCxn id="353" idx="0"/>
          </p:cNvCxnSpPr>
          <p:nvPr/>
        </p:nvCxnSpPr>
        <p:spPr>
          <a:xfrm>
            <a:off x="12262392" y="2365104"/>
            <a:ext cx="215901" cy="139701"/>
          </a:xfrm>
          <a:prstGeom prst="straightConnector1">
            <a:avLst/>
          </a:prstGeom>
          <a:ln w="25400">
            <a:solidFill>
              <a:srgbClr val="000000"/>
            </a:solidFill>
            <a:miter lim="400000"/>
          </a:ln>
        </p:spPr>
      </p:cxnSp>
      <p:cxnSp>
        <p:nvCxnSpPr>
          <p:cNvPr id="352" name="Connection Line"/>
          <p:cNvCxnSpPr>
            <a:stCxn id="353" idx="0"/>
            <a:endCxn id="356" idx="0"/>
          </p:cNvCxnSpPr>
          <p:nvPr/>
        </p:nvCxnSpPr>
        <p:spPr>
          <a:xfrm flipH="1">
            <a:off x="12198892" y="2504804"/>
            <a:ext cx="279401" cy="139701"/>
          </a:xfrm>
          <a:prstGeom prst="straightConnector1">
            <a:avLst/>
          </a:prstGeom>
          <a:ln w="25400">
            <a:solidFill>
              <a:srgbClr val="000000"/>
            </a:solidFill>
            <a:miter lim="400000"/>
          </a:ln>
        </p:spPr>
      </p:cxnSp>
      <p:sp>
        <p:nvSpPr>
          <p:cNvPr id="353" name="Circle"/>
          <p:cNvSpPr/>
          <p:nvPr/>
        </p:nvSpPr>
        <p:spPr>
          <a:xfrm>
            <a:off x="12414792" y="24413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54" name="Connection Line"/>
          <p:cNvCxnSpPr>
            <a:stCxn id="357" idx="0"/>
            <a:endCxn id="356" idx="0"/>
          </p:cNvCxnSpPr>
          <p:nvPr/>
        </p:nvCxnSpPr>
        <p:spPr>
          <a:xfrm flipH="1">
            <a:off x="12198892" y="2365104"/>
            <a:ext cx="63501" cy="279401"/>
          </a:xfrm>
          <a:prstGeom prst="straightConnector1">
            <a:avLst/>
          </a:prstGeom>
          <a:ln w="25400">
            <a:solidFill>
              <a:srgbClr val="000000"/>
            </a:solidFill>
            <a:miter lim="400000"/>
          </a:ln>
        </p:spPr>
      </p:cxnSp>
      <p:cxnSp>
        <p:nvCxnSpPr>
          <p:cNvPr id="355" name="Connection Line"/>
          <p:cNvCxnSpPr>
            <a:stCxn id="359" idx="0"/>
            <a:endCxn id="356" idx="0"/>
          </p:cNvCxnSpPr>
          <p:nvPr/>
        </p:nvCxnSpPr>
        <p:spPr>
          <a:xfrm flipH="1">
            <a:off x="12198892" y="2644504"/>
            <a:ext cx="508001" cy="1"/>
          </a:xfrm>
          <a:prstGeom prst="straightConnector1">
            <a:avLst/>
          </a:prstGeom>
          <a:ln w="25400">
            <a:solidFill>
              <a:srgbClr val="000000"/>
            </a:solidFill>
            <a:miter lim="400000"/>
          </a:ln>
        </p:spPr>
      </p:cxnSp>
      <p:sp>
        <p:nvSpPr>
          <p:cNvPr id="356" name="Circle"/>
          <p:cNvSpPr/>
          <p:nvPr/>
        </p:nvSpPr>
        <p:spPr>
          <a:xfrm>
            <a:off x="12135392" y="2581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57" name="Circle"/>
          <p:cNvSpPr/>
          <p:nvPr/>
        </p:nvSpPr>
        <p:spPr>
          <a:xfrm>
            <a:off x="12198892" y="23016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58" name="Connection Line"/>
          <p:cNvCxnSpPr>
            <a:stCxn id="359" idx="0"/>
            <a:endCxn id="364" idx="0"/>
          </p:cNvCxnSpPr>
          <p:nvPr/>
        </p:nvCxnSpPr>
        <p:spPr>
          <a:xfrm flipH="1">
            <a:off x="12300492" y="2644504"/>
            <a:ext cx="406401" cy="508001"/>
          </a:xfrm>
          <a:prstGeom prst="straightConnector1">
            <a:avLst/>
          </a:prstGeom>
          <a:ln w="38100">
            <a:solidFill>
              <a:srgbClr val="000000"/>
            </a:solidFill>
            <a:custDash>
              <a:ds d="200000" sp="200000"/>
            </a:custDash>
            <a:miter lim="400000"/>
          </a:ln>
        </p:spPr>
      </p:cxnSp>
      <p:sp>
        <p:nvSpPr>
          <p:cNvPr id="359" name="Circle"/>
          <p:cNvSpPr/>
          <p:nvPr/>
        </p:nvSpPr>
        <p:spPr>
          <a:xfrm>
            <a:off x="12643392" y="2581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60" name="Connection Line"/>
          <p:cNvCxnSpPr>
            <a:stCxn id="362" idx="0"/>
            <a:endCxn id="365" idx="0"/>
          </p:cNvCxnSpPr>
          <p:nvPr/>
        </p:nvCxnSpPr>
        <p:spPr>
          <a:xfrm>
            <a:off x="11970292" y="3279504"/>
            <a:ext cx="228601" cy="152401"/>
          </a:xfrm>
          <a:prstGeom prst="straightConnector1">
            <a:avLst/>
          </a:prstGeom>
          <a:ln w="25400">
            <a:solidFill>
              <a:srgbClr val="000000"/>
            </a:solidFill>
            <a:miter lim="400000"/>
          </a:ln>
        </p:spPr>
      </p:cxnSp>
      <p:cxnSp>
        <p:nvCxnSpPr>
          <p:cNvPr id="361" name="Connection Line"/>
          <p:cNvCxnSpPr>
            <a:stCxn id="364" idx="0"/>
            <a:endCxn id="362" idx="0"/>
          </p:cNvCxnSpPr>
          <p:nvPr/>
        </p:nvCxnSpPr>
        <p:spPr>
          <a:xfrm flipH="1">
            <a:off x="11970292" y="3152504"/>
            <a:ext cx="330201" cy="127001"/>
          </a:xfrm>
          <a:prstGeom prst="straightConnector1">
            <a:avLst/>
          </a:prstGeom>
          <a:ln w="25400">
            <a:solidFill>
              <a:srgbClr val="000000"/>
            </a:solidFill>
            <a:miter lim="400000"/>
          </a:ln>
        </p:spPr>
      </p:cxnSp>
      <p:sp>
        <p:nvSpPr>
          <p:cNvPr id="362" name="Circle"/>
          <p:cNvSpPr/>
          <p:nvPr/>
        </p:nvSpPr>
        <p:spPr>
          <a:xfrm>
            <a:off x="11906792" y="3216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63" name="Connection Line"/>
          <p:cNvCxnSpPr>
            <a:stCxn id="364" idx="0"/>
            <a:endCxn id="365" idx="0"/>
          </p:cNvCxnSpPr>
          <p:nvPr/>
        </p:nvCxnSpPr>
        <p:spPr>
          <a:xfrm flipH="1">
            <a:off x="12198892" y="3152504"/>
            <a:ext cx="101601" cy="279401"/>
          </a:xfrm>
          <a:prstGeom prst="straightConnector1">
            <a:avLst/>
          </a:prstGeom>
          <a:ln w="25400">
            <a:solidFill>
              <a:srgbClr val="000000"/>
            </a:solidFill>
            <a:miter lim="400000"/>
          </a:ln>
        </p:spPr>
      </p:cxnSp>
      <p:sp>
        <p:nvSpPr>
          <p:cNvPr id="364" name="Circle"/>
          <p:cNvSpPr/>
          <p:nvPr/>
        </p:nvSpPr>
        <p:spPr>
          <a:xfrm>
            <a:off x="12236992" y="3089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65" name="Circle"/>
          <p:cNvSpPr/>
          <p:nvPr/>
        </p:nvSpPr>
        <p:spPr>
          <a:xfrm>
            <a:off x="12135392" y="33684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66" name="Connection Line"/>
          <p:cNvCxnSpPr>
            <a:stCxn id="367" idx="0"/>
            <a:endCxn id="369" idx="0"/>
          </p:cNvCxnSpPr>
          <p:nvPr/>
        </p:nvCxnSpPr>
        <p:spPr>
          <a:xfrm>
            <a:off x="12706892" y="3279504"/>
            <a:ext cx="342901" cy="152401"/>
          </a:xfrm>
          <a:prstGeom prst="straightConnector1">
            <a:avLst/>
          </a:prstGeom>
          <a:ln w="25400">
            <a:solidFill>
              <a:srgbClr val="000000"/>
            </a:solidFill>
            <a:miter lim="400000"/>
          </a:ln>
        </p:spPr>
      </p:cxnSp>
      <p:sp>
        <p:nvSpPr>
          <p:cNvPr id="367" name="Circle"/>
          <p:cNvSpPr/>
          <p:nvPr/>
        </p:nvSpPr>
        <p:spPr>
          <a:xfrm>
            <a:off x="12643392" y="3216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68" name="Connection Line"/>
          <p:cNvCxnSpPr>
            <a:stCxn id="369" idx="0"/>
            <a:endCxn id="372" idx="0"/>
          </p:cNvCxnSpPr>
          <p:nvPr/>
        </p:nvCxnSpPr>
        <p:spPr>
          <a:xfrm flipH="1">
            <a:off x="12859292" y="3431904"/>
            <a:ext cx="190501" cy="266701"/>
          </a:xfrm>
          <a:prstGeom prst="straightConnector1">
            <a:avLst/>
          </a:prstGeom>
          <a:ln w="25400">
            <a:solidFill>
              <a:srgbClr val="000000"/>
            </a:solidFill>
            <a:miter lim="400000"/>
          </a:ln>
        </p:spPr>
      </p:cxnSp>
      <p:sp>
        <p:nvSpPr>
          <p:cNvPr id="369" name="Circle"/>
          <p:cNvSpPr/>
          <p:nvPr/>
        </p:nvSpPr>
        <p:spPr>
          <a:xfrm>
            <a:off x="12986292" y="33684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70" name="Connection Line"/>
          <p:cNvCxnSpPr>
            <a:stCxn id="372" idx="0"/>
            <a:endCxn id="374" idx="0"/>
          </p:cNvCxnSpPr>
          <p:nvPr/>
        </p:nvCxnSpPr>
        <p:spPr>
          <a:xfrm flipH="1">
            <a:off x="12516392" y="3698604"/>
            <a:ext cx="342901" cy="1"/>
          </a:xfrm>
          <a:prstGeom prst="straightConnector1">
            <a:avLst/>
          </a:prstGeom>
          <a:ln w="25400">
            <a:solidFill>
              <a:srgbClr val="000000"/>
            </a:solidFill>
            <a:miter lim="400000"/>
          </a:ln>
        </p:spPr>
      </p:cxnSp>
      <p:cxnSp>
        <p:nvCxnSpPr>
          <p:cNvPr id="371" name="Connection Line"/>
          <p:cNvCxnSpPr>
            <a:stCxn id="373" idx="0"/>
            <a:endCxn id="372" idx="0"/>
          </p:cNvCxnSpPr>
          <p:nvPr/>
        </p:nvCxnSpPr>
        <p:spPr>
          <a:xfrm>
            <a:off x="12478292" y="3431904"/>
            <a:ext cx="381001" cy="266701"/>
          </a:xfrm>
          <a:prstGeom prst="straightConnector1">
            <a:avLst/>
          </a:prstGeom>
          <a:ln w="25400">
            <a:solidFill>
              <a:srgbClr val="000000"/>
            </a:solidFill>
            <a:miter lim="400000"/>
          </a:ln>
        </p:spPr>
      </p:cxnSp>
      <p:sp>
        <p:nvSpPr>
          <p:cNvPr id="372" name="Circle"/>
          <p:cNvSpPr/>
          <p:nvPr/>
        </p:nvSpPr>
        <p:spPr>
          <a:xfrm>
            <a:off x="12795792" y="36351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73" name="Circle"/>
          <p:cNvSpPr/>
          <p:nvPr/>
        </p:nvSpPr>
        <p:spPr>
          <a:xfrm>
            <a:off x="12414792" y="33684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74" name="Circle"/>
          <p:cNvSpPr/>
          <p:nvPr/>
        </p:nvSpPr>
        <p:spPr>
          <a:xfrm>
            <a:off x="12452892" y="36351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75" name="Connection Line"/>
          <p:cNvCxnSpPr>
            <a:stCxn id="376" idx="0"/>
            <a:endCxn id="377" idx="0"/>
          </p:cNvCxnSpPr>
          <p:nvPr/>
        </p:nvCxnSpPr>
        <p:spPr>
          <a:xfrm>
            <a:off x="12008392" y="3698604"/>
            <a:ext cx="254001" cy="139701"/>
          </a:xfrm>
          <a:prstGeom prst="straightConnector1">
            <a:avLst/>
          </a:prstGeom>
          <a:ln w="25400">
            <a:solidFill>
              <a:srgbClr val="000000"/>
            </a:solidFill>
            <a:miter lim="400000"/>
          </a:ln>
        </p:spPr>
      </p:cxnSp>
      <p:sp>
        <p:nvSpPr>
          <p:cNvPr id="376" name="Circle"/>
          <p:cNvSpPr/>
          <p:nvPr/>
        </p:nvSpPr>
        <p:spPr>
          <a:xfrm>
            <a:off x="11944892" y="36351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77" name="Circle"/>
          <p:cNvSpPr/>
          <p:nvPr/>
        </p:nvSpPr>
        <p:spPr>
          <a:xfrm>
            <a:off x="12198892" y="37748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78" name="Acquiring"/>
          <p:cNvSpPr txBox="1"/>
          <p:nvPr/>
        </p:nvSpPr>
        <p:spPr>
          <a:xfrm>
            <a:off x="5479491" y="2693970"/>
            <a:ext cx="1833644" cy="6265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Acquiring</a:t>
            </a:r>
          </a:p>
        </p:txBody>
      </p:sp>
      <p:sp>
        <p:nvSpPr>
          <p:cNvPr id="379" name="Borrowing/ reorganizing"/>
          <p:cNvSpPr/>
          <p:nvPr/>
        </p:nvSpPr>
        <p:spPr>
          <a:xfrm>
            <a:off x="5450163" y="3279504"/>
            <a:ext cx="18923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000">
                <a:latin typeface="Avenir Book"/>
                <a:ea typeface="Avenir Book"/>
                <a:cs typeface="Avenir Book"/>
                <a:sym typeface="Avenir Book"/>
              </a:defRPr>
            </a:lvl1pPr>
          </a:lstStyle>
          <a:p>
            <a:pPr/>
            <a:r>
              <a:t>Borrowing/ reorganizing</a:t>
            </a:r>
          </a:p>
        </p:txBody>
      </p:sp>
      <p:sp>
        <p:nvSpPr>
          <p:cNvPr id="380" name="Randomness…"/>
          <p:cNvSpPr/>
          <p:nvPr/>
        </p:nvSpPr>
        <p:spPr>
          <a:xfrm>
            <a:off x="5450163" y="4282804"/>
            <a:ext cx="18923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0" algn="ctr">
              <a:spcBef>
                <a:spcPts val="0"/>
              </a:spcBef>
              <a:buSzTx/>
              <a:buNone/>
              <a:defRPr sz="2000">
                <a:latin typeface="Avenir Book"/>
                <a:ea typeface="Avenir Book"/>
                <a:cs typeface="Avenir Book"/>
                <a:sym typeface="Avenir Book"/>
              </a:defRPr>
            </a:pPr>
            <a:r>
              <a:t>Randomness</a:t>
            </a:r>
          </a:p>
          <a:p>
            <a:pPr marL="0" indent="0" algn="ctr">
              <a:spcBef>
                <a:spcPts val="0"/>
              </a:spcBef>
              <a:buSzTx/>
              <a:buNone/>
              <a:defRPr sz="2000">
                <a:latin typeface="Avenir Book"/>
                <a:ea typeface="Avenir Book"/>
                <a:cs typeface="Avenir Book"/>
                <a:sym typeface="Avenir Book"/>
              </a:defRPr>
            </a:pPr>
            <a:r>
              <a:t>as genesis</a:t>
            </a:r>
          </a:p>
        </p:txBody>
      </p:sp>
      <p:sp>
        <p:nvSpPr>
          <p:cNvPr id="381" name="Circle"/>
          <p:cNvSpPr/>
          <p:nvPr/>
        </p:nvSpPr>
        <p:spPr>
          <a:xfrm>
            <a:off x="8005603" y="22762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82" name="Circle"/>
          <p:cNvSpPr/>
          <p:nvPr/>
        </p:nvSpPr>
        <p:spPr>
          <a:xfrm>
            <a:off x="12844303" y="2962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83" name="Connection Line"/>
          <p:cNvCxnSpPr>
            <a:stCxn id="382" idx="0"/>
            <a:endCxn id="367" idx="0"/>
          </p:cNvCxnSpPr>
          <p:nvPr/>
        </p:nvCxnSpPr>
        <p:spPr>
          <a:xfrm flipH="1">
            <a:off x="12706892" y="3025504"/>
            <a:ext cx="200912" cy="254001"/>
          </a:xfrm>
          <a:prstGeom prst="straightConnector1">
            <a:avLst/>
          </a:prstGeom>
          <a:ln w="25400">
            <a:solidFill>
              <a:srgbClr val="000000"/>
            </a:solidFill>
            <a:miter lim="400000"/>
          </a:ln>
        </p:spPr>
      </p:cxn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xit" nodeType="afterEffect" presetID="9" grpId="1" fill="hold">
                                  <p:stCondLst>
                                    <p:cond delay="0"/>
                                  </p:stCondLst>
                                  <p:iterate type="el" backwards="0">
                                    <p:tmAbs val="0"/>
                                  </p:iterate>
                                  <p:childTnLst>
                                    <p:animEffect filter="dissolve" transition="out">
                                      <p:cBhvr>
                                        <p:cTn id="6" dur="499" fill="hold"/>
                                        <p:tgtEl>
                                          <p:spTgt spid="346"/>
                                        </p:tgtEl>
                                      </p:cBhvr>
                                    </p:animEffect>
                                    <p:set>
                                      <p:cBhvr>
                                        <p:cTn id="7" fill="hold">
                                          <p:stCondLst>
                                            <p:cond delay="498"/>
                                          </p:stCondLst>
                                        </p:cTn>
                                        <p:tgtEl>
                                          <p:spTgt spid="346"/>
                                        </p:tgtEl>
                                        <p:attrNameLst>
                                          <p:attrName>style.visibility</p:attrName>
                                        </p:attrNameLst>
                                      </p:cBhvr>
                                      <p:to>
                                        <p:strVal val="hidden"/>
                                      </p:to>
                                    </p:set>
                                  </p:childTnLst>
                                </p:cTn>
                              </p:par>
                            </p:childTnLst>
                          </p:cTn>
                        </p:par>
                        <p:par>
                          <p:cTn id="8" fill="hold">
                            <p:stCondLst>
                              <p:cond delay="499"/>
                            </p:stCondLst>
                            <p:childTnLst>
                              <p:par>
                                <p:cTn id="9" presetClass="entr" nodeType="afterEffect" presetID="9" grpId="2" fill="hold">
                                  <p:stCondLst>
                                    <p:cond delay="0"/>
                                  </p:stCondLst>
                                  <p:iterate type="el" backwards="0">
                                    <p:tmAbs val="0"/>
                                  </p:iterate>
                                  <p:childTnLst>
                                    <p:set>
                                      <p:cBhvr>
                                        <p:cTn id="10" fill="hold"/>
                                        <p:tgtEl>
                                          <p:spTgt spid="378"/>
                                        </p:tgtEl>
                                        <p:attrNameLst>
                                          <p:attrName>style.visibility</p:attrName>
                                        </p:attrNameLst>
                                      </p:cBhvr>
                                      <p:to>
                                        <p:strVal val="visible"/>
                                      </p:to>
                                    </p:set>
                                    <p:animEffect filter="dissolve" transition="in">
                                      <p:cBhvr>
                                        <p:cTn id="11" dur="499"/>
                                        <p:tgtEl>
                                          <p:spTgt spid="37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379"/>
                                        </p:tgtEl>
                                        <p:attrNameLst>
                                          <p:attrName>style.visibility</p:attrName>
                                        </p:attrNameLst>
                                      </p:cBhvr>
                                      <p:to>
                                        <p:strVal val="visible"/>
                                      </p:to>
                                    </p:set>
                                    <p:animEffect filter="dissolve" transition="in">
                                      <p:cBhvr>
                                        <p:cTn id="16" dur="499"/>
                                        <p:tgtEl>
                                          <p:spTgt spid="379"/>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4" fill="hold">
                                  <p:stCondLst>
                                    <p:cond delay="0"/>
                                  </p:stCondLst>
                                  <p:iterate type="el" backwards="0">
                                    <p:tmAbs val="0"/>
                                  </p:iterate>
                                  <p:childTnLst>
                                    <p:set>
                                      <p:cBhvr>
                                        <p:cTn id="20" fill="hold"/>
                                        <p:tgtEl>
                                          <p:spTgt spid="381"/>
                                        </p:tgtEl>
                                        <p:attrNameLst>
                                          <p:attrName>style.visibility</p:attrName>
                                        </p:attrNameLst>
                                      </p:cBhvr>
                                      <p:to>
                                        <p:strVal val="visible"/>
                                      </p:to>
                                    </p:set>
                                    <p:animEffect filter="fade" transition="in">
                                      <p:cBhvr>
                                        <p:cTn id="21" dur="750"/>
                                        <p:tgtEl>
                                          <p:spTgt spid="381"/>
                                        </p:tgtEl>
                                      </p:cBhvr>
                                    </p:animEffect>
                                  </p:childTnLst>
                                </p:cTn>
                              </p:par>
                            </p:childTnLst>
                          </p:cTn>
                        </p:par>
                        <p:par>
                          <p:cTn id="22" fill="hold">
                            <p:stCondLst>
                              <p:cond delay="0"/>
                            </p:stCondLst>
                            <p:childTnLst>
                              <p:par>
                                <p:cTn id="23" presetClass="path" nodeType="afterEffect" presetSubtype="0" presetID="-1" grpId="5" accel="50000" decel="50000" fill="hold">
                                  <p:stCondLst>
                                    <p:cond delay="0"/>
                                  </p:stCondLst>
                                  <p:childTnLst>
                                    <p:animMotion path="M 0.000000 0.000000 L 0.297656 0.075000" origin="layout" pathEditMode="relative">
                                      <p:cBhvr>
                                        <p:cTn id="24" dur="750" fill="hold"/>
                                        <p:tgtEl>
                                          <p:spTgt spid="381"/>
                                        </p:tgtEl>
                                        <p:attrNameLst>
                                          <p:attrName>ppt_x</p:attrName>
                                          <p:attrName>ppt_y</p:attrName>
                                        </p:attrNameLst>
                                      </p:cBhvr>
                                    </p:animMotion>
                                  </p:childTnLst>
                                </p:cTn>
                              </p:par>
                            </p:childTnLst>
                          </p:cTn>
                        </p:par>
                        <p:par>
                          <p:cTn id="25" fill="hold">
                            <p:stCondLst>
                              <p:cond delay="750"/>
                            </p:stCondLst>
                            <p:childTnLst>
                              <p:par>
                                <p:cTn id="26" presetClass="entr" nodeType="afterEffect" presetSubtype="0" presetID="1" grpId="6" fill="hold">
                                  <p:stCondLst>
                                    <p:cond delay="0"/>
                                  </p:stCondLst>
                                  <p:iterate type="el" backwards="0">
                                    <p:tmAbs val="0"/>
                                  </p:iterate>
                                  <p:childTnLst>
                                    <p:set>
                                      <p:cBhvr>
                                        <p:cTn id="27" fill="hold"/>
                                        <p:tgtEl>
                                          <p:spTgt spid="382"/>
                                        </p:tgtEl>
                                        <p:attrNameLst>
                                          <p:attrName>style.visibility</p:attrName>
                                        </p:attrNameLst>
                                      </p:cBhvr>
                                      <p:to>
                                        <p:strVal val="visible"/>
                                      </p:to>
                                    </p:set>
                                  </p:childTnLst>
                                </p:cTn>
                              </p:par>
                            </p:childTnLst>
                          </p:cTn>
                        </p:par>
                        <p:par>
                          <p:cTn id="28" fill="hold">
                            <p:stCondLst>
                              <p:cond delay="750"/>
                            </p:stCondLst>
                            <p:childTnLst>
                              <p:par>
                                <p:cTn id="29" presetClass="exit" nodeType="afterEffect" presetSubtype="0" presetID="1" grpId="7" fill="hold">
                                  <p:stCondLst>
                                    <p:cond delay="0"/>
                                  </p:stCondLst>
                                  <p:iterate type="el" backwards="0">
                                    <p:tmAbs val="0"/>
                                  </p:iterate>
                                  <p:childTnLst>
                                    <p:set>
                                      <p:cBhvr>
                                        <p:cTn id="30" fill="hold">
                                          <p:stCondLst>
                                            <p:cond delay="0"/>
                                          </p:stCondLst>
                                        </p:cTn>
                                        <p:tgtEl>
                                          <p:spTgt spid="381"/>
                                        </p:tgtEl>
                                        <p:attrNameLst>
                                          <p:attrName>style.visibility</p:attrName>
                                        </p:attrNameLst>
                                      </p:cBhvr>
                                      <p:to>
                                        <p:strVal val="hidden"/>
                                      </p:to>
                                    </p:set>
                                  </p:childTnLst>
                                </p:cTn>
                              </p:par>
                            </p:childTnLst>
                          </p:cTn>
                        </p:par>
                        <p:par>
                          <p:cTn id="31" fill="hold">
                            <p:stCondLst>
                              <p:cond delay="750"/>
                            </p:stCondLst>
                            <p:childTnLst>
                              <p:par>
                                <p:cTn id="32" presetClass="entr" nodeType="afterEffect" presetID="9" grpId="8" fill="hold">
                                  <p:stCondLst>
                                    <p:cond delay="0"/>
                                  </p:stCondLst>
                                  <p:iterate type="el" backwards="0">
                                    <p:tmAbs val="0"/>
                                  </p:iterate>
                                  <p:childTnLst>
                                    <p:set>
                                      <p:cBhvr>
                                        <p:cTn id="33" fill="hold"/>
                                        <p:tgtEl>
                                          <p:spTgt spid="383"/>
                                        </p:tgtEl>
                                        <p:attrNameLst>
                                          <p:attrName>style.visibility</p:attrName>
                                        </p:attrNameLst>
                                      </p:cBhvr>
                                      <p:to>
                                        <p:strVal val="visible"/>
                                      </p:to>
                                    </p:set>
                                    <p:animEffect filter="dissolve" transition="in">
                                      <p:cBhvr>
                                        <p:cTn id="34" dur="499"/>
                                        <p:tgtEl>
                                          <p:spTgt spid="383"/>
                                        </p:tgtEl>
                                      </p:cBhvr>
                                    </p:animEffect>
                                  </p:childTnLst>
                                </p:cTn>
                              </p:par>
                            </p:childTnLst>
                          </p:cTn>
                        </p:par>
                        <p:par>
                          <p:cTn id="35" fill="hold">
                            <p:stCondLst>
                              <p:cond delay="1249"/>
                            </p:stCondLst>
                            <p:childTnLst>
                              <p:par>
                                <p:cTn id="36" presetClass="exit" nodeType="afterEffect" presetSubtype="4" presetID="22" grpId="9" fill="hold">
                                  <p:stCondLst>
                                    <p:cond delay="0"/>
                                  </p:stCondLst>
                                  <p:iterate type="el" backwards="0">
                                    <p:tmAbs val="0"/>
                                  </p:iterate>
                                  <p:childTnLst>
                                    <p:animEffect filter="wipe(down)" transition="out">
                                      <p:cBhvr>
                                        <p:cTn id="37" dur="1500" fill="hold"/>
                                        <p:tgtEl>
                                          <p:spTgt spid="368"/>
                                        </p:tgtEl>
                                      </p:cBhvr>
                                    </p:animEffect>
                                    <p:set>
                                      <p:cBhvr>
                                        <p:cTn id="38" fill="hold">
                                          <p:stCondLst>
                                            <p:cond delay="1499"/>
                                          </p:stCondLst>
                                        </p:cTn>
                                        <p:tgtEl>
                                          <p:spTgt spid="3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10" fill="hold">
                                  <p:stCondLst>
                                    <p:cond delay="0"/>
                                  </p:stCondLst>
                                  <p:iterate type="el" backwards="0">
                                    <p:tmAbs val="0"/>
                                  </p:iterate>
                                  <p:childTnLst>
                                    <p:set>
                                      <p:cBhvr>
                                        <p:cTn id="42" fill="hold"/>
                                        <p:tgtEl>
                                          <p:spTgt spid="380"/>
                                        </p:tgtEl>
                                        <p:attrNameLst>
                                          <p:attrName>style.visibility</p:attrName>
                                        </p:attrNameLst>
                                      </p:cBhvr>
                                      <p:to>
                                        <p:strVal val="visible"/>
                                      </p:to>
                                    </p:set>
                                    <p:animEffect filter="dissolve" transition="in">
                                      <p:cBhvr>
                                        <p:cTn id="43" dur="499"/>
                                        <p:tgtEl>
                                          <p:spTgt spid="380"/>
                                        </p:tgtEl>
                                      </p:cBhvr>
                                    </p:animEffect>
                                  </p:childTnLst>
                                </p:cTn>
                              </p:par>
                            </p:childTnLst>
                          </p:cTn>
                        </p:par>
                      </p:childTnLst>
                    </p:cTn>
                  </p:par>
                  <p:par>
                    <p:cTn id="44" fill="hold">
                      <p:stCondLst>
                        <p:cond delay="indefinite"/>
                      </p:stCondLst>
                      <p:childTnLst>
                        <p:par>
                          <p:cTn id="45" fill="hold">
                            <p:stCondLst>
                              <p:cond delay="0"/>
                            </p:stCondLst>
                            <p:childTnLst>
                              <p:par>
                                <p:cTn id="46" presetClass="exit" nodeType="clickEffect" presetID="10" grpId="11" fill="hold">
                                  <p:stCondLst>
                                    <p:cond delay="0"/>
                                  </p:stCondLst>
                                  <p:iterate type="el" backwards="0">
                                    <p:tmAbs val="0"/>
                                  </p:iterate>
                                  <p:childTnLst>
                                    <p:animEffect filter="fade" transition="out">
                                      <p:cBhvr>
                                        <p:cTn id="47" dur="750" fill="hold"/>
                                        <p:tgtEl>
                                          <p:spTgt spid="349"/>
                                        </p:tgtEl>
                                      </p:cBhvr>
                                    </p:animEffect>
                                    <p:set>
                                      <p:cBhvr>
                                        <p:cTn id="48" fill="hold">
                                          <p:stCondLst>
                                            <p:cond delay="749"/>
                                          </p:stCondLst>
                                        </p:cTn>
                                        <p:tgtEl>
                                          <p:spTgt spid="349"/>
                                        </p:tgtEl>
                                        <p:attrNameLst>
                                          <p:attrName>style.visibility</p:attrName>
                                        </p:attrNameLst>
                                      </p:cBhvr>
                                      <p:to>
                                        <p:strVal val="hidden"/>
                                      </p:to>
                                    </p:set>
                                  </p:childTnLst>
                                </p:cTn>
                              </p:par>
                            </p:childTnLst>
                          </p:cTn>
                        </p:par>
                        <p:par>
                          <p:cTn id="49" fill="hold">
                            <p:stCondLst>
                              <p:cond delay="750"/>
                            </p:stCondLst>
                            <p:childTnLst>
                              <p:par>
                                <p:cTn id="50" presetClass="exit" nodeType="afterEffect" presetID="9" grpId="12" fill="hold">
                                  <p:stCondLst>
                                    <p:cond delay="0"/>
                                  </p:stCondLst>
                                  <p:iterate type="el" backwards="0">
                                    <p:tmAbs val="0"/>
                                  </p:iterate>
                                  <p:childTnLst>
                                    <p:animEffect filter="dissolve" transition="out">
                                      <p:cBhvr>
                                        <p:cTn id="51" dur="499" fill="hold"/>
                                        <p:tgtEl>
                                          <p:spTgt spid="348"/>
                                        </p:tgtEl>
                                      </p:cBhvr>
                                    </p:animEffect>
                                    <p:set>
                                      <p:cBhvr>
                                        <p:cTn id="52" fill="hold">
                                          <p:stCondLst>
                                            <p:cond delay="498"/>
                                          </p:stCondLst>
                                        </p:cTn>
                                        <p:tgtEl>
                                          <p:spTgt spid="3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8" grpId="12"/>
      <p:bldP build="whole" bldLvl="1" animBg="1" rev="0" advAuto="0" spid="346" grpId="1"/>
      <p:bldP build="whole" bldLvl="1" animBg="1" rev="0" advAuto="0" spid="383" grpId="8"/>
      <p:bldP build="whole" bldLvl="1" animBg="1" rev="0" advAuto="0" spid="381" grpId="4"/>
      <p:bldP build="whole" bldLvl="1" animBg="1" rev="0" advAuto="0" spid="368" grpId="9"/>
      <p:bldP build="whole" bldLvl="1" animBg="1" rev="0" advAuto="0" spid="379" grpId="3"/>
      <p:bldP build="whole" bldLvl="1" animBg="1" rev="0" advAuto="0" spid="381" grpId="7"/>
      <p:bldP build="whole" bldLvl="1" animBg="1" rev="0" advAuto="0" spid="382" grpId="6"/>
      <p:bldP build="whole" bldLvl="1" animBg="1" rev="0" advAuto="0" spid="380" grpId="10"/>
      <p:bldP build="whole" bldLvl="1" animBg="1" rev="0" advAuto="0" spid="349" grpId="11"/>
      <p:bldP build="whole" bldLvl="1" animBg="1" rev="0" advAuto="0" spid="378"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5" name="droppedImage.png" descr="droppedImage.png"/>
          <p:cNvPicPr>
            <a:picLocks noChangeAspect="1"/>
          </p:cNvPicPr>
          <p:nvPr/>
        </p:nvPicPr>
        <p:blipFill>
          <a:blip r:embed="rId2">
            <a:extLst/>
          </a:blip>
          <a:stretch>
            <a:fillRect/>
          </a:stretch>
        </p:blipFill>
        <p:spPr>
          <a:xfrm>
            <a:off x="8633257" y="1441450"/>
            <a:ext cx="6261101" cy="6261100"/>
          </a:xfrm>
          <a:prstGeom prst="rect">
            <a:avLst/>
          </a:prstGeom>
          <a:ln w="3175">
            <a:miter lim="400000"/>
          </a:ln>
        </p:spPr>
      </p:pic>
      <p:sp>
        <p:nvSpPr>
          <p:cNvPr id="386" name="Human cognitive architecture"/>
          <p:cNvSpPr/>
          <p:nvPr>
            <p:ph type="title"/>
          </p:nvPr>
        </p:nvSpPr>
        <p:spPr>
          <a:prstGeom prst="rect">
            <a:avLst/>
          </a:prstGeom>
        </p:spPr>
        <p:txBody>
          <a:bodyPr/>
          <a:lstStyle/>
          <a:p>
            <a:pPr/>
            <a:r>
              <a:t>Human cognitive architecture</a:t>
            </a:r>
          </a:p>
        </p:txBody>
      </p:sp>
      <p:graphicFrame>
        <p:nvGraphicFramePr>
          <p:cNvPr id="387" name="2D Pie Chart"/>
          <p:cNvGraphicFramePr/>
          <p:nvPr/>
        </p:nvGraphicFramePr>
        <p:xfrm>
          <a:off x="1825745" y="1780929"/>
          <a:ext cx="6261101" cy="6261101"/>
        </p:xfrm>
        <a:graphic xmlns:a="http://schemas.openxmlformats.org/drawingml/2006/main">
          <a:graphicData uri="http://schemas.openxmlformats.org/drawingml/2006/chart">
            <c:chart xmlns:c="http://schemas.openxmlformats.org/drawingml/2006/chart" r:id="rId3"/>
          </a:graphicData>
        </a:graphic>
      </p:graphicFrame>
      <p:sp>
        <p:nvSpPr>
          <p:cNvPr id="388" name="Information store"/>
          <p:cNvSpPr/>
          <p:nvPr/>
        </p:nvSpPr>
        <p:spPr>
          <a:xfrm>
            <a:off x="2624103" y="3279504"/>
            <a:ext cx="18923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000">
                <a:latin typeface="Avenir Book"/>
                <a:ea typeface="Avenir Book"/>
                <a:cs typeface="Avenir Book"/>
                <a:sym typeface="Avenir Book"/>
              </a:defRPr>
            </a:lvl1pPr>
          </a:lstStyle>
          <a:p>
            <a:pPr/>
            <a:r>
              <a:t>Information store</a:t>
            </a:r>
          </a:p>
        </p:txBody>
      </p:sp>
      <p:sp>
        <p:nvSpPr>
          <p:cNvPr id="389" name="Rounded Rectangle"/>
          <p:cNvSpPr/>
          <p:nvPr/>
        </p:nvSpPr>
        <p:spPr>
          <a:xfrm>
            <a:off x="11792492" y="2174604"/>
            <a:ext cx="1371601" cy="1955801"/>
          </a:xfrm>
          <a:prstGeom prst="roundRect">
            <a:avLst>
              <a:gd name="adj" fmla="val 7794"/>
            </a:avLst>
          </a:prstGeom>
          <a:solidFill>
            <a:srgbClr val="552B95">
              <a:alpha val="30000"/>
            </a:srgbClr>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90" name="Amassing"/>
          <p:cNvSpPr txBox="1"/>
          <p:nvPr/>
        </p:nvSpPr>
        <p:spPr>
          <a:xfrm>
            <a:off x="2652293" y="2693970"/>
            <a:ext cx="1834457" cy="6265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Amassing</a:t>
            </a:r>
          </a:p>
        </p:txBody>
      </p:sp>
      <p:cxnSp>
        <p:nvCxnSpPr>
          <p:cNvPr id="391" name="Connection Line"/>
          <p:cNvCxnSpPr>
            <a:stCxn id="400" idx="0"/>
            <a:endCxn id="394" idx="0"/>
          </p:cNvCxnSpPr>
          <p:nvPr/>
        </p:nvCxnSpPr>
        <p:spPr>
          <a:xfrm flipH="1" flipV="1">
            <a:off x="12478292" y="2504804"/>
            <a:ext cx="228601" cy="139701"/>
          </a:xfrm>
          <a:prstGeom prst="straightConnector1">
            <a:avLst/>
          </a:prstGeom>
          <a:ln w="25400">
            <a:solidFill>
              <a:srgbClr val="000000"/>
            </a:solidFill>
            <a:miter lim="400000"/>
          </a:ln>
        </p:spPr>
      </p:cxnSp>
      <p:cxnSp>
        <p:nvCxnSpPr>
          <p:cNvPr id="392" name="Connection Line"/>
          <p:cNvCxnSpPr>
            <a:stCxn id="398" idx="0"/>
            <a:endCxn id="394" idx="0"/>
          </p:cNvCxnSpPr>
          <p:nvPr/>
        </p:nvCxnSpPr>
        <p:spPr>
          <a:xfrm>
            <a:off x="12262392" y="2365104"/>
            <a:ext cx="215901" cy="139701"/>
          </a:xfrm>
          <a:prstGeom prst="straightConnector1">
            <a:avLst/>
          </a:prstGeom>
          <a:ln w="25400">
            <a:solidFill>
              <a:srgbClr val="000000"/>
            </a:solidFill>
            <a:miter lim="400000"/>
          </a:ln>
        </p:spPr>
      </p:cxnSp>
      <p:cxnSp>
        <p:nvCxnSpPr>
          <p:cNvPr id="393" name="Connection Line"/>
          <p:cNvCxnSpPr>
            <a:stCxn id="394" idx="0"/>
            <a:endCxn id="397" idx="0"/>
          </p:cNvCxnSpPr>
          <p:nvPr/>
        </p:nvCxnSpPr>
        <p:spPr>
          <a:xfrm flipH="1">
            <a:off x="12198892" y="2504804"/>
            <a:ext cx="279401" cy="139701"/>
          </a:xfrm>
          <a:prstGeom prst="straightConnector1">
            <a:avLst/>
          </a:prstGeom>
          <a:ln w="25400">
            <a:solidFill>
              <a:srgbClr val="000000"/>
            </a:solidFill>
            <a:miter lim="400000"/>
          </a:ln>
        </p:spPr>
      </p:cxnSp>
      <p:sp>
        <p:nvSpPr>
          <p:cNvPr id="394" name="Circle"/>
          <p:cNvSpPr/>
          <p:nvPr/>
        </p:nvSpPr>
        <p:spPr>
          <a:xfrm>
            <a:off x="12414792" y="24413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95" name="Connection Line"/>
          <p:cNvCxnSpPr>
            <a:stCxn id="398" idx="0"/>
            <a:endCxn id="397" idx="0"/>
          </p:cNvCxnSpPr>
          <p:nvPr/>
        </p:nvCxnSpPr>
        <p:spPr>
          <a:xfrm flipH="1">
            <a:off x="12198892" y="2365104"/>
            <a:ext cx="63501" cy="279401"/>
          </a:xfrm>
          <a:prstGeom prst="straightConnector1">
            <a:avLst/>
          </a:prstGeom>
          <a:ln w="25400">
            <a:solidFill>
              <a:srgbClr val="000000"/>
            </a:solidFill>
            <a:miter lim="400000"/>
          </a:ln>
        </p:spPr>
      </p:cxnSp>
      <p:cxnSp>
        <p:nvCxnSpPr>
          <p:cNvPr id="396" name="Connection Line"/>
          <p:cNvCxnSpPr>
            <a:stCxn id="400" idx="0"/>
            <a:endCxn id="397" idx="0"/>
          </p:cNvCxnSpPr>
          <p:nvPr/>
        </p:nvCxnSpPr>
        <p:spPr>
          <a:xfrm flipH="1">
            <a:off x="12198892" y="2644504"/>
            <a:ext cx="508001" cy="1"/>
          </a:xfrm>
          <a:prstGeom prst="straightConnector1">
            <a:avLst/>
          </a:prstGeom>
          <a:ln w="25400">
            <a:solidFill>
              <a:srgbClr val="000000"/>
            </a:solidFill>
            <a:miter lim="400000"/>
          </a:ln>
        </p:spPr>
      </p:cxnSp>
      <p:sp>
        <p:nvSpPr>
          <p:cNvPr id="397" name="Circle"/>
          <p:cNvSpPr/>
          <p:nvPr/>
        </p:nvSpPr>
        <p:spPr>
          <a:xfrm>
            <a:off x="12135392" y="2581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398" name="Circle"/>
          <p:cNvSpPr/>
          <p:nvPr/>
        </p:nvSpPr>
        <p:spPr>
          <a:xfrm>
            <a:off x="12198892" y="23016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399" name="Connection Line"/>
          <p:cNvCxnSpPr>
            <a:stCxn id="400" idx="0"/>
            <a:endCxn id="405" idx="0"/>
          </p:cNvCxnSpPr>
          <p:nvPr/>
        </p:nvCxnSpPr>
        <p:spPr>
          <a:xfrm flipH="1">
            <a:off x="12300492" y="2644504"/>
            <a:ext cx="406401" cy="508001"/>
          </a:xfrm>
          <a:prstGeom prst="straightConnector1">
            <a:avLst/>
          </a:prstGeom>
          <a:ln w="38100">
            <a:solidFill>
              <a:srgbClr val="000000"/>
            </a:solidFill>
            <a:custDash>
              <a:ds d="200000" sp="200000"/>
            </a:custDash>
            <a:miter lim="400000"/>
          </a:ln>
        </p:spPr>
      </p:cxnSp>
      <p:sp>
        <p:nvSpPr>
          <p:cNvPr id="400" name="Circle"/>
          <p:cNvSpPr/>
          <p:nvPr/>
        </p:nvSpPr>
        <p:spPr>
          <a:xfrm>
            <a:off x="12643392" y="2581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401" name="Connection Line"/>
          <p:cNvCxnSpPr>
            <a:stCxn id="403" idx="0"/>
            <a:endCxn id="406" idx="0"/>
          </p:cNvCxnSpPr>
          <p:nvPr/>
        </p:nvCxnSpPr>
        <p:spPr>
          <a:xfrm>
            <a:off x="11970292" y="3279504"/>
            <a:ext cx="228601" cy="152401"/>
          </a:xfrm>
          <a:prstGeom prst="straightConnector1">
            <a:avLst/>
          </a:prstGeom>
          <a:ln w="25400">
            <a:solidFill>
              <a:srgbClr val="000000"/>
            </a:solidFill>
            <a:miter lim="400000"/>
          </a:ln>
        </p:spPr>
      </p:cxnSp>
      <p:cxnSp>
        <p:nvCxnSpPr>
          <p:cNvPr id="402" name="Connection Line"/>
          <p:cNvCxnSpPr>
            <a:stCxn id="405" idx="0"/>
            <a:endCxn id="403" idx="0"/>
          </p:cNvCxnSpPr>
          <p:nvPr/>
        </p:nvCxnSpPr>
        <p:spPr>
          <a:xfrm flipH="1">
            <a:off x="11970292" y="3152504"/>
            <a:ext cx="330201" cy="127001"/>
          </a:xfrm>
          <a:prstGeom prst="straightConnector1">
            <a:avLst/>
          </a:prstGeom>
          <a:ln w="25400">
            <a:solidFill>
              <a:srgbClr val="000000"/>
            </a:solidFill>
            <a:miter lim="400000"/>
          </a:ln>
        </p:spPr>
      </p:cxnSp>
      <p:sp>
        <p:nvSpPr>
          <p:cNvPr id="403" name="Circle"/>
          <p:cNvSpPr/>
          <p:nvPr/>
        </p:nvSpPr>
        <p:spPr>
          <a:xfrm>
            <a:off x="11906792" y="3216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404" name="Connection Line"/>
          <p:cNvCxnSpPr>
            <a:stCxn id="405" idx="0"/>
            <a:endCxn id="406" idx="0"/>
          </p:cNvCxnSpPr>
          <p:nvPr/>
        </p:nvCxnSpPr>
        <p:spPr>
          <a:xfrm flipH="1">
            <a:off x="12198892" y="3152504"/>
            <a:ext cx="101601" cy="279401"/>
          </a:xfrm>
          <a:prstGeom prst="straightConnector1">
            <a:avLst/>
          </a:prstGeom>
          <a:ln w="25400">
            <a:solidFill>
              <a:srgbClr val="000000"/>
            </a:solidFill>
            <a:miter lim="400000"/>
          </a:ln>
        </p:spPr>
      </p:cxnSp>
      <p:sp>
        <p:nvSpPr>
          <p:cNvPr id="405" name="Circle"/>
          <p:cNvSpPr/>
          <p:nvPr/>
        </p:nvSpPr>
        <p:spPr>
          <a:xfrm>
            <a:off x="12236992" y="3089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06" name="Circle"/>
          <p:cNvSpPr/>
          <p:nvPr/>
        </p:nvSpPr>
        <p:spPr>
          <a:xfrm>
            <a:off x="12135392" y="33684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407" name="Connection Line"/>
          <p:cNvCxnSpPr>
            <a:stCxn id="408" idx="0"/>
            <a:endCxn id="409" idx="0"/>
          </p:cNvCxnSpPr>
          <p:nvPr/>
        </p:nvCxnSpPr>
        <p:spPr>
          <a:xfrm>
            <a:off x="12706892" y="3279504"/>
            <a:ext cx="342901" cy="152401"/>
          </a:xfrm>
          <a:prstGeom prst="straightConnector1">
            <a:avLst/>
          </a:prstGeom>
          <a:ln w="25400">
            <a:solidFill>
              <a:srgbClr val="000000"/>
            </a:solidFill>
            <a:miter lim="400000"/>
          </a:ln>
        </p:spPr>
      </p:cxnSp>
      <p:sp>
        <p:nvSpPr>
          <p:cNvPr id="408" name="Circle"/>
          <p:cNvSpPr/>
          <p:nvPr/>
        </p:nvSpPr>
        <p:spPr>
          <a:xfrm>
            <a:off x="12643392" y="3216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09" name="Circle"/>
          <p:cNvSpPr/>
          <p:nvPr/>
        </p:nvSpPr>
        <p:spPr>
          <a:xfrm>
            <a:off x="12986292" y="33684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410" name="Connection Line"/>
          <p:cNvCxnSpPr>
            <a:stCxn id="412" idx="0"/>
            <a:endCxn id="414" idx="0"/>
          </p:cNvCxnSpPr>
          <p:nvPr/>
        </p:nvCxnSpPr>
        <p:spPr>
          <a:xfrm flipH="1">
            <a:off x="12516392" y="3698604"/>
            <a:ext cx="342901" cy="1"/>
          </a:xfrm>
          <a:prstGeom prst="straightConnector1">
            <a:avLst/>
          </a:prstGeom>
          <a:ln w="25400">
            <a:solidFill>
              <a:srgbClr val="000000"/>
            </a:solidFill>
            <a:miter lim="400000"/>
          </a:ln>
        </p:spPr>
      </p:cxnSp>
      <p:cxnSp>
        <p:nvCxnSpPr>
          <p:cNvPr id="411" name="Connection Line"/>
          <p:cNvCxnSpPr>
            <a:stCxn id="413" idx="0"/>
            <a:endCxn id="412" idx="0"/>
          </p:cNvCxnSpPr>
          <p:nvPr/>
        </p:nvCxnSpPr>
        <p:spPr>
          <a:xfrm>
            <a:off x="12478292" y="3431904"/>
            <a:ext cx="381001" cy="266701"/>
          </a:xfrm>
          <a:prstGeom prst="straightConnector1">
            <a:avLst/>
          </a:prstGeom>
          <a:ln w="25400">
            <a:solidFill>
              <a:srgbClr val="000000"/>
            </a:solidFill>
            <a:miter lim="400000"/>
          </a:ln>
        </p:spPr>
      </p:cxnSp>
      <p:sp>
        <p:nvSpPr>
          <p:cNvPr id="412" name="Circle"/>
          <p:cNvSpPr/>
          <p:nvPr/>
        </p:nvSpPr>
        <p:spPr>
          <a:xfrm>
            <a:off x="12795792" y="36351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13" name="Circle"/>
          <p:cNvSpPr/>
          <p:nvPr/>
        </p:nvSpPr>
        <p:spPr>
          <a:xfrm>
            <a:off x="12414792" y="33684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14" name="Circle"/>
          <p:cNvSpPr/>
          <p:nvPr/>
        </p:nvSpPr>
        <p:spPr>
          <a:xfrm>
            <a:off x="12452892" y="36351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415" name="Connection Line"/>
          <p:cNvCxnSpPr>
            <a:stCxn id="416" idx="0"/>
            <a:endCxn id="417" idx="0"/>
          </p:cNvCxnSpPr>
          <p:nvPr/>
        </p:nvCxnSpPr>
        <p:spPr>
          <a:xfrm>
            <a:off x="12008392" y="3698604"/>
            <a:ext cx="254001" cy="139701"/>
          </a:xfrm>
          <a:prstGeom prst="straightConnector1">
            <a:avLst/>
          </a:prstGeom>
          <a:ln w="25400">
            <a:solidFill>
              <a:srgbClr val="000000"/>
            </a:solidFill>
            <a:miter lim="400000"/>
          </a:ln>
        </p:spPr>
      </p:cxnSp>
      <p:sp>
        <p:nvSpPr>
          <p:cNvPr id="416" name="Circle"/>
          <p:cNvSpPr/>
          <p:nvPr/>
        </p:nvSpPr>
        <p:spPr>
          <a:xfrm>
            <a:off x="11944892" y="36351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17" name="Circle"/>
          <p:cNvSpPr/>
          <p:nvPr/>
        </p:nvSpPr>
        <p:spPr>
          <a:xfrm>
            <a:off x="12198892" y="37748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18" name="Acquiring"/>
          <p:cNvSpPr txBox="1"/>
          <p:nvPr/>
        </p:nvSpPr>
        <p:spPr>
          <a:xfrm>
            <a:off x="5479491" y="2693970"/>
            <a:ext cx="1833644" cy="6265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Acquiring</a:t>
            </a:r>
          </a:p>
        </p:txBody>
      </p:sp>
      <p:sp>
        <p:nvSpPr>
          <p:cNvPr id="419" name="Borrowing/ reorganizing"/>
          <p:cNvSpPr/>
          <p:nvPr/>
        </p:nvSpPr>
        <p:spPr>
          <a:xfrm>
            <a:off x="5450163" y="3279504"/>
            <a:ext cx="18923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000">
                <a:latin typeface="Avenir Book"/>
                <a:ea typeface="Avenir Book"/>
                <a:cs typeface="Avenir Book"/>
                <a:sym typeface="Avenir Book"/>
              </a:defRPr>
            </a:lvl1pPr>
          </a:lstStyle>
          <a:p>
            <a:pPr/>
            <a:r>
              <a:t>Borrowing/ reorganizing</a:t>
            </a:r>
          </a:p>
        </p:txBody>
      </p:sp>
      <p:sp>
        <p:nvSpPr>
          <p:cNvPr id="420" name="Randomness…"/>
          <p:cNvSpPr/>
          <p:nvPr/>
        </p:nvSpPr>
        <p:spPr>
          <a:xfrm>
            <a:off x="5450163" y="4282804"/>
            <a:ext cx="18923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0" algn="ctr">
              <a:spcBef>
                <a:spcPts val="0"/>
              </a:spcBef>
              <a:buSzTx/>
              <a:buNone/>
              <a:defRPr sz="2000">
                <a:latin typeface="Avenir Book"/>
                <a:ea typeface="Avenir Book"/>
                <a:cs typeface="Avenir Book"/>
                <a:sym typeface="Avenir Book"/>
              </a:defRPr>
            </a:pPr>
            <a:r>
              <a:t>Randomness</a:t>
            </a:r>
          </a:p>
          <a:p>
            <a:pPr marL="0" indent="0" algn="ctr">
              <a:spcBef>
                <a:spcPts val="0"/>
              </a:spcBef>
              <a:buSzTx/>
              <a:buNone/>
              <a:defRPr sz="2000">
                <a:latin typeface="Avenir Book"/>
                <a:ea typeface="Avenir Book"/>
                <a:cs typeface="Avenir Book"/>
                <a:sym typeface="Avenir Book"/>
              </a:defRPr>
            </a:pPr>
            <a:r>
              <a:t>as genesis</a:t>
            </a:r>
          </a:p>
        </p:txBody>
      </p:sp>
      <p:sp>
        <p:nvSpPr>
          <p:cNvPr id="421" name="Circle"/>
          <p:cNvSpPr/>
          <p:nvPr/>
        </p:nvSpPr>
        <p:spPr>
          <a:xfrm>
            <a:off x="12844303" y="296200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422" name="Connection Line"/>
          <p:cNvCxnSpPr>
            <a:stCxn id="421" idx="0"/>
            <a:endCxn id="408" idx="0"/>
          </p:cNvCxnSpPr>
          <p:nvPr/>
        </p:nvCxnSpPr>
        <p:spPr>
          <a:xfrm flipH="1">
            <a:off x="12706892" y="3025504"/>
            <a:ext cx="200912" cy="254001"/>
          </a:xfrm>
          <a:prstGeom prst="straightConnector1">
            <a:avLst/>
          </a:prstGeom>
          <a:ln w="25400">
            <a:solidFill>
              <a:srgbClr val="000000"/>
            </a:solidFill>
            <a:miter lim="400000"/>
          </a:ln>
        </p:spPr>
      </p:cxnSp>
      <p:sp>
        <p:nvSpPr>
          <p:cNvPr id="423" name="Interaction"/>
          <p:cNvSpPr txBox="1"/>
          <p:nvPr/>
        </p:nvSpPr>
        <p:spPr>
          <a:xfrm>
            <a:off x="3948440" y="5397233"/>
            <a:ext cx="2015711" cy="6265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Interaction</a:t>
            </a:r>
          </a:p>
        </p:txBody>
      </p:sp>
      <p:sp>
        <p:nvSpPr>
          <p:cNvPr id="424" name="Narrow limits…"/>
          <p:cNvSpPr/>
          <p:nvPr/>
        </p:nvSpPr>
        <p:spPr>
          <a:xfrm>
            <a:off x="4010145" y="5964115"/>
            <a:ext cx="18923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0" algn="ctr">
              <a:spcBef>
                <a:spcPts val="0"/>
              </a:spcBef>
              <a:buSzTx/>
              <a:buNone/>
              <a:defRPr sz="2000">
                <a:latin typeface="Avenir Book"/>
                <a:ea typeface="Avenir Book"/>
                <a:cs typeface="Avenir Book"/>
                <a:sym typeface="Avenir Book"/>
              </a:defRPr>
            </a:pPr>
            <a:r>
              <a:t>Narrow limits</a:t>
            </a:r>
          </a:p>
          <a:p>
            <a:pPr marL="0" indent="0" algn="ctr">
              <a:spcBef>
                <a:spcPts val="0"/>
              </a:spcBef>
              <a:buSzTx/>
              <a:buNone/>
              <a:defRPr sz="2000">
                <a:latin typeface="Avenir Book"/>
                <a:ea typeface="Avenir Book"/>
                <a:cs typeface="Avenir Book"/>
                <a:sym typeface="Avenir Book"/>
              </a:defRPr>
            </a:pPr>
            <a:r>
              <a:t>of change</a:t>
            </a:r>
          </a:p>
        </p:txBody>
      </p:sp>
      <p:sp>
        <p:nvSpPr>
          <p:cNvPr id="425" name="Environmental linking"/>
          <p:cNvSpPr/>
          <p:nvPr/>
        </p:nvSpPr>
        <p:spPr>
          <a:xfrm>
            <a:off x="4010145" y="6947671"/>
            <a:ext cx="18923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000">
                <a:latin typeface="Avenir Book"/>
                <a:ea typeface="Avenir Book"/>
                <a:cs typeface="Avenir Book"/>
                <a:sym typeface="Avenir Book"/>
              </a:defRPr>
            </a:lvl1pPr>
          </a:lstStyle>
          <a:p>
            <a:pPr/>
            <a:r>
              <a:t>Environmental linking</a:t>
            </a:r>
          </a:p>
        </p:txBody>
      </p:sp>
      <p:sp>
        <p:nvSpPr>
          <p:cNvPr id="426" name="Rounded Rectangle"/>
          <p:cNvSpPr/>
          <p:nvPr/>
        </p:nvSpPr>
        <p:spPr>
          <a:xfrm>
            <a:off x="10428618" y="2741194"/>
            <a:ext cx="419101" cy="266701"/>
          </a:xfrm>
          <a:prstGeom prst="roundRect">
            <a:avLst>
              <a:gd name="adj" fmla="val 40086"/>
            </a:avLst>
          </a:prstGeom>
          <a:solidFill>
            <a:srgbClr val="552B95">
              <a:alpha val="30000"/>
            </a:srgbClr>
          </a:solidFill>
          <a:ln w="3175">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27" name="Working memory"/>
          <p:cNvSpPr/>
          <p:nvPr/>
        </p:nvSpPr>
        <p:spPr>
          <a:xfrm>
            <a:off x="7952221" y="1099312"/>
            <a:ext cx="2583260" cy="17744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44" y="0"/>
                </a:moveTo>
                <a:cubicBezTo>
                  <a:pt x="558" y="0"/>
                  <a:pt x="0" y="812"/>
                  <a:pt x="0" y="1812"/>
                </a:cubicBezTo>
                <a:lnTo>
                  <a:pt x="0" y="12097"/>
                </a:lnTo>
                <a:cubicBezTo>
                  <a:pt x="0" y="13096"/>
                  <a:pt x="558" y="13904"/>
                  <a:pt x="1244" y="13904"/>
                </a:cubicBezTo>
                <a:lnTo>
                  <a:pt x="15421" y="13904"/>
                </a:lnTo>
                <a:lnTo>
                  <a:pt x="21600" y="21600"/>
                </a:lnTo>
                <a:lnTo>
                  <a:pt x="17150" y="11517"/>
                </a:lnTo>
                <a:lnTo>
                  <a:pt x="17150" y="1812"/>
                </a:lnTo>
                <a:cubicBezTo>
                  <a:pt x="17150" y="812"/>
                  <a:pt x="16592" y="0"/>
                  <a:pt x="15905" y="0"/>
                </a:cubicBezTo>
                <a:lnTo>
                  <a:pt x="1244" y="0"/>
                </a:lnTo>
                <a:close/>
              </a:path>
            </a:pathLst>
          </a:custGeom>
          <a:solidFill>
            <a:srgbClr val="F5ECD6"/>
          </a:solidFill>
          <a:ln w="25400">
            <a:solidFill>
              <a:srgbClr val="000000"/>
            </a:solid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buSzTx/>
              <a:buNone/>
              <a:defRPr sz="3000">
                <a:latin typeface="Avenir Book"/>
                <a:ea typeface="Avenir Book"/>
                <a:cs typeface="Avenir Book"/>
                <a:sym typeface="Avenir Book"/>
              </a:defRPr>
            </a:lvl1pPr>
          </a:lstStyle>
          <a:p>
            <a:pPr/>
            <a:r>
              <a:t>Working memory</a:t>
            </a:r>
          </a:p>
        </p:txBody>
      </p:sp>
      <p:sp>
        <p:nvSpPr>
          <p:cNvPr id="428" name="Circle"/>
          <p:cNvSpPr/>
          <p:nvPr/>
        </p:nvSpPr>
        <p:spPr>
          <a:xfrm>
            <a:off x="8764918" y="242369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29" name="Circle"/>
          <p:cNvSpPr/>
          <p:nvPr/>
        </p:nvSpPr>
        <p:spPr>
          <a:xfrm>
            <a:off x="8726818" y="298249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30" name="Circle"/>
          <p:cNvSpPr/>
          <p:nvPr/>
        </p:nvSpPr>
        <p:spPr>
          <a:xfrm>
            <a:off x="8371218" y="2817394"/>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31" name="WM Capacity:…"/>
          <p:cNvSpPr/>
          <p:nvPr/>
        </p:nvSpPr>
        <p:spPr>
          <a:xfrm>
            <a:off x="8383919" y="6072326"/>
            <a:ext cx="3771901" cy="16510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0">
              <a:spcBef>
                <a:spcPts val="0"/>
              </a:spcBef>
              <a:buSzTx/>
              <a:buNone/>
              <a:defRPr sz="2800" u="sng">
                <a:latin typeface="Avenir Heavy"/>
                <a:ea typeface="Avenir Heavy"/>
                <a:cs typeface="Avenir Heavy"/>
                <a:sym typeface="Avenir Heavy"/>
              </a:defRPr>
            </a:pPr>
            <a:r>
              <a:t>WM Capacity: </a:t>
            </a:r>
          </a:p>
          <a:p>
            <a:pPr marL="0" indent="0">
              <a:spcBef>
                <a:spcPts val="0"/>
              </a:spcBef>
              <a:buSzTx/>
              <a:buNone/>
              <a:defRPr sz="2800">
                <a:latin typeface="Avenir Book"/>
                <a:ea typeface="Avenir Book"/>
                <a:cs typeface="Avenir Book"/>
                <a:sym typeface="Avenir Book"/>
              </a:defRPr>
            </a:pPr>
            <a:r>
              <a:t>4-7 items (2-3 novel)</a:t>
            </a:r>
          </a:p>
          <a:p>
            <a:pPr marL="0" indent="0">
              <a:spcBef>
                <a:spcPts val="0"/>
              </a:spcBef>
              <a:buSzTx/>
              <a:buNone/>
              <a:defRPr sz="2800">
                <a:latin typeface="Avenir Book"/>
                <a:ea typeface="Avenir Book"/>
                <a:cs typeface="Avenir Book"/>
                <a:sym typeface="Avenir Book"/>
              </a:defRPr>
            </a:pPr>
            <a:r>
              <a:t>20 seconds maximum</a:t>
            </a:r>
          </a:p>
        </p:txBody>
      </p:sp>
      <p:sp>
        <p:nvSpPr>
          <p:cNvPr id="432" name="Rounded Rectangle"/>
          <p:cNvSpPr/>
          <p:nvPr/>
        </p:nvSpPr>
        <p:spPr>
          <a:xfrm>
            <a:off x="11050918" y="2144294"/>
            <a:ext cx="419101" cy="266701"/>
          </a:xfrm>
          <a:prstGeom prst="roundRect">
            <a:avLst>
              <a:gd name="adj" fmla="val 40086"/>
            </a:avLst>
          </a:prstGeom>
          <a:solidFill>
            <a:srgbClr val="552B95">
              <a:alpha val="30000"/>
            </a:srgbClr>
          </a:solidFill>
          <a:ln w="3175">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33" name="Central executive"/>
          <p:cNvSpPr/>
          <p:nvPr/>
        </p:nvSpPr>
        <p:spPr>
          <a:xfrm>
            <a:off x="8325801" y="522605"/>
            <a:ext cx="2927351" cy="17982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5" y="0"/>
                </a:moveTo>
                <a:cubicBezTo>
                  <a:pt x="513" y="0"/>
                  <a:pt x="0" y="834"/>
                  <a:pt x="0" y="1864"/>
                </a:cubicBezTo>
                <a:lnTo>
                  <a:pt x="0" y="11823"/>
                </a:lnTo>
                <a:cubicBezTo>
                  <a:pt x="0" y="12852"/>
                  <a:pt x="513" y="13687"/>
                  <a:pt x="1145" y="13687"/>
                </a:cubicBezTo>
                <a:lnTo>
                  <a:pt x="14311" y="13687"/>
                </a:lnTo>
                <a:lnTo>
                  <a:pt x="21600" y="21600"/>
                </a:lnTo>
                <a:lnTo>
                  <a:pt x="15802" y="11112"/>
                </a:lnTo>
                <a:lnTo>
                  <a:pt x="15802" y="1864"/>
                </a:lnTo>
                <a:cubicBezTo>
                  <a:pt x="15802" y="834"/>
                  <a:pt x="15289" y="0"/>
                  <a:pt x="14657" y="0"/>
                </a:cubicBezTo>
                <a:lnTo>
                  <a:pt x="1145" y="0"/>
                </a:lnTo>
                <a:close/>
              </a:path>
            </a:pathLst>
          </a:custGeom>
          <a:solidFill>
            <a:srgbClr val="F5ECD6"/>
          </a:solidFill>
          <a:ln w="25400">
            <a:solidFill>
              <a:srgbClr val="000000"/>
            </a:solid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buSzTx/>
              <a:buNone/>
              <a:defRPr sz="3000">
                <a:latin typeface="Avenir Book"/>
                <a:ea typeface="Avenir Book"/>
                <a:cs typeface="Avenir Book"/>
                <a:sym typeface="Avenir Book"/>
              </a:defRPr>
            </a:lvl1pPr>
          </a:lstStyle>
          <a:p>
            <a:pPr/>
            <a:r>
              <a:t>Central executive</a:t>
            </a:r>
          </a:p>
        </p:txBody>
      </p:sp>
      <p:sp>
        <p:nvSpPr>
          <p:cNvPr id="434" name="Rounded Rectangle"/>
          <p:cNvSpPr/>
          <p:nvPr/>
        </p:nvSpPr>
        <p:spPr>
          <a:xfrm>
            <a:off x="10669918" y="2664994"/>
            <a:ext cx="419101" cy="266701"/>
          </a:xfrm>
          <a:prstGeom prst="roundRect">
            <a:avLst>
              <a:gd name="adj" fmla="val 40086"/>
            </a:avLst>
          </a:prstGeom>
          <a:solidFill>
            <a:srgbClr val="552B95">
              <a:alpha val="30000"/>
            </a:srgbClr>
          </a:solidFill>
          <a:ln w="3175">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35" name="Auditory loop"/>
          <p:cNvSpPr/>
          <p:nvPr/>
        </p:nvSpPr>
        <p:spPr>
          <a:xfrm>
            <a:off x="8261402" y="2826940"/>
            <a:ext cx="2494361" cy="12874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5208" y="2324"/>
                </a:lnTo>
                <a:lnTo>
                  <a:pt x="1251" y="2324"/>
                </a:lnTo>
                <a:cubicBezTo>
                  <a:pt x="560" y="2324"/>
                  <a:pt x="0" y="3409"/>
                  <a:pt x="0" y="4747"/>
                </a:cubicBezTo>
                <a:lnTo>
                  <a:pt x="0" y="19176"/>
                </a:lnTo>
                <a:cubicBezTo>
                  <a:pt x="0" y="20515"/>
                  <a:pt x="560" y="21600"/>
                  <a:pt x="1251" y="21600"/>
                </a:cubicBezTo>
                <a:lnTo>
                  <a:pt x="15813" y="21600"/>
                </a:lnTo>
                <a:cubicBezTo>
                  <a:pt x="16504" y="21600"/>
                  <a:pt x="17063" y="20515"/>
                  <a:pt x="17063" y="19176"/>
                </a:cubicBezTo>
                <a:lnTo>
                  <a:pt x="17063" y="6219"/>
                </a:lnTo>
                <a:lnTo>
                  <a:pt x="21600" y="0"/>
                </a:lnTo>
                <a:close/>
              </a:path>
            </a:pathLst>
          </a:custGeom>
          <a:solidFill>
            <a:srgbClr val="F5ECD6"/>
          </a:solidFill>
          <a:ln w="25400">
            <a:solidFill>
              <a:srgbClr val="000000"/>
            </a:solid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buSzTx/>
              <a:buNone/>
              <a:defRPr sz="3000">
                <a:latin typeface="Avenir Book"/>
                <a:ea typeface="Avenir Book"/>
                <a:cs typeface="Avenir Book"/>
                <a:sym typeface="Avenir Book"/>
              </a:defRPr>
            </a:lvl1pPr>
          </a:lstStyle>
          <a:p>
            <a:pPr/>
            <a:r>
              <a:t>Auditory loop</a:t>
            </a:r>
          </a:p>
        </p:txBody>
      </p:sp>
      <p:sp>
        <p:nvSpPr>
          <p:cNvPr id="436" name="Rounded Rectangle"/>
          <p:cNvSpPr/>
          <p:nvPr/>
        </p:nvSpPr>
        <p:spPr>
          <a:xfrm>
            <a:off x="11203318" y="3109494"/>
            <a:ext cx="419101" cy="266701"/>
          </a:xfrm>
          <a:prstGeom prst="roundRect">
            <a:avLst>
              <a:gd name="adj" fmla="val 40086"/>
            </a:avLst>
          </a:prstGeom>
          <a:solidFill>
            <a:srgbClr val="552B95">
              <a:alpha val="30000"/>
            </a:srgbClr>
          </a:solidFill>
          <a:ln w="3175">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37" name="Visual-spatial sketchpad"/>
          <p:cNvSpPr/>
          <p:nvPr/>
        </p:nvSpPr>
        <p:spPr>
          <a:xfrm>
            <a:off x="9828742" y="3251081"/>
            <a:ext cx="2863454" cy="2364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63" y="0"/>
                </a:moveTo>
                <a:lnTo>
                  <a:pt x="10954" y="11168"/>
                </a:lnTo>
                <a:lnTo>
                  <a:pt x="1147" y="11168"/>
                </a:lnTo>
                <a:cubicBezTo>
                  <a:pt x="514" y="11168"/>
                  <a:pt x="0" y="11790"/>
                  <a:pt x="0" y="12556"/>
                </a:cubicBezTo>
                <a:lnTo>
                  <a:pt x="0" y="20212"/>
                </a:lnTo>
                <a:cubicBezTo>
                  <a:pt x="0" y="20978"/>
                  <a:pt x="514" y="21600"/>
                  <a:pt x="1147" y="21600"/>
                </a:cubicBezTo>
                <a:lnTo>
                  <a:pt x="20453" y="21600"/>
                </a:lnTo>
                <a:cubicBezTo>
                  <a:pt x="21086" y="21600"/>
                  <a:pt x="21600" y="20978"/>
                  <a:pt x="21600" y="20212"/>
                </a:cubicBezTo>
                <a:lnTo>
                  <a:pt x="21600" y="12556"/>
                </a:lnTo>
                <a:cubicBezTo>
                  <a:pt x="21600" y="11790"/>
                  <a:pt x="21086" y="11168"/>
                  <a:pt x="20453" y="11168"/>
                </a:cubicBezTo>
                <a:lnTo>
                  <a:pt x="12969" y="11168"/>
                </a:lnTo>
                <a:lnTo>
                  <a:pt x="11963" y="0"/>
                </a:lnTo>
                <a:close/>
              </a:path>
            </a:pathLst>
          </a:custGeom>
          <a:solidFill>
            <a:srgbClr val="F5ECD6"/>
          </a:solidFill>
          <a:ln w="25400">
            <a:solidFill>
              <a:srgbClr val="000000"/>
            </a:solid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buSzTx/>
              <a:buNone/>
              <a:defRPr sz="3000">
                <a:latin typeface="Avenir Book"/>
                <a:ea typeface="Avenir Book"/>
                <a:cs typeface="Avenir Book"/>
                <a:sym typeface="Avenir Book"/>
              </a:defRPr>
            </a:lvl1pPr>
          </a:lstStyle>
          <a:p>
            <a:pPr/>
            <a:r>
              <a:t>Visual-spatial sketchpad</a:t>
            </a:r>
          </a:p>
        </p:txBody>
      </p:sp>
      <p:sp>
        <p:nvSpPr>
          <p:cNvPr id="438" name="Rounded Rectangle"/>
          <p:cNvSpPr/>
          <p:nvPr/>
        </p:nvSpPr>
        <p:spPr>
          <a:xfrm>
            <a:off x="12414792" y="2957094"/>
            <a:ext cx="952501" cy="1955801"/>
          </a:xfrm>
          <a:prstGeom prst="roundRect">
            <a:avLst>
              <a:gd name="adj" fmla="val 11224"/>
            </a:avLst>
          </a:prstGeom>
          <a:solidFill>
            <a:srgbClr val="F5ECD6">
              <a:alpha val="30000"/>
            </a:srgbClr>
          </a:solidFill>
          <a:ln w="3175">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pic>
        <p:nvPicPr>
          <p:cNvPr id="439" name="droppedImage.png" descr="droppedImage.png"/>
          <p:cNvPicPr>
            <a:picLocks noChangeAspect="1"/>
          </p:cNvPicPr>
          <p:nvPr/>
        </p:nvPicPr>
        <p:blipFill>
          <a:blip r:embed="rId4">
            <a:extLst/>
          </a:blip>
          <a:stretch>
            <a:fillRect/>
          </a:stretch>
        </p:blipFill>
        <p:spPr>
          <a:xfrm>
            <a:off x="12089886" y="4017561"/>
            <a:ext cx="2650050" cy="1587501"/>
          </a:xfrm>
          <a:prstGeom prst="rect">
            <a:avLst/>
          </a:prstGeom>
          <a:ln w="3175">
            <a:miter lim="400000"/>
          </a:ln>
        </p:spPr>
      </p:pic>
      <p:sp>
        <p:nvSpPr>
          <p:cNvPr id="440" name="Rounded Rectangle"/>
          <p:cNvSpPr/>
          <p:nvPr/>
        </p:nvSpPr>
        <p:spPr>
          <a:xfrm>
            <a:off x="12015667" y="1594108"/>
            <a:ext cx="952501" cy="1193801"/>
          </a:xfrm>
          <a:prstGeom prst="roundRect">
            <a:avLst>
              <a:gd name="adj" fmla="val 11224"/>
            </a:avLst>
          </a:prstGeom>
          <a:solidFill>
            <a:srgbClr val="F5ECD6">
              <a:alpha val="30000"/>
            </a:srgbClr>
          </a:solidFill>
          <a:ln w="3175">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pic>
        <p:nvPicPr>
          <p:cNvPr id="441" name="droppedImage.png" descr="droppedImage.png"/>
          <p:cNvPicPr>
            <a:picLocks noChangeAspect="1"/>
          </p:cNvPicPr>
          <p:nvPr/>
        </p:nvPicPr>
        <p:blipFill>
          <a:blip r:embed="rId5">
            <a:extLst/>
          </a:blip>
          <a:stretch>
            <a:fillRect/>
          </a:stretch>
        </p:blipFill>
        <p:spPr>
          <a:xfrm>
            <a:off x="11329736" y="857508"/>
            <a:ext cx="2373313" cy="1333501"/>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23"/>
                                        </p:tgtEl>
                                        <p:attrNameLst>
                                          <p:attrName>style.visibility</p:attrName>
                                        </p:attrNameLst>
                                      </p:cBhvr>
                                      <p:to>
                                        <p:strVal val="visible"/>
                                      </p:to>
                                    </p:set>
                                    <p:animEffect filter="dissolve" transition="in">
                                      <p:cBhvr>
                                        <p:cTn id="7" dur="499"/>
                                        <p:tgtEl>
                                          <p:spTgt spid="42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26"/>
                                        </p:tgtEl>
                                        <p:attrNameLst>
                                          <p:attrName>style.visibility</p:attrName>
                                        </p:attrNameLst>
                                      </p:cBhvr>
                                      <p:to>
                                        <p:strVal val="visible"/>
                                      </p:to>
                                    </p:set>
                                    <p:animEffect filter="dissolve" transition="in">
                                      <p:cBhvr>
                                        <p:cTn id="12" dur="500"/>
                                        <p:tgtEl>
                                          <p:spTgt spid="426"/>
                                        </p:tgtEl>
                                      </p:cBhvr>
                                    </p:animEffect>
                                  </p:childTnLst>
                                </p:cTn>
                              </p:par>
                            </p:childTnLst>
                          </p:cTn>
                        </p:par>
                        <p:par>
                          <p:cTn id="13" fill="hold">
                            <p:stCondLst>
                              <p:cond delay="500"/>
                            </p:stCondLst>
                            <p:childTnLst>
                              <p:par>
                                <p:cTn id="14" presetClass="entr" nodeType="afterEffect" presetID="9" grpId="3" fill="hold">
                                  <p:stCondLst>
                                    <p:cond delay="0"/>
                                  </p:stCondLst>
                                  <p:iterate type="el" backwards="0">
                                    <p:tmAbs val="0"/>
                                  </p:iterate>
                                  <p:childTnLst>
                                    <p:set>
                                      <p:cBhvr>
                                        <p:cTn id="15" fill="hold"/>
                                        <p:tgtEl>
                                          <p:spTgt spid="427"/>
                                        </p:tgtEl>
                                        <p:attrNameLst>
                                          <p:attrName>style.visibility</p:attrName>
                                        </p:attrNameLst>
                                      </p:cBhvr>
                                      <p:to>
                                        <p:strVal val="visible"/>
                                      </p:to>
                                    </p:set>
                                    <p:animEffect filter="dissolve" transition="in">
                                      <p:cBhvr>
                                        <p:cTn id="16" dur="500"/>
                                        <p:tgtEl>
                                          <p:spTgt spid="427"/>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424"/>
                                        </p:tgtEl>
                                        <p:attrNameLst>
                                          <p:attrName>style.visibility</p:attrName>
                                        </p:attrNameLst>
                                      </p:cBhvr>
                                      <p:to>
                                        <p:strVal val="visible"/>
                                      </p:to>
                                    </p:set>
                                    <p:animEffect filter="dissolve" transition="in">
                                      <p:cBhvr>
                                        <p:cTn id="21" dur="499"/>
                                        <p:tgtEl>
                                          <p:spTgt spid="424"/>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10" grpId="5" fill="hold">
                                  <p:stCondLst>
                                    <p:cond delay="0"/>
                                  </p:stCondLst>
                                  <p:iterate type="el" backwards="0">
                                    <p:tmAbs val="0"/>
                                  </p:iterate>
                                  <p:childTnLst>
                                    <p:set>
                                      <p:cBhvr>
                                        <p:cTn id="25" fill="hold"/>
                                        <p:tgtEl>
                                          <p:spTgt spid="428"/>
                                        </p:tgtEl>
                                        <p:attrNameLst>
                                          <p:attrName>style.visibility</p:attrName>
                                        </p:attrNameLst>
                                      </p:cBhvr>
                                      <p:to>
                                        <p:strVal val="visible"/>
                                      </p:to>
                                    </p:set>
                                    <p:animEffect filter="fade" transition="in">
                                      <p:cBhvr>
                                        <p:cTn id="26" dur="750"/>
                                        <p:tgtEl>
                                          <p:spTgt spid="428"/>
                                        </p:tgtEl>
                                      </p:cBhvr>
                                    </p:animEffect>
                                  </p:childTnLst>
                                </p:cTn>
                              </p:par>
                            </p:childTnLst>
                          </p:cTn>
                        </p:par>
                        <p:par>
                          <p:cTn id="27" fill="hold">
                            <p:stCondLst>
                              <p:cond delay="750"/>
                            </p:stCondLst>
                            <p:childTnLst>
                              <p:par>
                                <p:cTn id="28" presetClass="entr" nodeType="afterEffect" presetID="10" grpId="6" fill="hold">
                                  <p:stCondLst>
                                    <p:cond delay="0"/>
                                  </p:stCondLst>
                                  <p:iterate type="el" backwards="0">
                                    <p:tmAbs val="0"/>
                                  </p:iterate>
                                  <p:childTnLst>
                                    <p:set>
                                      <p:cBhvr>
                                        <p:cTn id="29" fill="hold"/>
                                        <p:tgtEl>
                                          <p:spTgt spid="429"/>
                                        </p:tgtEl>
                                        <p:attrNameLst>
                                          <p:attrName>style.visibility</p:attrName>
                                        </p:attrNameLst>
                                      </p:cBhvr>
                                      <p:to>
                                        <p:strVal val="visible"/>
                                      </p:to>
                                    </p:set>
                                    <p:animEffect filter="fade" transition="in">
                                      <p:cBhvr>
                                        <p:cTn id="30" dur="750"/>
                                        <p:tgtEl>
                                          <p:spTgt spid="429"/>
                                        </p:tgtEl>
                                      </p:cBhvr>
                                    </p:animEffect>
                                  </p:childTnLst>
                                </p:cTn>
                              </p:par>
                            </p:childTnLst>
                          </p:cTn>
                        </p:par>
                        <p:par>
                          <p:cTn id="31" fill="hold">
                            <p:stCondLst>
                              <p:cond delay="0"/>
                            </p:stCondLst>
                            <p:childTnLst>
                              <p:par>
                                <p:cTn id="32" presetClass="path" nodeType="afterEffect" presetSubtype="0" presetID="-1" grpId="7" accel="50000" decel="50000" fill="hold">
                                  <p:stCondLst>
                                    <p:cond delay="0"/>
                                  </p:stCondLst>
                                  <p:childTnLst>
                                    <p:animMotion path="M 0.000000 0.000000 L 0.105654 0.043056" origin="layout" pathEditMode="relative">
                                      <p:cBhvr>
                                        <p:cTn id="33" dur="750" fill="hold"/>
                                        <p:tgtEl>
                                          <p:spTgt spid="428"/>
                                        </p:tgtEl>
                                        <p:attrNameLst>
                                          <p:attrName>ppt_x</p:attrName>
                                          <p:attrName>ppt_y</p:attrName>
                                        </p:attrNameLst>
                                      </p:cBhvr>
                                    </p:animMotion>
                                  </p:childTnLst>
                                </p:cTn>
                              </p:par>
                            </p:childTnLst>
                          </p:cTn>
                        </p:par>
                        <p:par>
                          <p:cTn id="34" fill="hold">
                            <p:stCondLst>
                              <p:cond delay="0"/>
                            </p:stCondLst>
                            <p:childTnLst>
                              <p:par>
                                <p:cTn id="35" presetClass="path" nodeType="withEffect" presetSubtype="0" presetID="-1" grpId="8" accel="50000" decel="50000" fill="hold">
                                  <p:stCondLst>
                                    <p:cond delay="0"/>
                                  </p:stCondLst>
                                  <p:childTnLst>
                                    <p:animMotion path="M 0.000000 0.000000 L 0.121148 -0.018056" origin="layout" pathEditMode="relative">
                                      <p:cBhvr>
                                        <p:cTn id="36" dur="750" fill="hold"/>
                                        <p:tgtEl>
                                          <p:spTgt spid="429"/>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Class="entr" nodeType="clickEffect" presetID="10" grpId="9" fill="hold">
                                  <p:stCondLst>
                                    <p:cond delay="0"/>
                                  </p:stCondLst>
                                  <p:iterate type="el" backwards="0">
                                    <p:tmAbs val="0"/>
                                  </p:iterate>
                                  <p:childTnLst>
                                    <p:set>
                                      <p:cBhvr>
                                        <p:cTn id="40" fill="hold"/>
                                        <p:tgtEl>
                                          <p:spTgt spid="430"/>
                                        </p:tgtEl>
                                        <p:attrNameLst>
                                          <p:attrName>style.visibility</p:attrName>
                                        </p:attrNameLst>
                                      </p:cBhvr>
                                      <p:to>
                                        <p:strVal val="visible"/>
                                      </p:to>
                                    </p:set>
                                    <p:animEffect filter="fade" transition="in">
                                      <p:cBhvr>
                                        <p:cTn id="41" dur="750"/>
                                        <p:tgtEl>
                                          <p:spTgt spid="430"/>
                                        </p:tgtEl>
                                      </p:cBhvr>
                                    </p:animEffect>
                                  </p:childTnLst>
                                </p:cTn>
                              </p:par>
                            </p:childTnLst>
                          </p:cTn>
                        </p:par>
                        <p:par>
                          <p:cTn id="42" fill="hold">
                            <p:stCondLst>
                              <p:cond delay="0"/>
                            </p:stCondLst>
                            <p:childTnLst>
                              <p:par>
                                <p:cTn id="43" presetClass="path" nodeType="afterEffect" presetSubtype="0" presetID="-1" grpId="10" accel="50000" decel="50000" fill="hold">
                                  <p:stCondLst>
                                    <p:cond delay="0"/>
                                  </p:stCondLst>
                                  <p:childTnLst>
                                    <p:animMotion path="M 0.000000 0.000000 L 0.072083 0.000000" origin="layout" pathEditMode="relative">
                                      <p:cBhvr>
                                        <p:cTn id="44" dur="750" fill="hold"/>
                                        <p:tgtEl>
                                          <p:spTgt spid="430"/>
                                        </p:tgtEl>
                                        <p:attrNameLst>
                                          <p:attrName>ppt_x</p:attrName>
                                          <p:attrName>ppt_y</p:attrName>
                                        </p:attrNameLst>
                                      </p:cBhvr>
                                    </p:animMotion>
                                  </p:childTnLst>
                                </p:cTn>
                              </p:par>
                            </p:childTnLst>
                          </p:cTn>
                        </p:par>
                        <p:par>
                          <p:cTn id="45" fill="hold">
                            <p:stCondLst>
                              <p:cond delay="750"/>
                            </p:stCondLst>
                            <p:childTnLst>
                              <p:par>
                                <p:cTn id="46" presetClass="exit" nodeType="afterEffect" presetSubtype="4" presetID="22" grpId="11" fill="hold">
                                  <p:stCondLst>
                                    <p:cond delay="0"/>
                                  </p:stCondLst>
                                  <p:iterate type="el" backwards="0">
                                    <p:tmAbs val="0"/>
                                  </p:iterate>
                                  <p:childTnLst>
                                    <p:animEffect filter="wipe(down)" transition="out">
                                      <p:cBhvr>
                                        <p:cTn id="47" dur="1000" fill="hold"/>
                                        <p:tgtEl>
                                          <p:spTgt spid="430"/>
                                        </p:tgtEl>
                                      </p:cBhvr>
                                    </p:animEffect>
                                    <p:set>
                                      <p:cBhvr>
                                        <p:cTn id="48" fill="hold">
                                          <p:stCondLst>
                                            <p:cond delay="999"/>
                                          </p:stCondLst>
                                        </p:cTn>
                                        <p:tgtEl>
                                          <p:spTgt spid="43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Class="exit" nodeType="clickEffect" presetSubtype="4" presetID="22" grpId="12" fill="hold">
                                  <p:stCondLst>
                                    <p:cond delay="0"/>
                                  </p:stCondLst>
                                  <p:iterate type="el" backwards="0">
                                    <p:tmAbs val="0"/>
                                  </p:iterate>
                                  <p:childTnLst>
                                    <p:animEffect filter="wipe(down)" transition="out">
                                      <p:cBhvr>
                                        <p:cTn id="52" dur="1000" fill="hold"/>
                                        <p:tgtEl>
                                          <p:spTgt spid="428"/>
                                        </p:tgtEl>
                                      </p:cBhvr>
                                    </p:animEffect>
                                    <p:set>
                                      <p:cBhvr>
                                        <p:cTn id="53" fill="hold">
                                          <p:stCondLst>
                                            <p:cond delay="999"/>
                                          </p:stCondLst>
                                        </p:cTn>
                                        <p:tgtEl>
                                          <p:spTgt spid="428"/>
                                        </p:tgtEl>
                                        <p:attrNameLst>
                                          <p:attrName>style.visibility</p:attrName>
                                        </p:attrNameLst>
                                      </p:cBhvr>
                                      <p:to>
                                        <p:strVal val="hidden"/>
                                      </p:to>
                                    </p:set>
                                  </p:childTnLst>
                                </p:cTn>
                              </p:par>
                            </p:childTnLst>
                          </p:cTn>
                        </p:par>
                        <p:par>
                          <p:cTn id="54" fill="hold">
                            <p:stCondLst>
                              <p:cond delay="1000"/>
                            </p:stCondLst>
                            <p:childTnLst>
                              <p:par>
                                <p:cTn id="55" presetClass="exit" nodeType="afterEffect" presetSubtype="4" presetID="22" grpId="13" fill="hold">
                                  <p:stCondLst>
                                    <p:cond delay="0"/>
                                  </p:stCondLst>
                                  <p:iterate type="el" backwards="0">
                                    <p:tmAbs val="0"/>
                                  </p:iterate>
                                  <p:childTnLst>
                                    <p:animEffect filter="wipe(down)" transition="out">
                                      <p:cBhvr>
                                        <p:cTn id="56" dur="1000" fill="hold"/>
                                        <p:tgtEl>
                                          <p:spTgt spid="429"/>
                                        </p:tgtEl>
                                      </p:cBhvr>
                                    </p:animEffect>
                                    <p:set>
                                      <p:cBhvr>
                                        <p:cTn id="57" fill="hold">
                                          <p:stCondLst>
                                            <p:cond delay="999"/>
                                          </p:stCondLst>
                                        </p:cTn>
                                        <p:tgtEl>
                                          <p:spTgt spid="42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4" fill="hold">
                                  <p:stCondLst>
                                    <p:cond delay="0"/>
                                  </p:stCondLst>
                                  <p:iterate type="el" backwards="0">
                                    <p:tmAbs val="0"/>
                                  </p:iterate>
                                  <p:childTnLst>
                                    <p:set>
                                      <p:cBhvr>
                                        <p:cTn id="61" fill="hold"/>
                                        <p:tgtEl>
                                          <p:spTgt spid="431"/>
                                        </p:tgtEl>
                                        <p:attrNameLst>
                                          <p:attrName>style.visibility</p:attrName>
                                        </p:attrNameLst>
                                      </p:cBhvr>
                                      <p:to>
                                        <p:strVal val="visible"/>
                                      </p:to>
                                    </p:set>
                                    <p:animEffect filter="dissolve" transition="in">
                                      <p:cBhvr>
                                        <p:cTn id="62" dur="500"/>
                                        <p:tgtEl>
                                          <p:spTgt spid="431"/>
                                        </p:tgtEl>
                                      </p:cBhvr>
                                    </p:animEffect>
                                  </p:childTnLst>
                                </p:cTn>
                              </p:par>
                            </p:childTnLst>
                          </p:cTn>
                        </p:par>
                      </p:childTnLst>
                    </p:cTn>
                  </p:par>
                  <p:par>
                    <p:cTn id="63" fill="hold">
                      <p:stCondLst>
                        <p:cond delay="indefinite"/>
                      </p:stCondLst>
                      <p:childTnLst>
                        <p:par>
                          <p:cTn id="64" fill="hold">
                            <p:stCondLst>
                              <p:cond delay="0"/>
                            </p:stCondLst>
                            <p:childTnLst>
                              <p:par>
                                <p:cTn id="65" presetClass="exit" nodeType="clickEffect" presetID="9" grpId="15" fill="hold">
                                  <p:stCondLst>
                                    <p:cond delay="0"/>
                                  </p:stCondLst>
                                  <p:iterate type="el" backwards="0">
                                    <p:tmAbs val="0"/>
                                  </p:iterate>
                                  <p:childTnLst>
                                    <p:animEffect filter="dissolve" transition="out">
                                      <p:cBhvr>
                                        <p:cTn id="66" dur="500" fill="hold"/>
                                        <p:tgtEl>
                                          <p:spTgt spid="426"/>
                                        </p:tgtEl>
                                      </p:cBhvr>
                                    </p:animEffect>
                                    <p:set>
                                      <p:cBhvr>
                                        <p:cTn id="67" fill="hold">
                                          <p:stCondLst>
                                            <p:cond delay="499"/>
                                          </p:stCondLst>
                                        </p:cTn>
                                        <p:tgtEl>
                                          <p:spTgt spid="426"/>
                                        </p:tgtEl>
                                        <p:attrNameLst>
                                          <p:attrName>style.visibility</p:attrName>
                                        </p:attrNameLst>
                                      </p:cBhvr>
                                      <p:to>
                                        <p:strVal val="hidden"/>
                                      </p:to>
                                    </p:set>
                                  </p:childTnLst>
                                </p:cTn>
                              </p:par>
                            </p:childTnLst>
                          </p:cTn>
                        </p:par>
                        <p:par>
                          <p:cTn id="68" fill="hold">
                            <p:stCondLst>
                              <p:cond delay="500"/>
                            </p:stCondLst>
                            <p:childTnLst>
                              <p:par>
                                <p:cTn id="69" presetClass="exit" nodeType="afterEffect" presetID="9" grpId="16" fill="hold">
                                  <p:stCondLst>
                                    <p:cond delay="0"/>
                                  </p:stCondLst>
                                  <p:iterate type="el" backwards="0">
                                    <p:tmAbs val="0"/>
                                  </p:iterate>
                                  <p:childTnLst>
                                    <p:animEffect filter="dissolve" transition="out">
                                      <p:cBhvr>
                                        <p:cTn id="70" dur="500" fill="hold"/>
                                        <p:tgtEl>
                                          <p:spTgt spid="427"/>
                                        </p:tgtEl>
                                      </p:cBhvr>
                                    </p:animEffect>
                                    <p:set>
                                      <p:cBhvr>
                                        <p:cTn id="71" fill="hold">
                                          <p:stCondLst>
                                            <p:cond delay="499"/>
                                          </p:stCondLst>
                                        </p:cTn>
                                        <p:tgtEl>
                                          <p:spTgt spid="427"/>
                                        </p:tgtEl>
                                        <p:attrNameLst>
                                          <p:attrName>style.visibility</p:attrName>
                                        </p:attrNameLst>
                                      </p:cBhvr>
                                      <p:to>
                                        <p:strVal val="hidden"/>
                                      </p:to>
                                    </p:set>
                                  </p:childTnLst>
                                </p:cTn>
                              </p:par>
                            </p:childTnLst>
                          </p:cTn>
                        </p:par>
                        <p:par>
                          <p:cTn id="72" fill="hold">
                            <p:stCondLst>
                              <p:cond delay="1000"/>
                            </p:stCondLst>
                            <p:childTnLst>
                              <p:par>
                                <p:cTn id="73" presetClass="exit" nodeType="afterEffect" presetID="9" grpId="17" fill="hold">
                                  <p:stCondLst>
                                    <p:cond delay="0"/>
                                  </p:stCondLst>
                                  <p:iterate type="el" backwards="0">
                                    <p:tmAbs val="0"/>
                                  </p:iterate>
                                  <p:childTnLst>
                                    <p:animEffect filter="dissolve" transition="out">
                                      <p:cBhvr>
                                        <p:cTn id="74" dur="500" fill="hold"/>
                                        <p:tgtEl>
                                          <p:spTgt spid="431"/>
                                        </p:tgtEl>
                                      </p:cBhvr>
                                    </p:animEffect>
                                    <p:set>
                                      <p:cBhvr>
                                        <p:cTn id="75" fill="hold">
                                          <p:stCondLst>
                                            <p:cond delay="499"/>
                                          </p:stCondLst>
                                        </p:cTn>
                                        <p:tgtEl>
                                          <p:spTgt spid="43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Class="entr" nodeType="clickEffect" presetID="9" grpId="18" fill="hold">
                                  <p:stCondLst>
                                    <p:cond delay="0"/>
                                  </p:stCondLst>
                                  <p:iterate type="el" backwards="0">
                                    <p:tmAbs val="0"/>
                                  </p:iterate>
                                  <p:childTnLst>
                                    <p:set>
                                      <p:cBhvr>
                                        <p:cTn id="79" fill="hold"/>
                                        <p:tgtEl>
                                          <p:spTgt spid="432"/>
                                        </p:tgtEl>
                                        <p:attrNameLst>
                                          <p:attrName>style.visibility</p:attrName>
                                        </p:attrNameLst>
                                      </p:cBhvr>
                                      <p:to>
                                        <p:strVal val="visible"/>
                                      </p:to>
                                    </p:set>
                                    <p:animEffect filter="dissolve" transition="in">
                                      <p:cBhvr>
                                        <p:cTn id="80" dur="500"/>
                                        <p:tgtEl>
                                          <p:spTgt spid="432"/>
                                        </p:tgtEl>
                                      </p:cBhvr>
                                    </p:animEffect>
                                  </p:childTnLst>
                                </p:cTn>
                              </p:par>
                            </p:childTnLst>
                          </p:cTn>
                        </p:par>
                        <p:par>
                          <p:cTn id="81" fill="hold">
                            <p:stCondLst>
                              <p:cond delay="500"/>
                            </p:stCondLst>
                            <p:childTnLst>
                              <p:par>
                                <p:cTn id="82" presetClass="entr" nodeType="afterEffect" presetID="9" grpId="19" fill="hold">
                                  <p:stCondLst>
                                    <p:cond delay="0"/>
                                  </p:stCondLst>
                                  <p:iterate type="el" backwards="0">
                                    <p:tmAbs val="0"/>
                                  </p:iterate>
                                  <p:childTnLst>
                                    <p:set>
                                      <p:cBhvr>
                                        <p:cTn id="83" fill="hold"/>
                                        <p:tgtEl>
                                          <p:spTgt spid="433"/>
                                        </p:tgtEl>
                                        <p:attrNameLst>
                                          <p:attrName>style.visibility</p:attrName>
                                        </p:attrNameLst>
                                      </p:cBhvr>
                                      <p:to>
                                        <p:strVal val="visible"/>
                                      </p:to>
                                    </p:set>
                                    <p:animEffect filter="dissolve" transition="in">
                                      <p:cBhvr>
                                        <p:cTn id="84" dur="500"/>
                                        <p:tgtEl>
                                          <p:spTgt spid="433"/>
                                        </p:tgtEl>
                                      </p:cBhvr>
                                    </p:animEffect>
                                  </p:childTnLst>
                                </p:cTn>
                              </p:par>
                            </p:childTnLst>
                          </p:cTn>
                        </p:par>
                        <p:par>
                          <p:cTn id="85" fill="hold">
                            <p:stCondLst>
                              <p:cond delay="1000"/>
                            </p:stCondLst>
                            <p:childTnLst>
                              <p:par>
                                <p:cTn id="86" presetClass="entr" nodeType="afterEffect" presetID="9" grpId="20" fill="hold">
                                  <p:stCondLst>
                                    <p:cond delay="0"/>
                                  </p:stCondLst>
                                  <p:iterate type="el" backwards="0">
                                    <p:tmAbs val="0"/>
                                  </p:iterate>
                                  <p:childTnLst>
                                    <p:set>
                                      <p:cBhvr>
                                        <p:cTn id="87" fill="hold"/>
                                        <p:tgtEl>
                                          <p:spTgt spid="434"/>
                                        </p:tgtEl>
                                        <p:attrNameLst>
                                          <p:attrName>style.visibility</p:attrName>
                                        </p:attrNameLst>
                                      </p:cBhvr>
                                      <p:to>
                                        <p:strVal val="visible"/>
                                      </p:to>
                                    </p:set>
                                    <p:animEffect filter="dissolve" transition="in">
                                      <p:cBhvr>
                                        <p:cTn id="88" dur="500"/>
                                        <p:tgtEl>
                                          <p:spTgt spid="434"/>
                                        </p:tgtEl>
                                      </p:cBhvr>
                                    </p:animEffect>
                                  </p:childTnLst>
                                </p:cTn>
                              </p:par>
                            </p:childTnLst>
                          </p:cTn>
                        </p:par>
                        <p:par>
                          <p:cTn id="89" fill="hold">
                            <p:stCondLst>
                              <p:cond delay="1500"/>
                            </p:stCondLst>
                            <p:childTnLst>
                              <p:par>
                                <p:cTn id="90" presetClass="entr" nodeType="afterEffect" presetID="9" grpId="21" fill="hold">
                                  <p:stCondLst>
                                    <p:cond delay="0"/>
                                  </p:stCondLst>
                                  <p:iterate type="el" backwards="0">
                                    <p:tmAbs val="0"/>
                                  </p:iterate>
                                  <p:childTnLst>
                                    <p:set>
                                      <p:cBhvr>
                                        <p:cTn id="91" fill="hold"/>
                                        <p:tgtEl>
                                          <p:spTgt spid="435"/>
                                        </p:tgtEl>
                                        <p:attrNameLst>
                                          <p:attrName>style.visibility</p:attrName>
                                        </p:attrNameLst>
                                      </p:cBhvr>
                                      <p:to>
                                        <p:strVal val="visible"/>
                                      </p:to>
                                    </p:set>
                                    <p:animEffect filter="dissolve" transition="in">
                                      <p:cBhvr>
                                        <p:cTn id="92" dur="500"/>
                                        <p:tgtEl>
                                          <p:spTgt spid="435"/>
                                        </p:tgtEl>
                                      </p:cBhvr>
                                    </p:animEffect>
                                  </p:childTnLst>
                                </p:cTn>
                              </p:par>
                            </p:childTnLst>
                          </p:cTn>
                        </p:par>
                        <p:par>
                          <p:cTn id="93" fill="hold">
                            <p:stCondLst>
                              <p:cond delay="2000"/>
                            </p:stCondLst>
                            <p:childTnLst>
                              <p:par>
                                <p:cTn id="94" presetClass="entr" nodeType="afterEffect" presetID="9" grpId="22" fill="hold">
                                  <p:stCondLst>
                                    <p:cond delay="0"/>
                                  </p:stCondLst>
                                  <p:iterate type="el" backwards="0">
                                    <p:tmAbs val="0"/>
                                  </p:iterate>
                                  <p:childTnLst>
                                    <p:set>
                                      <p:cBhvr>
                                        <p:cTn id="95" fill="hold"/>
                                        <p:tgtEl>
                                          <p:spTgt spid="436"/>
                                        </p:tgtEl>
                                        <p:attrNameLst>
                                          <p:attrName>style.visibility</p:attrName>
                                        </p:attrNameLst>
                                      </p:cBhvr>
                                      <p:to>
                                        <p:strVal val="visible"/>
                                      </p:to>
                                    </p:set>
                                    <p:animEffect filter="dissolve" transition="in">
                                      <p:cBhvr>
                                        <p:cTn id="96" dur="500"/>
                                        <p:tgtEl>
                                          <p:spTgt spid="436"/>
                                        </p:tgtEl>
                                      </p:cBhvr>
                                    </p:animEffect>
                                  </p:childTnLst>
                                </p:cTn>
                              </p:par>
                            </p:childTnLst>
                          </p:cTn>
                        </p:par>
                        <p:par>
                          <p:cTn id="97" fill="hold">
                            <p:stCondLst>
                              <p:cond delay="2500"/>
                            </p:stCondLst>
                            <p:childTnLst>
                              <p:par>
                                <p:cTn id="98" presetClass="entr" nodeType="afterEffect" presetID="9" grpId="23" fill="hold">
                                  <p:stCondLst>
                                    <p:cond delay="0"/>
                                  </p:stCondLst>
                                  <p:iterate type="el" backwards="0">
                                    <p:tmAbs val="0"/>
                                  </p:iterate>
                                  <p:childTnLst>
                                    <p:set>
                                      <p:cBhvr>
                                        <p:cTn id="99" fill="hold"/>
                                        <p:tgtEl>
                                          <p:spTgt spid="437"/>
                                        </p:tgtEl>
                                        <p:attrNameLst>
                                          <p:attrName>style.visibility</p:attrName>
                                        </p:attrNameLst>
                                      </p:cBhvr>
                                      <p:to>
                                        <p:strVal val="visible"/>
                                      </p:to>
                                    </p:set>
                                    <p:animEffect filter="dissolve" transition="in">
                                      <p:cBhvr>
                                        <p:cTn id="100" dur="500"/>
                                        <p:tgtEl>
                                          <p:spTgt spid="437"/>
                                        </p:tgtEl>
                                      </p:cBhvr>
                                    </p:animEffect>
                                  </p:childTnLst>
                                </p:cTn>
                              </p:par>
                            </p:childTnLst>
                          </p:cTn>
                        </p:par>
                      </p:childTnLst>
                    </p:cTn>
                  </p:par>
                  <p:par>
                    <p:cTn id="101" fill="hold">
                      <p:stCondLst>
                        <p:cond delay="indefinite"/>
                      </p:stCondLst>
                      <p:childTnLst>
                        <p:par>
                          <p:cTn id="102" fill="hold">
                            <p:stCondLst>
                              <p:cond delay="0"/>
                            </p:stCondLst>
                            <p:childTnLst>
                              <p:par>
                                <p:cTn id="103" presetClass="exit" nodeType="clickEffect" presetID="9" grpId="24" fill="hold">
                                  <p:stCondLst>
                                    <p:cond delay="0"/>
                                  </p:stCondLst>
                                  <p:iterate type="el" backwards="0">
                                    <p:tmAbs val="0"/>
                                  </p:iterate>
                                  <p:childTnLst>
                                    <p:animEffect filter="dissolve" transition="out">
                                      <p:cBhvr>
                                        <p:cTn id="104" dur="500" fill="hold"/>
                                        <p:tgtEl>
                                          <p:spTgt spid="433"/>
                                        </p:tgtEl>
                                      </p:cBhvr>
                                    </p:animEffect>
                                    <p:set>
                                      <p:cBhvr>
                                        <p:cTn id="105" fill="hold">
                                          <p:stCondLst>
                                            <p:cond delay="499"/>
                                          </p:stCondLst>
                                        </p:cTn>
                                        <p:tgtEl>
                                          <p:spTgt spid="433"/>
                                        </p:tgtEl>
                                        <p:attrNameLst>
                                          <p:attrName>style.visibility</p:attrName>
                                        </p:attrNameLst>
                                      </p:cBhvr>
                                      <p:to>
                                        <p:strVal val="hidden"/>
                                      </p:to>
                                    </p:set>
                                  </p:childTnLst>
                                </p:cTn>
                              </p:par>
                            </p:childTnLst>
                          </p:cTn>
                        </p:par>
                        <p:par>
                          <p:cTn id="106" fill="hold">
                            <p:stCondLst>
                              <p:cond delay="500"/>
                            </p:stCondLst>
                            <p:childTnLst>
                              <p:par>
                                <p:cTn id="107" presetClass="exit" nodeType="afterEffect" presetID="9" grpId="25" fill="hold">
                                  <p:stCondLst>
                                    <p:cond delay="0"/>
                                  </p:stCondLst>
                                  <p:iterate type="el" backwards="0">
                                    <p:tmAbs val="0"/>
                                  </p:iterate>
                                  <p:childTnLst>
                                    <p:animEffect filter="dissolve" transition="out">
                                      <p:cBhvr>
                                        <p:cTn id="108" dur="500" fill="hold"/>
                                        <p:tgtEl>
                                          <p:spTgt spid="435"/>
                                        </p:tgtEl>
                                      </p:cBhvr>
                                    </p:animEffect>
                                    <p:set>
                                      <p:cBhvr>
                                        <p:cTn id="109" fill="hold">
                                          <p:stCondLst>
                                            <p:cond delay="499"/>
                                          </p:stCondLst>
                                        </p:cTn>
                                        <p:tgtEl>
                                          <p:spTgt spid="435"/>
                                        </p:tgtEl>
                                        <p:attrNameLst>
                                          <p:attrName>style.visibility</p:attrName>
                                        </p:attrNameLst>
                                      </p:cBhvr>
                                      <p:to>
                                        <p:strVal val="hidden"/>
                                      </p:to>
                                    </p:set>
                                  </p:childTnLst>
                                </p:cTn>
                              </p:par>
                            </p:childTnLst>
                          </p:cTn>
                        </p:par>
                        <p:par>
                          <p:cTn id="110" fill="hold">
                            <p:stCondLst>
                              <p:cond delay="1000"/>
                            </p:stCondLst>
                            <p:childTnLst>
                              <p:par>
                                <p:cTn id="111" presetClass="exit" nodeType="afterEffect" presetID="9" grpId="26" fill="hold">
                                  <p:stCondLst>
                                    <p:cond delay="0"/>
                                  </p:stCondLst>
                                  <p:iterate type="el" backwards="0">
                                    <p:tmAbs val="0"/>
                                  </p:iterate>
                                  <p:childTnLst>
                                    <p:animEffect filter="dissolve" transition="out">
                                      <p:cBhvr>
                                        <p:cTn id="112" dur="500" fill="hold"/>
                                        <p:tgtEl>
                                          <p:spTgt spid="437"/>
                                        </p:tgtEl>
                                      </p:cBhvr>
                                    </p:animEffect>
                                    <p:set>
                                      <p:cBhvr>
                                        <p:cTn id="113" fill="hold">
                                          <p:stCondLst>
                                            <p:cond delay="499"/>
                                          </p:stCondLst>
                                        </p:cTn>
                                        <p:tgtEl>
                                          <p:spTgt spid="437"/>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Class="entr" nodeType="clickEffect" presetID="9" grpId="27" fill="hold">
                                  <p:stCondLst>
                                    <p:cond delay="0"/>
                                  </p:stCondLst>
                                  <p:iterate type="el" backwards="0">
                                    <p:tmAbs val="0"/>
                                  </p:iterate>
                                  <p:childTnLst>
                                    <p:set>
                                      <p:cBhvr>
                                        <p:cTn id="117" fill="hold"/>
                                        <p:tgtEl>
                                          <p:spTgt spid="425"/>
                                        </p:tgtEl>
                                        <p:attrNameLst>
                                          <p:attrName>style.visibility</p:attrName>
                                        </p:attrNameLst>
                                      </p:cBhvr>
                                      <p:to>
                                        <p:strVal val="visible"/>
                                      </p:to>
                                    </p:set>
                                    <p:animEffect filter="dissolve" transition="in">
                                      <p:cBhvr>
                                        <p:cTn id="118" dur="499"/>
                                        <p:tgtEl>
                                          <p:spTgt spid="425"/>
                                        </p:tgtEl>
                                      </p:cBhvr>
                                    </p:animEffect>
                                  </p:childTnLst>
                                </p:cTn>
                              </p:par>
                            </p:childTnLst>
                          </p:cTn>
                        </p:par>
                      </p:childTnLst>
                    </p:cTn>
                  </p:par>
                  <p:par>
                    <p:cTn id="119" fill="hold">
                      <p:stCondLst>
                        <p:cond delay="indefinite"/>
                      </p:stCondLst>
                      <p:childTnLst>
                        <p:par>
                          <p:cTn id="120" fill="hold">
                            <p:stCondLst>
                              <p:cond delay="0"/>
                            </p:stCondLst>
                            <p:childTnLst>
                              <p:par>
                                <p:cTn id="121" presetClass="entr" nodeType="clickEffect" presetID="9" grpId="28" fill="hold">
                                  <p:stCondLst>
                                    <p:cond delay="0"/>
                                  </p:stCondLst>
                                  <p:iterate type="el" backwards="0">
                                    <p:tmAbs val="0"/>
                                  </p:iterate>
                                  <p:childTnLst>
                                    <p:set>
                                      <p:cBhvr>
                                        <p:cTn id="122" fill="hold"/>
                                        <p:tgtEl>
                                          <p:spTgt spid="439"/>
                                        </p:tgtEl>
                                        <p:attrNameLst>
                                          <p:attrName>style.visibility</p:attrName>
                                        </p:attrNameLst>
                                      </p:cBhvr>
                                      <p:to>
                                        <p:strVal val="visible"/>
                                      </p:to>
                                    </p:set>
                                    <p:animEffect filter="dissolve" transition="in">
                                      <p:cBhvr>
                                        <p:cTn id="123" dur="500"/>
                                        <p:tgtEl>
                                          <p:spTgt spid="439"/>
                                        </p:tgtEl>
                                      </p:cBhvr>
                                    </p:animEffect>
                                  </p:childTnLst>
                                </p:cTn>
                              </p:par>
                            </p:childTnLst>
                          </p:cTn>
                        </p:par>
                        <p:par>
                          <p:cTn id="124" fill="hold">
                            <p:stCondLst>
                              <p:cond delay="500"/>
                            </p:stCondLst>
                            <p:childTnLst>
                              <p:par>
                                <p:cTn id="125" presetClass="entr" nodeType="afterEffect" presetID="9" grpId="29" fill="hold">
                                  <p:stCondLst>
                                    <p:cond delay="0"/>
                                  </p:stCondLst>
                                  <p:iterate type="el" backwards="0">
                                    <p:tmAbs val="0"/>
                                  </p:iterate>
                                  <p:childTnLst>
                                    <p:set>
                                      <p:cBhvr>
                                        <p:cTn id="126" fill="hold"/>
                                        <p:tgtEl>
                                          <p:spTgt spid="438"/>
                                        </p:tgtEl>
                                        <p:attrNameLst>
                                          <p:attrName>style.visibility</p:attrName>
                                        </p:attrNameLst>
                                      </p:cBhvr>
                                      <p:to>
                                        <p:strVal val="visible"/>
                                      </p:to>
                                    </p:set>
                                    <p:animEffect filter="dissolve" transition="in">
                                      <p:cBhvr>
                                        <p:cTn id="127" dur="500"/>
                                        <p:tgtEl>
                                          <p:spTgt spid="438"/>
                                        </p:tgtEl>
                                      </p:cBhvr>
                                    </p:animEffect>
                                  </p:childTnLst>
                                </p:cTn>
                              </p:par>
                            </p:childTnLst>
                          </p:cTn>
                        </p:par>
                      </p:childTnLst>
                    </p:cTn>
                  </p:par>
                  <p:par>
                    <p:cTn id="128" fill="hold">
                      <p:stCondLst>
                        <p:cond delay="indefinite"/>
                      </p:stCondLst>
                      <p:childTnLst>
                        <p:par>
                          <p:cTn id="129" fill="hold">
                            <p:stCondLst>
                              <p:cond delay="0"/>
                            </p:stCondLst>
                            <p:childTnLst>
                              <p:par>
                                <p:cTn id="130" presetClass="entr" nodeType="clickEffect" presetID="9" grpId="30" fill="hold">
                                  <p:stCondLst>
                                    <p:cond delay="0"/>
                                  </p:stCondLst>
                                  <p:iterate type="el" backwards="0">
                                    <p:tmAbs val="0"/>
                                  </p:iterate>
                                  <p:childTnLst>
                                    <p:set>
                                      <p:cBhvr>
                                        <p:cTn id="131" fill="hold"/>
                                        <p:tgtEl>
                                          <p:spTgt spid="441"/>
                                        </p:tgtEl>
                                        <p:attrNameLst>
                                          <p:attrName>style.visibility</p:attrName>
                                        </p:attrNameLst>
                                      </p:cBhvr>
                                      <p:to>
                                        <p:strVal val="visible"/>
                                      </p:to>
                                    </p:set>
                                    <p:animEffect filter="dissolve" transition="in">
                                      <p:cBhvr>
                                        <p:cTn id="132" dur="500"/>
                                        <p:tgtEl>
                                          <p:spTgt spid="441"/>
                                        </p:tgtEl>
                                      </p:cBhvr>
                                    </p:animEffect>
                                  </p:childTnLst>
                                </p:cTn>
                              </p:par>
                            </p:childTnLst>
                          </p:cTn>
                        </p:par>
                        <p:par>
                          <p:cTn id="133" fill="hold">
                            <p:stCondLst>
                              <p:cond delay="500"/>
                            </p:stCondLst>
                            <p:childTnLst>
                              <p:par>
                                <p:cTn id="134" presetClass="entr" nodeType="afterEffect" presetID="9" grpId="31" fill="hold">
                                  <p:stCondLst>
                                    <p:cond delay="0"/>
                                  </p:stCondLst>
                                  <p:iterate type="el" backwards="0">
                                    <p:tmAbs val="0"/>
                                  </p:iterate>
                                  <p:childTnLst>
                                    <p:set>
                                      <p:cBhvr>
                                        <p:cTn id="135" fill="hold"/>
                                        <p:tgtEl>
                                          <p:spTgt spid="440"/>
                                        </p:tgtEl>
                                        <p:attrNameLst>
                                          <p:attrName>style.visibility</p:attrName>
                                        </p:attrNameLst>
                                      </p:cBhvr>
                                      <p:to>
                                        <p:strVal val="visible"/>
                                      </p:to>
                                    </p:set>
                                    <p:animEffect filter="dissolve" transition="in">
                                      <p:cBhvr>
                                        <p:cTn id="136" dur="5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3" grpId="24"/>
      <p:bldP build="whole" bldLvl="1" animBg="1" rev="0" advAuto="0" spid="441" grpId="30"/>
      <p:bldP build="whole" bldLvl="1" animBg="1" rev="0" advAuto="0" spid="439" grpId="28"/>
      <p:bldP build="whole" bldLvl="1" animBg="1" rev="0" advAuto="0" spid="435" grpId="21"/>
      <p:bldP build="whole" bldLvl="1" animBg="1" rev="0" advAuto="0" spid="426" grpId="2"/>
      <p:bldP build="whole" bldLvl="1" animBg="1" rev="0" advAuto="0" spid="440" grpId="31"/>
      <p:bldP build="whole" bldLvl="1" animBg="1" rev="0" advAuto="0" spid="435" grpId="25"/>
      <p:bldP build="whole" bldLvl="1" animBg="1" rev="0" advAuto="0" spid="427" grpId="16"/>
      <p:bldP build="whole" bldLvl="1" animBg="1" rev="0" advAuto="0" spid="426" grpId="15"/>
      <p:bldP build="whole" bldLvl="1" animBg="1" rev="0" advAuto="0" spid="432" grpId="18"/>
      <p:bldP build="whole" bldLvl="1" animBg="1" rev="0" advAuto="0" spid="429" grpId="6"/>
      <p:bldP build="whole" bldLvl="1" animBg="1" rev="0" advAuto="0" spid="431" grpId="14"/>
      <p:bldP build="whole" bldLvl="1" animBg="1" rev="0" advAuto="0" spid="430" grpId="9"/>
      <p:bldP build="whole" bldLvl="1" animBg="1" rev="0" advAuto="0" spid="434" grpId="20"/>
      <p:bldP build="whole" bldLvl="1" animBg="1" rev="0" advAuto="0" spid="428" grpId="5"/>
      <p:bldP build="whole" bldLvl="1" animBg="1" rev="0" advAuto="0" spid="430" grpId="11"/>
      <p:bldP build="whole" bldLvl="1" animBg="1" rev="0" advAuto="0" spid="431" grpId="17"/>
      <p:bldP build="whole" bldLvl="1" animBg="1" rev="0" advAuto="0" spid="429" grpId="13"/>
      <p:bldP build="whole" bldLvl="1" animBg="1" rev="0" advAuto="0" spid="437" grpId="23"/>
      <p:bldP build="whole" bldLvl="1" animBg="1" rev="0" advAuto="0" spid="437" grpId="26"/>
      <p:bldP build="whole" bldLvl="1" animBg="1" rev="0" advAuto="0" spid="425" grpId="27"/>
      <p:bldP build="whole" bldLvl="1" animBg="1" rev="0" advAuto="0" spid="424" grpId="4"/>
      <p:bldP build="whole" bldLvl="1" animBg="1" rev="0" advAuto="0" spid="428" grpId="12"/>
      <p:bldP build="whole" bldLvl="1" animBg="1" rev="0" advAuto="0" spid="438" grpId="29"/>
      <p:bldP build="whole" bldLvl="1" animBg="1" rev="0" advAuto="0" spid="433" grpId="19"/>
      <p:bldP build="whole" bldLvl="1" animBg="1" rev="0" advAuto="0" spid="423" grpId="1"/>
      <p:bldP build="whole" bldLvl="1" animBg="1" rev="0" advAuto="0" spid="436" grpId="22"/>
      <p:bldP build="whole" bldLvl="1" animBg="1" rev="0" advAuto="0" spid="427"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Far transfer"/>
          <p:cNvSpPr/>
          <p:nvPr>
            <p:ph type="title"/>
          </p:nvPr>
        </p:nvSpPr>
        <p:spPr>
          <a:prstGeom prst="rect">
            <a:avLst/>
          </a:prstGeom>
        </p:spPr>
        <p:txBody>
          <a:bodyPr/>
          <a:lstStyle/>
          <a:p>
            <a:pPr/>
            <a:r>
              <a:t>Far transfer</a:t>
            </a:r>
          </a:p>
        </p:txBody>
      </p:sp>
      <p:sp>
        <p:nvSpPr>
          <p:cNvPr id="444" name="Triangle"/>
          <p:cNvSpPr/>
          <p:nvPr/>
        </p:nvSpPr>
        <p:spPr>
          <a:xfrm>
            <a:off x="3146322" y="1899779"/>
            <a:ext cx="1554001" cy="16634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552B95"/>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445" name="90 ft"/>
          <p:cNvSpPr txBox="1"/>
          <p:nvPr/>
        </p:nvSpPr>
        <p:spPr>
          <a:xfrm>
            <a:off x="3473048" y="3612257"/>
            <a:ext cx="900549" cy="6265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lgn="ctr">
              <a:spcBef>
                <a:spcPts val="0"/>
              </a:spcBef>
              <a:buSzTx/>
              <a:buNone/>
              <a:defRPr sz="3200">
                <a:latin typeface="Avenir Book"/>
                <a:ea typeface="Avenir Book"/>
                <a:cs typeface="Avenir Book"/>
                <a:sym typeface="Avenir Book"/>
              </a:defRPr>
            </a:lvl1pPr>
          </a:lstStyle>
          <a:p>
            <a:pPr/>
            <a:r>
              <a:t>90 ft</a:t>
            </a:r>
          </a:p>
        </p:txBody>
      </p:sp>
      <p:sp>
        <p:nvSpPr>
          <p:cNvPr id="446" name="90 ft"/>
          <p:cNvSpPr txBox="1"/>
          <p:nvPr/>
        </p:nvSpPr>
        <p:spPr>
          <a:xfrm>
            <a:off x="2101067" y="2414004"/>
            <a:ext cx="900550" cy="6265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lgn="ctr">
              <a:spcBef>
                <a:spcPts val="0"/>
              </a:spcBef>
              <a:buSzTx/>
              <a:buNone/>
              <a:defRPr sz="3200">
                <a:latin typeface="Avenir Book"/>
                <a:ea typeface="Avenir Book"/>
                <a:cs typeface="Avenir Book"/>
                <a:sym typeface="Avenir Book"/>
              </a:defRPr>
            </a:lvl1pPr>
          </a:lstStyle>
          <a:p>
            <a:pPr/>
            <a:r>
              <a:t>90 ft</a:t>
            </a:r>
          </a:p>
        </p:txBody>
      </p:sp>
      <p:sp>
        <p:nvSpPr>
          <p:cNvPr id="447" name="x"/>
          <p:cNvSpPr txBox="1"/>
          <p:nvPr/>
        </p:nvSpPr>
        <p:spPr>
          <a:xfrm>
            <a:off x="4040159" y="2225975"/>
            <a:ext cx="276319" cy="6265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lgn="ctr">
              <a:spcBef>
                <a:spcPts val="0"/>
              </a:spcBef>
              <a:buSzTx/>
              <a:buNone/>
              <a:defRPr sz="3200">
                <a:latin typeface="Avenir Book"/>
                <a:ea typeface="Avenir Book"/>
                <a:cs typeface="Avenir Book"/>
                <a:sym typeface="Avenir Book"/>
              </a:defRPr>
            </a:lvl1pPr>
          </a:lstStyle>
          <a:p>
            <a:pPr/>
            <a:r>
              <a:t>x</a:t>
            </a:r>
          </a:p>
        </p:txBody>
      </p:sp>
      <p:sp>
        <p:nvSpPr>
          <p:cNvPr id="448" name="Apply the Pythagorean…"/>
          <p:cNvSpPr txBox="1"/>
          <p:nvPr/>
        </p:nvSpPr>
        <p:spPr>
          <a:xfrm>
            <a:off x="1862058" y="4578852"/>
            <a:ext cx="4632521" cy="23029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spcBef>
                <a:spcPts val="0"/>
              </a:spcBef>
              <a:buSzTx/>
              <a:buNone/>
              <a:defRPr sz="3200">
                <a:latin typeface="Avenir Book"/>
                <a:ea typeface="Avenir Book"/>
                <a:cs typeface="Avenir Book"/>
                <a:sym typeface="Avenir Book"/>
              </a:defRPr>
            </a:pPr>
            <a:r>
              <a:t>Apply the Pythagorean</a:t>
            </a:r>
          </a:p>
          <a:p>
            <a:pPr marL="0" indent="0">
              <a:spcBef>
                <a:spcPts val="0"/>
              </a:spcBef>
              <a:buSzTx/>
              <a:buNone/>
              <a:defRPr sz="3200">
                <a:latin typeface="Avenir Book"/>
                <a:ea typeface="Avenir Book"/>
                <a:cs typeface="Avenir Book"/>
                <a:sym typeface="Avenir Book"/>
              </a:defRPr>
            </a:pPr>
            <a:r>
              <a:t>theorem to the above</a:t>
            </a:r>
          </a:p>
          <a:p>
            <a:pPr marL="0" indent="0">
              <a:spcBef>
                <a:spcPts val="0"/>
              </a:spcBef>
              <a:buSzTx/>
              <a:buNone/>
              <a:defRPr sz="3200">
                <a:latin typeface="Avenir Book"/>
                <a:ea typeface="Avenir Book"/>
                <a:cs typeface="Avenir Book"/>
                <a:sym typeface="Avenir Book"/>
              </a:defRPr>
            </a:pPr>
            <a:r>
              <a:t>triangle to find the value</a:t>
            </a:r>
          </a:p>
          <a:p>
            <a:pPr marL="0" indent="0">
              <a:spcBef>
                <a:spcPts val="0"/>
              </a:spcBef>
              <a:buSzTx/>
              <a:buNone/>
              <a:defRPr sz="3200">
                <a:latin typeface="Avenir Book"/>
                <a:ea typeface="Avenir Book"/>
                <a:cs typeface="Avenir Book"/>
                <a:sym typeface="Avenir Book"/>
              </a:defRPr>
            </a:pPr>
            <a:r>
              <a:t>of x.</a:t>
            </a:r>
          </a:p>
        </p:txBody>
      </p:sp>
      <p:grpSp>
        <p:nvGrpSpPr>
          <p:cNvPr id="465" name="Group"/>
          <p:cNvGrpSpPr/>
          <p:nvPr/>
        </p:nvGrpSpPr>
        <p:grpSpPr>
          <a:xfrm>
            <a:off x="7864335" y="363900"/>
            <a:ext cx="7161328" cy="8005092"/>
            <a:chOff x="-19102" y="0"/>
            <a:chExt cx="7161326" cy="8005090"/>
          </a:xfrm>
        </p:grpSpPr>
        <p:pic>
          <p:nvPicPr>
            <p:cNvPr id="449" name="Image" descr="Image"/>
            <p:cNvPicPr>
              <a:picLocks noChangeAspect="1"/>
            </p:cNvPicPr>
            <p:nvPr/>
          </p:nvPicPr>
          <p:blipFill>
            <a:blip r:embed="rId2">
              <a:extLst/>
            </a:blip>
            <a:stretch>
              <a:fillRect/>
            </a:stretch>
          </p:blipFill>
          <p:spPr>
            <a:xfrm>
              <a:off x="695368" y="0"/>
              <a:ext cx="5204350" cy="4788315"/>
            </a:xfrm>
            <a:prstGeom prst="rect">
              <a:avLst/>
            </a:prstGeom>
            <a:ln w="3175" cap="flat">
              <a:noFill/>
              <a:miter lim="400000"/>
            </a:ln>
            <a:effectLst/>
          </p:spPr>
        </p:pic>
        <p:pic>
          <p:nvPicPr>
            <p:cNvPr id="450" name="Line" descr="Line"/>
            <p:cNvPicPr>
              <a:picLocks noChangeAspect="0"/>
            </p:cNvPicPr>
            <p:nvPr/>
          </p:nvPicPr>
          <p:blipFill>
            <a:blip r:embed="rId3">
              <a:extLst/>
            </a:blip>
            <a:stretch>
              <a:fillRect/>
            </a:stretch>
          </p:blipFill>
          <p:spPr>
            <a:xfrm>
              <a:off x="1586997" y="2491743"/>
              <a:ext cx="3421091" cy="127001"/>
            </a:xfrm>
            <a:prstGeom prst="rect">
              <a:avLst/>
            </a:prstGeom>
            <a:effectLst/>
          </p:spPr>
        </p:pic>
        <p:sp>
          <p:nvSpPr>
            <p:cNvPr id="452" name="In a baseball diamond, the distance between each base is 90 ft. Which of the following is true about the shortest distance between 1st and 3rd bases (the red line shown above)?…"/>
            <p:cNvSpPr txBox="1"/>
            <p:nvPr/>
          </p:nvSpPr>
          <p:spPr>
            <a:xfrm>
              <a:off x="-19103" y="4736957"/>
              <a:ext cx="7161328" cy="326813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3866" tIns="33866" rIns="33866" bIns="33866" numCol="1" anchor="t">
              <a:normAutofit fontScale="100000" lnSpcReduction="0"/>
            </a:bodyPr>
            <a:lstStyle/>
            <a:p>
              <a:pPr marL="0" indent="0">
                <a:spcBef>
                  <a:spcPts val="0"/>
                </a:spcBef>
                <a:buSzTx/>
                <a:buNone/>
                <a:defRPr sz="2600">
                  <a:latin typeface="Avenir Book"/>
                  <a:ea typeface="Avenir Book"/>
                  <a:cs typeface="Avenir Book"/>
                  <a:sym typeface="Avenir Book"/>
                </a:defRPr>
              </a:pPr>
              <a:r>
                <a:t>In a baseball diamond, the distance between each base is 90 ft. Which of the following is true about the shortest distance between 1st and 3rd bases (the red line shown above)?</a:t>
              </a:r>
            </a:p>
            <a:p>
              <a:pPr marL="547076" indent="-547076">
                <a:spcBef>
                  <a:spcPts val="0"/>
                </a:spcBef>
                <a:buSzPct val="100000"/>
                <a:buAutoNum type="arabicPeriod" startAt="1"/>
                <a:defRPr sz="2600">
                  <a:latin typeface="Avenir Book"/>
                  <a:ea typeface="Avenir Book"/>
                  <a:cs typeface="Avenir Book"/>
                  <a:sym typeface="Avenir Book"/>
                </a:defRPr>
              </a:pPr>
              <a:r>
                <a:t>It is less than 90 ft.</a:t>
              </a:r>
            </a:p>
            <a:p>
              <a:pPr marL="547076" indent="-547076">
                <a:spcBef>
                  <a:spcPts val="0"/>
                </a:spcBef>
                <a:buSzPct val="100000"/>
                <a:buAutoNum type="arabicPeriod" startAt="1"/>
                <a:defRPr sz="2600">
                  <a:latin typeface="Avenir Book"/>
                  <a:ea typeface="Avenir Book"/>
                  <a:cs typeface="Avenir Book"/>
                  <a:sym typeface="Avenir Book"/>
                </a:defRPr>
              </a:pPr>
              <a:r>
                <a:t>It is between 90 and 120 ft.</a:t>
              </a:r>
            </a:p>
            <a:p>
              <a:pPr marL="547076" indent="-547076">
                <a:spcBef>
                  <a:spcPts val="0"/>
                </a:spcBef>
                <a:buSzPct val="100000"/>
                <a:buAutoNum type="arabicPeriod" startAt="1"/>
                <a:defRPr sz="2600">
                  <a:latin typeface="Avenir Book"/>
                  <a:ea typeface="Avenir Book"/>
                  <a:cs typeface="Avenir Book"/>
                  <a:sym typeface="Avenir Book"/>
                </a:defRPr>
              </a:pPr>
              <a:r>
                <a:t>It is greater than 120 ft.</a:t>
              </a:r>
            </a:p>
          </p:txBody>
        </p:sp>
        <p:sp>
          <p:nvSpPr>
            <p:cNvPr id="453" name="90 ft"/>
            <p:cNvSpPr txBox="1"/>
            <p:nvPr/>
          </p:nvSpPr>
          <p:spPr>
            <a:xfrm>
              <a:off x="1513666" y="1146872"/>
              <a:ext cx="871288" cy="55033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mn-lt"/>
                  <a:ea typeface="+mn-ea"/>
                  <a:cs typeface="+mn-cs"/>
                  <a:sym typeface="Helvetica Light"/>
                </a:defRPr>
              </a:lvl1pPr>
            </a:lstStyle>
            <a:p>
              <a:pPr/>
              <a:r>
                <a:t>90 ft</a:t>
              </a:r>
            </a:p>
          </p:txBody>
        </p:sp>
        <p:sp>
          <p:nvSpPr>
            <p:cNvPr id="454" name="90 ft"/>
            <p:cNvSpPr txBox="1"/>
            <p:nvPr/>
          </p:nvSpPr>
          <p:spPr>
            <a:xfrm>
              <a:off x="4130628" y="1146872"/>
              <a:ext cx="871288" cy="55033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mn-lt"/>
                  <a:ea typeface="+mn-ea"/>
                  <a:cs typeface="+mn-cs"/>
                  <a:sym typeface="Helvetica Light"/>
                </a:defRPr>
              </a:lvl1pPr>
            </a:lstStyle>
            <a:p>
              <a:pPr/>
              <a:r>
                <a:t>90 ft</a:t>
              </a:r>
            </a:p>
          </p:txBody>
        </p:sp>
        <p:pic>
          <p:nvPicPr>
            <p:cNvPr id="455" name="Line" descr="Line"/>
            <p:cNvPicPr>
              <a:picLocks noChangeAspect="0"/>
            </p:cNvPicPr>
            <p:nvPr/>
          </p:nvPicPr>
          <p:blipFill>
            <a:blip r:embed="rId4">
              <a:extLst/>
            </a:blip>
            <a:stretch>
              <a:fillRect/>
            </a:stretch>
          </p:blipFill>
          <p:spPr>
            <a:xfrm rot="18900000">
              <a:off x="1241641" y="1657981"/>
              <a:ext cx="2485237" cy="127001"/>
            </a:xfrm>
            <a:prstGeom prst="rect">
              <a:avLst/>
            </a:prstGeom>
            <a:effectLst/>
          </p:spPr>
        </p:pic>
        <p:pic>
          <p:nvPicPr>
            <p:cNvPr id="457" name="Line" descr="Line"/>
            <p:cNvPicPr>
              <a:picLocks noChangeAspect="0"/>
            </p:cNvPicPr>
            <p:nvPr/>
          </p:nvPicPr>
          <p:blipFill>
            <a:blip r:embed="rId4">
              <a:extLst/>
            </a:blip>
            <a:stretch>
              <a:fillRect/>
            </a:stretch>
          </p:blipFill>
          <p:spPr>
            <a:xfrm rot="13500000">
              <a:off x="2909166" y="1657981"/>
              <a:ext cx="2485236" cy="127001"/>
            </a:xfrm>
            <a:prstGeom prst="rect">
              <a:avLst/>
            </a:prstGeom>
            <a:effectLst/>
          </p:spPr>
        </p:pic>
        <p:pic>
          <p:nvPicPr>
            <p:cNvPr id="459" name="Line" descr="Line"/>
            <p:cNvPicPr>
              <a:picLocks noChangeAspect="0"/>
            </p:cNvPicPr>
            <p:nvPr/>
          </p:nvPicPr>
          <p:blipFill>
            <a:blip r:embed="rId4">
              <a:extLst/>
            </a:blip>
            <a:stretch>
              <a:fillRect/>
            </a:stretch>
          </p:blipFill>
          <p:spPr>
            <a:xfrm rot="18900000">
              <a:off x="2909166" y="3313159"/>
              <a:ext cx="2485237" cy="127001"/>
            </a:xfrm>
            <a:prstGeom prst="rect">
              <a:avLst/>
            </a:prstGeom>
            <a:effectLst/>
          </p:spPr>
        </p:pic>
        <p:pic>
          <p:nvPicPr>
            <p:cNvPr id="461" name="Line" descr="Line"/>
            <p:cNvPicPr>
              <a:picLocks noChangeAspect="0"/>
            </p:cNvPicPr>
            <p:nvPr/>
          </p:nvPicPr>
          <p:blipFill>
            <a:blip r:embed="rId4">
              <a:extLst/>
            </a:blip>
            <a:stretch>
              <a:fillRect/>
            </a:stretch>
          </p:blipFill>
          <p:spPr>
            <a:xfrm rot="13500000">
              <a:off x="1241641" y="3348499"/>
              <a:ext cx="2485237" cy="127001"/>
            </a:xfrm>
            <a:prstGeom prst="rect">
              <a:avLst/>
            </a:prstGeom>
            <a:effectLst/>
          </p:spPr>
        </p:pic>
        <p:sp>
          <p:nvSpPr>
            <p:cNvPr id="463" name="90 ft"/>
            <p:cNvSpPr txBox="1"/>
            <p:nvPr/>
          </p:nvSpPr>
          <p:spPr>
            <a:xfrm>
              <a:off x="1553418" y="3588956"/>
              <a:ext cx="871288" cy="550335"/>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mn-lt"/>
                  <a:ea typeface="+mn-ea"/>
                  <a:cs typeface="+mn-cs"/>
                  <a:sym typeface="Helvetica Light"/>
                </a:defRPr>
              </a:lvl1pPr>
            </a:lstStyle>
            <a:p>
              <a:pPr/>
              <a:r>
                <a:t>90 ft</a:t>
              </a:r>
            </a:p>
          </p:txBody>
        </p:sp>
        <p:sp>
          <p:nvSpPr>
            <p:cNvPr id="464" name="90 ft"/>
            <p:cNvSpPr txBox="1"/>
            <p:nvPr/>
          </p:nvSpPr>
          <p:spPr>
            <a:xfrm>
              <a:off x="4170380" y="3588956"/>
              <a:ext cx="871288" cy="550335"/>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mn-lt"/>
                  <a:ea typeface="+mn-ea"/>
                  <a:cs typeface="+mn-cs"/>
                  <a:sym typeface="Helvetica Light"/>
                </a:defRPr>
              </a:lvl1pPr>
            </a:lstStyle>
            <a:p>
              <a:pPr/>
              <a:r>
                <a:t>90 ft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65"/>
                                        </p:tgtEl>
                                        <p:attrNameLst>
                                          <p:attrName>style.visibility</p:attrName>
                                        </p:attrNameLst>
                                      </p:cBhvr>
                                      <p:to>
                                        <p:strVal val="visible"/>
                                      </p:to>
                                    </p:set>
                                    <p:animEffect filter="dissolve" transition="in">
                                      <p:cBhvr>
                                        <p:cTn id="7" dur="499"/>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5"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Which of these principles of human cognition best explains why active learning is more effective than traditional lecture?…"/>
          <p:cNvSpPr/>
          <p:nvPr>
            <p:ph type="body" idx="1"/>
          </p:nvPr>
        </p:nvSpPr>
        <p:spPr>
          <a:prstGeom prst="rect">
            <a:avLst/>
          </a:prstGeom>
        </p:spPr>
        <p:txBody>
          <a:bodyPr/>
          <a:lstStyle/>
          <a:p>
            <a:pPr>
              <a:defRPr sz="4000">
                <a:latin typeface="Avenir Book"/>
                <a:ea typeface="Avenir Book"/>
                <a:cs typeface="Avenir Book"/>
                <a:sym typeface="Avenir Book"/>
              </a:defRPr>
            </a:pPr>
            <a:r>
              <a:t>Which of these principles of human cognition best explains why active learning is more effective than traditional lecture?</a:t>
            </a:r>
          </a:p>
          <a:p>
            <a:pPr marL="1133230" indent="-752230">
              <a:buSzPct val="100000"/>
              <a:buAutoNum type="alphaUcPeriod" startAt="1"/>
              <a:defRPr sz="4000">
                <a:latin typeface="Avenir Book"/>
                <a:ea typeface="Avenir Book"/>
                <a:cs typeface="Avenir Book"/>
                <a:sym typeface="Avenir Book"/>
              </a:defRPr>
            </a:pPr>
            <a:r>
              <a:t>Information store</a:t>
            </a:r>
          </a:p>
          <a:p>
            <a:pPr marL="1133230" indent="-752230">
              <a:buSzPct val="100000"/>
              <a:buAutoNum type="alphaUcPeriod" startAt="1"/>
              <a:defRPr sz="4000">
                <a:latin typeface="Avenir Book"/>
                <a:ea typeface="Avenir Book"/>
                <a:cs typeface="Avenir Book"/>
                <a:sym typeface="Avenir Book"/>
              </a:defRPr>
            </a:pPr>
            <a:r>
              <a:t>Borrowing and reorganizing</a:t>
            </a:r>
          </a:p>
          <a:p>
            <a:pPr marL="1133230" indent="-752230">
              <a:buSzPct val="100000"/>
              <a:buAutoNum type="alphaUcPeriod" startAt="1"/>
              <a:defRPr sz="4000">
                <a:latin typeface="Avenir Book"/>
                <a:ea typeface="Avenir Book"/>
                <a:cs typeface="Avenir Book"/>
                <a:sym typeface="Avenir Book"/>
              </a:defRPr>
            </a:pPr>
            <a:r>
              <a:t>Randomness as genesis</a:t>
            </a:r>
          </a:p>
          <a:p>
            <a:pPr marL="1133230" indent="-752230">
              <a:buSzPct val="100000"/>
              <a:buAutoNum type="alphaUcPeriod" startAt="1"/>
              <a:defRPr sz="4000">
                <a:latin typeface="Avenir Book"/>
                <a:ea typeface="Avenir Book"/>
                <a:cs typeface="Avenir Book"/>
                <a:sym typeface="Avenir Book"/>
              </a:defRPr>
            </a:pPr>
            <a:r>
              <a:t>Environmental linking</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9" name="Two systems of thinking"/>
          <p:cNvSpPr/>
          <p:nvPr>
            <p:ph type="title"/>
          </p:nvPr>
        </p:nvSpPr>
        <p:spPr>
          <a:prstGeom prst="rect">
            <a:avLst/>
          </a:prstGeom>
        </p:spPr>
        <p:txBody>
          <a:bodyPr/>
          <a:lstStyle/>
          <a:p>
            <a:pPr/>
            <a:r>
              <a:t>Two systems of thinking</a:t>
            </a:r>
          </a:p>
        </p:txBody>
      </p:sp>
      <p:sp>
        <p:nvSpPr>
          <p:cNvPr id="470" name="System 2 - Effortful…"/>
          <p:cNvSpPr txBox="1"/>
          <p:nvPr>
            <p:ph type="body" idx="13"/>
          </p:nvPr>
        </p:nvSpPr>
        <p:spPr>
          <a:prstGeom prst="rect">
            <a:avLst/>
          </a:prstGeom>
        </p:spPr>
        <p:txBody>
          <a:bodyPr/>
          <a:lstStyle/>
          <a:p>
            <a:pPr marL="0" indent="0" algn="r">
              <a:buSzTx/>
              <a:buNone/>
              <a:defRPr u="sng">
                <a:latin typeface="Avenir Heavy"/>
                <a:ea typeface="Avenir Heavy"/>
                <a:cs typeface="Avenir Heavy"/>
                <a:sym typeface="Avenir Heavy"/>
              </a:defRPr>
            </a:pPr>
            <a:r>
              <a:t>System 2 - Effortful</a:t>
            </a:r>
          </a:p>
          <a:p>
            <a:pPr marL="0" indent="0" algn="r">
              <a:buSzTx/>
              <a:buNone/>
              <a:defRPr>
                <a:latin typeface="Avenir Book"/>
                <a:ea typeface="Avenir Book"/>
                <a:cs typeface="Avenir Book"/>
                <a:sym typeface="Avenir Book"/>
              </a:defRPr>
            </a:pPr>
            <a:r>
              <a:t>Lazy controller</a:t>
            </a:r>
          </a:p>
          <a:p>
            <a:pPr marL="0" indent="0" algn="r">
              <a:buSzTx/>
              <a:buNone/>
              <a:defRPr>
                <a:latin typeface="Avenir Book"/>
                <a:ea typeface="Avenir Book"/>
                <a:cs typeface="Avenir Book"/>
                <a:sym typeface="Avenir Book"/>
              </a:defRPr>
            </a:pPr>
            <a:r>
              <a:t>Calculations</a:t>
            </a:r>
          </a:p>
          <a:p>
            <a:pPr marL="0" indent="0" algn="r">
              <a:buSzTx/>
              <a:buNone/>
              <a:defRPr>
                <a:latin typeface="Avenir Book"/>
                <a:ea typeface="Avenir Book"/>
                <a:cs typeface="Avenir Book"/>
                <a:sym typeface="Avenir Book"/>
              </a:defRPr>
            </a:pPr>
            <a:r>
              <a:t>Critical thinking</a:t>
            </a:r>
          </a:p>
        </p:txBody>
      </p:sp>
      <p:sp>
        <p:nvSpPr>
          <p:cNvPr id="471" name="System 1 - Automatic…"/>
          <p:cNvSpPr/>
          <p:nvPr>
            <p:ph type="body" sz="half" idx="1"/>
          </p:nvPr>
        </p:nvSpPr>
        <p:spPr>
          <a:prstGeom prst="rect">
            <a:avLst/>
          </a:prstGeom>
        </p:spPr>
        <p:txBody>
          <a:bodyPr/>
          <a:lstStyle/>
          <a:p>
            <a:pPr marL="0" indent="0">
              <a:buSzTx/>
              <a:buNone/>
              <a:defRPr u="sng">
                <a:latin typeface="Avenir Heavy"/>
                <a:ea typeface="Avenir Heavy"/>
                <a:cs typeface="Avenir Heavy"/>
                <a:sym typeface="Avenir Heavy"/>
              </a:defRPr>
            </a:pPr>
            <a:r>
              <a:t>System 1 - Automatic</a:t>
            </a:r>
          </a:p>
          <a:p>
            <a:pPr marL="0" indent="0">
              <a:buSzTx/>
              <a:buNone/>
              <a:defRPr>
                <a:latin typeface="Avenir Book"/>
                <a:ea typeface="Avenir Book"/>
                <a:cs typeface="Avenir Book"/>
                <a:sym typeface="Avenir Book"/>
              </a:defRPr>
            </a:pPr>
            <a:r>
              <a:t>Quick</a:t>
            </a:r>
          </a:p>
          <a:p>
            <a:pPr marL="0" indent="0">
              <a:buSzTx/>
              <a:buNone/>
              <a:defRPr>
                <a:latin typeface="Avenir Book"/>
                <a:ea typeface="Avenir Book"/>
                <a:cs typeface="Avenir Book"/>
                <a:sym typeface="Avenir Book"/>
              </a:defRPr>
            </a:pPr>
            <a:r>
              <a:t>Effortless</a:t>
            </a:r>
          </a:p>
          <a:p>
            <a:pPr marL="0" indent="0">
              <a:buSzTx/>
              <a:buNone/>
              <a:defRPr>
                <a:latin typeface="Avenir Book"/>
                <a:ea typeface="Avenir Book"/>
                <a:cs typeface="Avenir Book"/>
                <a:sym typeface="Avenir Book"/>
              </a:defRPr>
            </a:pPr>
            <a:r>
              <a:t>Involuntary</a:t>
            </a:r>
          </a:p>
          <a:p>
            <a:pPr marL="0" indent="0">
              <a:buSzTx/>
              <a:buNone/>
              <a:defRPr>
                <a:latin typeface="Avenir Book"/>
                <a:ea typeface="Avenir Book"/>
                <a:cs typeface="Avenir Book"/>
                <a:sym typeface="Avenir Book"/>
              </a:defRPr>
            </a:pPr>
            <a:r>
              <a:t>Associative</a:t>
            </a:r>
          </a:p>
        </p:txBody>
      </p:sp>
      <p:pic>
        <p:nvPicPr>
          <p:cNvPr id="472" name="Image" descr="Image"/>
          <p:cNvPicPr>
            <a:picLocks noChangeAspect="1"/>
          </p:cNvPicPr>
          <p:nvPr/>
        </p:nvPicPr>
        <p:blipFill>
          <a:blip r:embed="rId2">
            <a:extLst/>
          </a:blip>
          <a:srcRect l="6897" t="12328" r="14136" b="4317"/>
          <a:stretch>
            <a:fillRect/>
          </a:stretch>
        </p:blipFill>
        <p:spPr>
          <a:xfrm>
            <a:off x="8948483" y="2980868"/>
            <a:ext cx="2091182" cy="3283011"/>
          </a:xfrm>
          <a:prstGeom prst="rect">
            <a:avLst/>
          </a:prstGeom>
          <a:ln w="3175">
            <a:miter lim="400000"/>
          </a:ln>
        </p:spPr>
      </p:pic>
      <p:pic>
        <p:nvPicPr>
          <p:cNvPr id="473" name="Image" descr="Image"/>
          <p:cNvPicPr>
            <a:picLocks noChangeAspect="1"/>
          </p:cNvPicPr>
          <p:nvPr/>
        </p:nvPicPr>
        <p:blipFill>
          <a:blip r:embed="rId3">
            <a:extLst/>
          </a:blip>
          <a:srcRect l="25335" t="6509" r="19109" b="6509"/>
          <a:stretch>
            <a:fillRect/>
          </a:stretch>
        </p:blipFill>
        <p:spPr>
          <a:xfrm>
            <a:off x="4517284" y="2980868"/>
            <a:ext cx="2799520" cy="3283133"/>
          </a:xfrm>
          <a:prstGeom prst="rect">
            <a:avLst/>
          </a:prstGeom>
          <a:ln w="3175">
            <a:miter lim="400000"/>
          </a:ln>
        </p:spPr>
      </p:pic>
      <p:sp>
        <p:nvSpPr>
          <p:cNvPr id="474" name="Rectangle"/>
          <p:cNvSpPr/>
          <p:nvPr/>
        </p:nvSpPr>
        <p:spPr>
          <a:xfrm>
            <a:off x="8446977" y="1389062"/>
            <a:ext cx="6994747" cy="6050607"/>
          </a:xfrm>
          <a:prstGeom prst="rect">
            <a:avLst/>
          </a:prstGeom>
          <a:solidFill>
            <a:srgbClr val="FFFFFF"/>
          </a:solidFill>
          <a:ln w="3175">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499" fill="hold"/>
                                        <p:tgtEl>
                                          <p:spTgt spid="474"/>
                                        </p:tgtEl>
                                      </p:cBhvr>
                                    </p:animEffect>
                                    <p:set>
                                      <p:cBhvr>
                                        <p:cTn id="7" fill="hold">
                                          <p:stCondLst>
                                            <p:cond delay="498"/>
                                          </p:stCondLst>
                                        </p:cTn>
                                        <p:tgtEl>
                                          <p:spTgt spid="4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4"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Types of knowledge"/>
          <p:cNvSpPr/>
          <p:nvPr>
            <p:ph type="title"/>
          </p:nvPr>
        </p:nvSpPr>
        <p:spPr>
          <a:prstGeom prst="rect">
            <a:avLst/>
          </a:prstGeom>
        </p:spPr>
        <p:txBody>
          <a:bodyPr/>
          <a:lstStyle/>
          <a:p>
            <a:pPr/>
            <a:r>
              <a:t>Types of knowledge</a:t>
            </a:r>
          </a:p>
        </p:txBody>
      </p:sp>
      <p:graphicFrame>
        <p:nvGraphicFramePr>
          <p:cNvPr id="477" name="2D Pie Chart"/>
          <p:cNvGraphicFramePr/>
          <p:nvPr/>
        </p:nvGraphicFramePr>
        <p:xfrm>
          <a:off x="5106744" y="955437"/>
          <a:ext cx="7264401" cy="7264401"/>
        </p:xfrm>
        <a:graphic xmlns:a="http://schemas.openxmlformats.org/drawingml/2006/main">
          <a:graphicData uri="http://schemas.openxmlformats.org/drawingml/2006/chart">
            <c:chart xmlns:c="http://schemas.openxmlformats.org/drawingml/2006/chart" r:id="rId2"/>
          </a:graphicData>
        </a:graphic>
      </p:graphicFrame>
      <p:sp>
        <p:nvSpPr>
          <p:cNvPr id="478" name="Biologically Secondary"/>
          <p:cNvSpPr/>
          <p:nvPr/>
        </p:nvSpPr>
        <p:spPr>
          <a:xfrm>
            <a:off x="9479946" y="951122"/>
            <a:ext cx="2540001" cy="1066850"/>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latin typeface="Avenir Book"/>
                <a:ea typeface="Avenir Book"/>
                <a:cs typeface="Avenir Book"/>
                <a:sym typeface="Avenir Book"/>
              </a:defRPr>
            </a:lvl1pPr>
          </a:lstStyle>
          <a:p>
            <a:pPr/>
            <a:r>
              <a:t>Biologically Secondary</a:t>
            </a:r>
          </a:p>
        </p:txBody>
      </p:sp>
      <p:sp>
        <p:nvSpPr>
          <p:cNvPr id="479" name="Biologically Primary"/>
          <p:cNvSpPr/>
          <p:nvPr/>
        </p:nvSpPr>
        <p:spPr>
          <a:xfrm>
            <a:off x="5558048" y="951122"/>
            <a:ext cx="2539283" cy="1066850"/>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latin typeface="Avenir Book"/>
                <a:ea typeface="Avenir Book"/>
                <a:cs typeface="Avenir Book"/>
                <a:sym typeface="Avenir Book"/>
              </a:defRPr>
            </a:lvl1pPr>
          </a:lstStyle>
          <a:p>
            <a:pPr/>
            <a:r>
              <a:t>Biologically Primary</a:t>
            </a:r>
          </a:p>
        </p:txBody>
      </p:sp>
      <p:pic>
        <p:nvPicPr>
          <p:cNvPr id="480" name="Image" descr="Image"/>
          <p:cNvPicPr>
            <a:picLocks noChangeAspect="1"/>
          </p:cNvPicPr>
          <p:nvPr/>
        </p:nvPicPr>
        <p:blipFill>
          <a:blip r:embed="rId3">
            <a:extLst/>
          </a:blip>
          <a:stretch>
            <a:fillRect/>
          </a:stretch>
        </p:blipFill>
        <p:spPr>
          <a:xfrm>
            <a:off x="5072109" y="3860585"/>
            <a:ext cx="1499350" cy="1499350"/>
          </a:xfrm>
          <a:prstGeom prst="rect">
            <a:avLst/>
          </a:prstGeom>
          <a:ln w="3175">
            <a:miter lim="400000"/>
          </a:ln>
        </p:spPr>
      </p:pic>
      <p:pic>
        <p:nvPicPr>
          <p:cNvPr id="481" name="Image" descr="Image"/>
          <p:cNvPicPr>
            <a:picLocks noChangeAspect="1"/>
          </p:cNvPicPr>
          <p:nvPr/>
        </p:nvPicPr>
        <p:blipFill>
          <a:blip r:embed="rId4">
            <a:extLst/>
          </a:blip>
          <a:stretch>
            <a:fillRect/>
          </a:stretch>
        </p:blipFill>
        <p:spPr>
          <a:xfrm>
            <a:off x="6366856" y="2394110"/>
            <a:ext cx="1846404" cy="1307188"/>
          </a:xfrm>
          <a:prstGeom prst="rect">
            <a:avLst/>
          </a:prstGeom>
          <a:ln w="3175">
            <a:miter lim="400000"/>
          </a:ln>
        </p:spPr>
      </p:pic>
      <p:pic>
        <p:nvPicPr>
          <p:cNvPr id="482" name="Image" descr="Image"/>
          <p:cNvPicPr>
            <a:picLocks noChangeAspect="1"/>
          </p:cNvPicPr>
          <p:nvPr/>
        </p:nvPicPr>
        <p:blipFill>
          <a:blip r:embed="rId5">
            <a:extLst/>
          </a:blip>
          <a:stretch>
            <a:fillRect/>
          </a:stretch>
        </p:blipFill>
        <p:spPr>
          <a:xfrm>
            <a:off x="6869279" y="3898305"/>
            <a:ext cx="1680643" cy="1258860"/>
          </a:xfrm>
          <a:prstGeom prst="rect">
            <a:avLst/>
          </a:prstGeom>
          <a:ln w="3175">
            <a:miter lim="400000"/>
          </a:ln>
        </p:spPr>
      </p:pic>
      <p:pic>
        <p:nvPicPr>
          <p:cNvPr id="483" name="Image" descr="Image"/>
          <p:cNvPicPr>
            <a:picLocks noChangeAspect="1"/>
          </p:cNvPicPr>
          <p:nvPr/>
        </p:nvPicPr>
        <p:blipFill>
          <a:blip r:embed="rId6">
            <a:extLst/>
          </a:blip>
          <a:stretch>
            <a:fillRect/>
          </a:stretch>
        </p:blipFill>
        <p:spPr>
          <a:xfrm>
            <a:off x="6599559" y="5354171"/>
            <a:ext cx="1618626" cy="1925064"/>
          </a:xfrm>
          <a:prstGeom prst="rect">
            <a:avLst/>
          </a:prstGeom>
          <a:ln w="3175">
            <a:miter lim="400000"/>
          </a:ln>
        </p:spPr>
      </p:pic>
      <p:pic>
        <p:nvPicPr>
          <p:cNvPr id="484" name="Image" descr="Image"/>
          <p:cNvPicPr>
            <a:picLocks noChangeAspect="1"/>
          </p:cNvPicPr>
          <p:nvPr/>
        </p:nvPicPr>
        <p:blipFill>
          <a:blip r:embed="rId7">
            <a:extLst/>
          </a:blip>
          <a:stretch>
            <a:fillRect/>
          </a:stretch>
        </p:blipFill>
        <p:spPr>
          <a:xfrm>
            <a:off x="9057000" y="6099147"/>
            <a:ext cx="1479448" cy="1499350"/>
          </a:xfrm>
          <a:prstGeom prst="rect">
            <a:avLst/>
          </a:prstGeom>
          <a:ln w="3175">
            <a:miter lim="400000"/>
          </a:ln>
        </p:spPr>
      </p:pic>
      <p:pic>
        <p:nvPicPr>
          <p:cNvPr id="485" name="Image" descr="Image"/>
          <p:cNvPicPr>
            <a:picLocks noChangeAspect="1"/>
          </p:cNvPicPr>
          <p:nvPr/>
        </p:nvPicPr>
        <p:blipFill>
          <a:blip r:embed="rId8">
            <a:extLst/>
          </a:blip>
          <a:stretch>
            <a:fillRect/>
          </a:stretch>
        </p:blipFill>
        <p:spPr>
          <a:xfrm>
            <a:off x="8847742" y="2137034"/>
            <a:ext cx="2354659" cy="2235319"/>
          </a:xfrm>
          <a:prstGeom prst="rect">
            <a:avLst/>
          </a:prstGeom>
          <a:ln w="3175">
            <a:miter lim="400000"/>
          </a:ln>
        </p:spPr>
      </p:pic>
      <p:pic>
        <p:nvPicPr>
          <p:cNvPr id="486" name="Image" descr="Image"/>
          <p:cNvPicPr>
            <a:picLocks noChangeAspect="1"/>
          </p:cNvPicPr>
          <p:nvPr/>
        </p:nvPicPr>
        <p:blipFill>
          <a:blip r:embed="rId9">
            <a:extLst/>
          </a:blip>
          <a:stretch>
            <a:fillRect/>
          </a:stretch>
        </p:blipFill>
        <p:spPr>
          <a:xfrm>
            <a:off x="10834057" y="4939896"/>
            <a:ext cx="1216980" cy="912736"/>
          </a:xfrm>
          <a:prstGeom prst="rect">
            <a:avLst/>
          </a:prstGeom>
          <a:ln w="3175">
            <a:miter lim="400000"/>
          </a:ln>
        </p:spPr>
      </p:pic>
      <p:pic>
        <p:nvPicPr>
          <p:cNvPr id="487" name="Image" descr="Image"/>
          <p:cNvPicPr>
            <a:picLocks noChangeAspect="1"/>
          </p:cNvPicPr>
          <p:nvPr/>
        </p:nvPicPr>
        <p:blipFill>
          <a:blip r:embed="rId10">
            <a:extLst/>
          </a:blip>
          <a:srcRect l="0" t="0" r="0" b="10236"/>
          <a:stretch>
            <a:fillRect/>
          </a:stretch>
        </p:blipFill>
        <p:spPr>
          <a:xfrm>
            <a:off x="8956539" y="4525246"/>
            <a:ext cx="1680460" cy="1110443"/>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81"/>
                                        </p:tgtEl>
                                        <p:attrNameLst>
                                          <p:attrName>style.visibility</p:attrName>
                                        </p:attrNameLst>
                                      </p:cBhvr>
                                      <p:to>
                                        <p:strVal val="visible"/>
                                      </p:to>
                                    </p:set>
                                    <p:animEffect filter="dissolve" transition="in">
                                      <p:cBhvr>
                                        <p:cTn id="7" dur="499"/>
                                        <p:tgtEl>
                                          <p:spTgt spid="481"/>
                                        </p:tgtEl>
                                      </p:cBhvr>
                                    </p:animEffect>
                                  </p:childTnLst>
                                </p:cTn>
                              </p:par>
                            </p:childTnLst>
                          </p:cTn>
                        </p:par>
                        <p:par>
                          <p:cTn id="8" fill="hold">
                            <p:stCondLst>
                              <p:cond delay="499"/>
                            </p:stCondLst>
                            <p:childTnLst>
                              <p:par>
                                <p:cTn id="9" presetClass="entr" nodeType="afterEffect" presetID="9" grpId="2" fill="hold">
                                  <p:stCondLst>
                                    <p:cond delay="0"/>
                                  </p:stCondLst>
                                  <p:iterate type="el" backwards="0">
                                    <p:tmAbs val="0"/>
                                  </p:iterate>
                                  <p:childTnLst>
                                    <p:set>
                                      <p:cBhvr>
                                        <p:cTn id="10" fill="hold"/>
                                        <p:tgtEl>
                                          <p:spTgt spid="480"/>
                                        </p:tgtEl>
                                        <p:attrNameLst>
                                          <p:attrName>style.visibility</p:attrName>
                                        </p:attrNameLst>
                                      </p:cBhvr>
                                      <p:to>
                                        <p:strVal val="visible"/>
                                      </p:to>
                                    </p:set>
                                    <p:animEffect filter="dissolve" transition="in">
                                      <p:cBhvr>
                                        <p:cTn id="11" dur="499"/>
                                        <p:tgtEl>
                                          <p:spTgt spid="480"/>
                                        </p:tgtEl>
                                      </p:cBhvr>
                                    </p:animEffect>
                                  </p:childTnLst>
                                </p:cTn>
                              </p:par>
                            </p:childTnLst>
                          </p:cTn>
                        </p:par>
                        <p:par>
                          <p:cTn id="12" fill="hold">
                            <p:stCondLst>
                              <p:cond delay="998"/>
                            </p:stCondLst>
                            <p:childTnLst>
                              <p:par>
                                <p:cTn id="13" presetClass="entr" nodeType="afterEffect" presetID="9" grpId="3" fill="hold">
                                  <p:stCondLst>
                                    <p:cond delay="0"/>
                                  </p:stCondLst>
                                  <p:iterate type="el" backwards="0">
                                    <p:tmAbs val="0"/>
                                  </p:iterate>
                                  <p:childTnLst>
                                    <p:set>
                                      <p:cBhvr>
                                        <p:cTn id="14" fill="hold"/>
                                        <p:tgtEl>
                                          <p:spTgt spid="483"/>
                                        </p:tgtEl>
                                        <p:attrNameLst>
                                          <p:attrName>style.visibility</p:attrName>
                                        </p:attrNameLst>
                                      </p:cBhvr>
                                      <p:to>
                                        <p:strVal val="visible"/>
                                      </p:to>
                                    </p:set>
                                    <p:animEffect filter="dissolve" transition="in">
                                      <p:cBhvr>
                                        <p:cTn id="15" dur="499"/>
                                        <p:tgtEl>
                                          <p:spTgt spid="483"/>
                                        </p:tgtEl>
                                      </p:cBhvr>
                                    </p:animEffect>
                                  </p:childTnLst>
                                </p:cTn>
                              </p:par>
                            </p:childTnLst>
                          </p:cTn>
                        </p:par>
                        <p:par>
                          <p:cTn id="16" fill="hold">
                            <p:stCondLst>
                              <p:cond delay="1497"/>
                            </p:stCondLst>
                            <p:childTnLst>
                              <p:par>
                                <p:cTn id="17" presetClass="entr" nodeType="afterEffect" presetID="9" grpId="4" fill="hold">
                                  <p:stCondLst>
                                    <p:cond delay="0"/>
                                  </p:stCondLst>
                                  <p:iterate type="el" backwards="0">
                                    <p:tmAbs val="0"/>
                                  </p:iterate>
                                  <p:childTnLst>
                                    <p:set>
                                      <p:cBhvr>
                                        <p:cTn id="18" fill="hold"/>
                                        <p:tgtEl>
                                          <p:spTgt spid="482"/>
                                        </p:tgtEl>
                                        <p:attrNameLst>
                                          <p:attrName>style.visibility</p:attrName>
                                        </p:attrNameLst>
                                      </p:cBhvr>
                                      <p:to>
                                        <p:strVal val="visible"/>
                                      </p:to>
                                    </p:set>
                                    <p:animEffect filter="dissolve" transition="in">
                                      <p:cBhvr>
                                        <p:cTn id="19" dur="499"/>
                                        <p:tgtEl>
                                          <p:spTgt spid="482"/>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5" fill="hold">
                                  <p:stCondLst>
                                    <p:cond delay="0"/>
                                  </p:stCondLst>
                                  <p:iterate type="el" backwards="0">
                                    <p:tmAbs val="0"/>
                                  </p:iterate>
                                  <p:childTnLst>
                                    <p:set>
                                      <p:cBhvr>
                                        <p:cTn id="23" fill="hold"/>
                                        <p:tgtEl>
                                          <p:spTgt spid="485"/>
                                        </p:tgtEl>
                                        <p:attrNameLst>
                                          <p:attrName>style.visibility</p:attrName>
                                        </p:attrNameLst>
                                      </p:cBhvr>
                                      <p:to>
                                        <p:strVal val="visible"/>
                                      </p:to>
                                    </p:set>
                                    <p:animEffect filter="dissolve" transition="in">
                                      <p:cBhvr>
                                        <p:cTn id="24" dur="499"/>
                                        <p:tgtEl>
                                          <p:spTgt spid="485"/>
                                        </p:tgtEl>
                                      </p:cBhvr>
                                    </p:animEffect>
                                  </p:childTnLst>
                                </p:cTn>
                              </p:par>
                            </p:childTnLst>
                          </p:cTn>
                        </p:par>
                        <p:par>
                          <p:cTn id="25" fill="hold">
                            <p:stCondLst>
                              <p:cond delay="499"/>
                            </p:stCondLst>
                            <p:childTnLst>
                              <p:par>
                                <p:cTn id="26" presetClass="entr" nodeType="afterEffect" presetID="9" grpId="6" fill="hold">
                                  <p:stCondLst>
                                    <p:cond delay="0"/>
                                  </p:stCondLst>
                                  <p:iterate type="el" backwards="0">
                                    <p:tmAbs val="0"/>
                                  </p:iterate>
                                  <p:childTnLst>
                                    <p:set>
                                      <p:cBhvr>
                                        <p:cTn id="27" fill="hold"/>
                                        <p:tgtEl>
                                          <p:spTgt spid="486"/>
                                        </p:tgtEl>
                                        <p:attrNameLst>
                                          <p:attrName>style.visibility</p:attrName>
                                        </p:attrNameLst>
                                      </p:cBhvr>
                                      <p:to>
                                        <p:strVal val="visible"/>
                                      </p:to>
                                    </p:set>
                                    <p:animEffect filter="dissolve" transition="in">
                                      <p:cBhvr>
                                        <p:cTn id="28" dur="499"/>
                                        <p:tgtEl>
                                          <p:spTgt spid="486"/>
                                        </p:tgtEl>
                                      </p:cBhvr>
                                    </p:animEffect>
                                  </p:childTnLst>
                                </p:cTn>
                              </p:par>
                            </p:childTnLst>
                          </p:cTn>
                        </p:par>
                        <p:par>
                          <p:cTn id="29" fill="hold">
                            <p:stCondLst>
                              <p:cond delay="998"/>
                            </p:stCondLst>
                            <p:childTnLst>
                              <p:par>
                                <p:cTn id="30" presetClass="entr" nodeType="afterEffect" presetID="9" grpId="7" fill="hold">
                                  <p:stCondLst>
                                    <p:cond delay="0"/>
                                  </p:stCondLst>
                                  <p:iterate type="el" backwards="0">
                                    <p:tmAbs val="0"/>
                                  </p:iterate>
                                  <p:childTnLst>
                                    <p:set>
                                      <p:cBhvr>
                                        <p:cTn id="31" fill="hold"/>
                                        <p:tgtEl>
                                          <p:spTgt spid="487"/>
                                        </p:tgtEl>
                                        <p:attrNameLst>
                                          <p:attrName>style.visibility</p:attrName>
                                        </p:attrNameLst>
                                      </p:cBhvr>
                                      <p:to>
                                        <p:strVal val="visible"/>
                                      </p:to>
                                    </p:set>
                                    <p:animEffect filter="dissolve" transition="in">
                                      <p:cBhvr>
                                        <p:cTn id="32" dur="499"/>
                                        <p:tgtEl>
                                          <p:spTgt spid="487"/>
                                        </p:tgtEl>
                                      </p:cBhvr>
                                    </p:animEffect>
                                  </p:childTnLst>
                                </p:cTn>
                              </p:par>
                            </p:childTnLst>
                          </p:cTn>
                        </p:par>
                        <p:par>
                          <p:cTn id="33" fill="hold">
                            <p:stCondLst>
                              <p:cond delay="1497"/>
                            </p:stCondLst>
                            <p:childTnLst>
                              <p:par>
                                <p:cTn id="34" presetClass="entr" nodeType="afterEffect" presetID="9" grpId="8" fill="hold">
                                  <p:stCondLst>
                                    <p:cond delay="0"/>
                                  </p:stCondLst>
                                  <p:iterate type="el" backwards="0">
                                    <p:tmAbs val="0"/>
                                  </p:iterate>
                                  <p:childTnLst>
                                    <p:set>
                                      <p:cBhvr>
                                        <p:cTn id="35" fill="hold"/>
                                        <p:tgtEl>
                                          <p:spTgt spid="484"/>
                                        </p:tgtEl>
                                        <p:attrNameLst>
                                          <p:attrName>style.visibility</p:attrName>
                                        </p:attrNameLst>
                                      </p:cBhvr>
                                      <p:to>
                                        <p:strVal val="visible"/>
                                      </p:to>
                                    </p:set>
                                    <p:animEffect filter="dissolve" transition="in">
                                      <p:cBhvr>
                                        <p:cTn id="36" dur="499"/>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7" grpId="7"/>
      <p:bldP build="whole" bldLvl="1" animBg="1" rev="0" advAuto="0" spid="482" grpId="4"/>
      <p:bldP build="whole" bldLvl="1" animBg="1" rev="0" advAuto="0" spid="485" grpId="5"/>
      <p:bldP build="whole" bldLvl="1" animBg="1" rev="0" advAuto="0" spid="484" grpId="8"/>
      <p:bldP build="whole" bldLvl="1" animBg="1" rev="0" advAuto="0" spid="481" grpId="1"/>
      <p:bldP build="whole" bldLvl="1" animBg="1" rev="0" advAuto="0" spid="486" grpId="6"/>
      <p:bldP build="whole" bldLvl="1" animBg="1" rev="0" advAuto="0" spid="480" grpId="2"/>
      <p:bldP build="whole" bldLvl="1" animBg="1" rev="0" advAuto="0" spid="483"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Retrieval fluency"/>
          <p:cNvSpPr/>
          <p:nvPr>
            <p:ph type="title"/>
          </p:nvPr>
        </p:nvSpPr>
        <p:spPr>
          <a:prstGeom prst="rect">
            <a:avLst/>
          </a:prstGeom>
        </p:spPr>
        <p:txBody>
          <a:bodyPr/>
          <a:lstStyle/>
          <a:p>
            <a:pPr/>
            <a:r>
              <a:t>Retrieval fluency</a:t>
            </a:r>
          </a:p>
        </p:txBody>
      </p:sp>
      <p:pic>
        <p:nvPicPr>
          <p:cNvPr id="490" name="Image" descr="Image"/>
          <p:cNvPicPr>
            <a:picLocks noChangeAspect="1"/>
          </p:cNvPicPr>
          <p:nvPr/>
        </p:nvPicPr>
        <p:blipFill>
          <a:blip r:embed="rId2">
            <a:extLst/>
          </a:blip>
          <a:stretch>
            <a:fillRect/>
          </a:stretch>
        </p:blipFill>
        <p:spPr>
          <a:xfrm>
            <a:off x="1564421" y="1553482"/>
            <a:ext cx="4867167" cy="4940073"/>
          </a:xfrm>
          <a:prstGeom prst="rect">
            <a:avLst/>
          </a:prstGeom>
          <a:ln w="3175">
            <a:miter lim="400000"/>
          </a:ln>
        </p:spPr>
      </p:pic>
      <p:sp>
        <p:nvSpPr>
          <p:cNvPr id="491" name="J.D. Bransford et al., How People Learn: Brain, Mind, Experience, and School. National Academy Press. 2000.…"/>
          <p:cNvSpPr txBox="1"/>
          <p:nvPr/>
        </p:nvSpPr>
        <p:spPr>
          <a:xfrm>
            <a:off x="939800" y="7696200"/>
            <a:ext cx="11991233" cy="626534"/>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p>
            <a:pPr marL="0" indent="0">
              <a:spcBef>
                <a:spcPts val="0"/>
              </a:spcBef>
              <a:buSzTx/>
              <a:buNone/>
              <a:defRPr sz="2000"/>
            </a:pPr>
            <a:r>
              <a:t>J.D. Bransford et al., How People Learn: Brain, Mind, Experience, and School. National Academy Press. 2000.</a:t>
            </a:r>
          </a:p>
          <a:p>
            <a:pPr marL="0" indent="0">
              <a:spcBef>
                <a:spcPts val="0"/>
              </a:spcBef>
              <a:buSzTx/>
              <a:buNone/>
              <a:defRPr sz="2000"/>
            </a:pPr>
            <a:r>
              <a:rPr u="sng">
                <a:hlinkClick r:id="rId3" invalidUrl="" action="" tgtFrame="" tooltip="" history="1" highlightClick="0" endSnd="0"/>
              </a:rPr>
              <a:t>https://www.nap.edu/catalog/9853/how-people-learn-brain-mind-experience-and-school-expanded-edition</a:t>
            </a:r>
          </a:p>
        </p:txBody>
      </p:sp>
      <p:pic>
        <p:nvPicPr>
          <p:cNvPr id="492" name="Image" descr="Image"/>
          <p:cNvPicPr>
            <a:picLocks noChangeAspect="1"/>
          </p:cNvPicPr>
          <p:nvPr/>
        </p:nvPicPr>
        <p:blipFill>
          <a:blip r:embed="rId4">
            <a:extLst/>
          </a:blip>
          <a:stretch>
            <a:fillRect/>
          </a:stretch>
        </p:blipFill>
        <p:spPr>
          <a:xfrm>
            <a:off x="7628920" y="599309"/>
            <a:ext cx="7451735" cy="3354285"/>
          </a:xfrm>
          <a:prstGeom prst="rect">
            <a:avLst/>
          </a:prstGeom>
          <a:ln w="3175">
            <a:miter lim="400000"/>
          </a:ln>
        </p:spPr>
      </p:pic>
      <p:grpSp>
        <p:nvGrpSpPr>
          <p:cNvPr id="495" name="Group"/>
          <p:cNvGrpSpPr/>
          <p:nvPr/>
        </p:nvGrpSpPr>
        <p:grpSpPr>
          <a:xfrm>
            <a:off x="7357845" y="4032468"/>
            <a:ext cx="7993885" cy="3499125"/>
            <a:chOff x="0" y="0"/>
            <a:chExt cx="7993883" cy="3499124"/>
          </a:xfrm>
        </p:grpSpPr>
        <p:pic>
          <p:nvPicPr>
            <p:cNvPr id="493" name="Image" descr="Image"/>
            <p:cNvPicPr>
              <a:picLocks noChangeAspect="1"/>
            </p:cNvPicPr>
            <p:nvPr/>
          </p:nvPicPr>
          <p:blipFill>
            <a:blip r:embed="rId5">
              <a:extLst/>
            </a:blip>
            <a:stretch>
              <a:fillRect/>
            </a:stretch>
          </p:blipFill>
          <p:spPr>
            <a:xfrm>
              <a:off x="0" y="0"/>
              <a:ext cx="5950683" cy="3499125"/>
            </a:xfrm>
            <a:prstGeom prst="rect">
              <a:avLst/>
            </a:prstGeom>
            <a:ln w="3175" cap="flat">
              <a:noFill/>
              <a:miter lim="400000"/>
            </a:ln>
            <a:effectLst/>
          </p:spPr>
        </p:pic>
        <p:pic>
          <p:nvPicPr>
            <p:cNvPr id="494" name="Image" descr="Image"/>
            <p:cNvPicPr>
              <a:picLocks noChangeAspect="1"/>
            </p:cNvPicPr>
            <p:nvPr/>
          </p:nvPicPr>
          <p:blipFill>
            <a:blip r:embed="rId6">
              <a:extLst/>
            </a:blip>
            <a:stretch>
              <a:fillRect/>
            </a:stretch>
          </p:blipFill>
          <p:spPr>
            <a:xfrm>
              <a:off x="5791698" y="1113985"/>
              <a:ext cx="2202186" cy="1271154"/>
            </a:xfrm>
            <a:prstGeom prst="rect">
              <a:avLst/>
            </a:prstGeom>
            <a:ln w="3175" cap="flat">
              <a:noFill/>
              <a:miter lim="400000"/>
            </a:ln>
            <a:effectLst/>
          </p:spPr>
        </p:pic>
      </p:grpSp>
      <p:pic>
        <p:nvPicPr>
          <p:cNvPr id="496" name="Image" descr="Image"/>
          <p:cNvPicPr>
            <a:picLocks noChangeAspect="1"/>
          </p:cNvPicPr>
          <p:nvPr/>
        </p:nvPicPr>
        <p:blipFill>
          <a:blip r:embed="rId2">
            <a:extLst/>
          </a:blip>
          <a:stretch>
            <a:fillRect/>
          </a:stretch>
        </p:blipFill>
        <p:spPr>
          <a:xfrm>
            <a:off x="1564421" y="1553482"/>
            <a:ext cx="4867167" cy="4940073"/>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90"/>
                                        </p:tgtEl>
                                        <p:attrNameLst>
                                          <p:attrName>style.visibility</p:attrName>
                                        </p:attrNameLst>
                                      </p:cBhvr>
                                      <p:to>
                                        <p:strVal val="visible"/>
                                      </p:to>
                                    </p:set>
                                    <p:animEffect filter="dissolve" transition="in">
                                      <p:cBhvr>
                                        <p:cTn id="7" dur="499"/>
                                        <p:tgtEl>
                                          <p:spTgt spid="490"/>
                                        </p:tgtEl>
                                      </p:cBhvr>
                                    </p:animEffect>
                                  </p:childTnLst>
                                </p:cTn>
                              </p:par>
                            </p:childTnLst>
                          </p:cTn>
                        </p:par>
                        <p:par>
                          <p:cTn id="8" fill="hold">
                            <p:stCondLst>
                              <p:cond delay="499"/>
                            </p:stCondLst>
                            <p:childTnLst>
                              <p:par>
                                <p:cTn id="9" presetClass="exit" nodeType="afterEffect" presetID="9" grpId="2" fill="hold">
                                  <p:stCondLst>
                                    <p:cond delay="5000"/>
                                  </p:stCondLst>
                                  <p:iterate type="el" backwards="0">
                                    <p:tmAbs val="0"/>
                                  </p:iterate>
                                  <p:childTnLst>
                                    <p:animEffect filter="dissolve" transition="out">
                                      <p:cBhvr>
                                        <p:cTn id="10" dur="499" fill="hold"/>
                                        <p:tgtEl>
                                          <p:spTgt spid="490"/>
                                        </p:tgtEl>
                                      </p:cBhvr>
                                    </p:animEffect>
                                    <p:set>
                                      <p:cBhvr>
                                        <p:cTn id="11" fill="hold">
                                          <p:stCondLst>
                                            <p:cond delay="498"/>
                                          </p:stCondLst>
                                        </p:cTn>
                                        <p:tgtEl>
                                          <p:spTgt spid="49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496"/>
                                        </p:tgtEl>
                                        <p:attrNameLst>
                                          <p:attrName>style.visibility</p:attrName>
                                        </p:attrNameLst>
                                      </p:cBhvr>
                                      <p:to>
                                        <p:strVal val="visible"/>
                                      </p:to>
                                    </p:set>
                                    <p:animEffect filter="dissolve" transition="in">
                                      <p:cBhvr>
                                        <p:cTn id="16" dur="1000"/>
                                        <p:tgtEl>
                                          <p:spTgt spid="496"/>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492"/>
                                        </p:tgtEl>
                                        <p:attrNameLst>
                                          <p:attrName>style.visibility</p:attrName>
                                        </p:attrNameLst>
                                      </p:cBhvr>
                                      <p:to>
                                        <p:strVal val="visible"/>
                                      </p:to>
                                    </p:set>
                                    <p:animEffect filter="dissolve" transition="in">
                                      <p:cBhvr>
                                        <p:cTn id="21" dur="500"/>
                                        <p:tgtEl>
                                          <p:spTgt spid="492"/>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495"/>
                                        </p:tgtEl>
                                        <p:attrNameLst>
                                          <p:attrName>style.visibility</p:attrName>
                                        </p:attrNameLst>
                                      </p:cBhvr>
                                      <p:to>
                                        <p:strVal val="visible"/>
                                      </p:to>
                                    </p:set>
                                    <p:animEffect filter="dissolve" transition="in">
                                      <p:cBhvr>
                                        <p:cTn id="26" dur="500"/>
                                        <p:tgtEl>
                                          <p:spTgt spid="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0" grpId="1"/>
      <p:bldP build="whole" bldLvl="1" animBg="1" rev="0" advAuto="0" spid="490" grpId="2"/>
      <p:bldP build="whole" bldLvl="1" animBg="1" rev="0" advAuto="0" spid="495" grpId="5"/>
      <p:bldP build="whole" bldLvl="1" animBg="1" rev="0" advAuto="0" spid="492" grpId="4"/>
      <p:bldP build="whole" bldLvl="1" animBg="1" rev="0" advAuto="0" spid="496" grpId="3"/>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8" name="droppedImage.png" descr="droppedImage.png"/>
          <p:cNvPicPr>
            <a:picLocks noChangeAspect="1"/>
          </p:cNvPicPr>
          <p:nvPr/>
        </p:nvPicPr>
        <p:blipFill>
          <a:blip r:embed="rId2">
            <a:extLst/>
          </a:blip>
          <a:stretch>
            <a:fillRect/>
          </a:stretch>
        </p:blipFill>
        <p:spPr>
          <a:xfrm>
            <a:off x="5269994" y="1655233"/>
            <a:ext cx="6261101" cy="6261101"/>
          </a:xfrm>
          <a:prstGeom prst="rect">
            <a:avLst/>
          </a:prstGeom>
          <a:ln w="3175">
            <a:miter lim="400000"/>
          </a:ln>
        </p:spPr>
      </p:pic>
      <p:grpSp>
        <p:nvGrpSpPr>
          <p:cNvPr id="508" name="Group"/>
          <p:cNvGrpSpPr/>
          <p:nvPr/>
        </p:nvGrpSpPr>
        <p:grpSpPr>
          <a:xfrm>
            <a:off x="2396736" y="4849283"/>
            <a:ext cx="4218677" cy="3509434"/>
            <a:chOff x="0" y="0"/>
            <a:chExt cx="4218675" cy="3509433"/>
          </a:xfrm>
        </p:grpSpPr>
        <p:grpSp>
          <p:nvGrpSpPr>
            <p:cNvPr id="506" name="Group"/>
            <p:cNvGrpSpPr/>
            <p:nvPr/>
          </p:nvGrpSpPr>
          <p:grpSpPr>
            <a:xfrm>
              <a:off x="-1" y="0"/>
              <a:ext cx="3743210" cy="3509434"/>
              <a:chOff x="41391" y="57150"/>
              <a:chExt cx="3743208" cy="3509433"/>
            </a:xfrm>
          </p:grpSpPr>
          <p:sp>
            <p:nvSpPr>
              <p:cNvPr id="499" name="Triangle"/>
              <p:cNvSpPr/>
              <p:nvPr/>
            </p:nvSpPr>
            <p:spPr>
              <a:xfrm>
                <a:off x="584200" y="457200"/>
                <a:ext cx="3200400" cy="2501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noFill/>
              <a:ln w="25400" cap="flat">
                <a:solidFill>
                  <a:srgbClr val="000000"/>
                </a:solidFill>
                <a:prstDash val="solid"/>
                <a:miter lim="400000"/>
              </a:ln>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sp>
            <p:nvSpPr>
              <p:cNvPr id="500" name="Triangle"/>
              <p:cNvSpPr/>
              <p:nvPr/>
            </p:nvSpPr>
            <p:spPr>
              <a:xfrm>
                <a:off x="1104900" y="1638300"/>
                <a:ext cx="2159000" cy="1320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noFill/>
              <a:ln w="25400" cap="flat">
                <a:solidFill>
                  <a:srgbClr val="000000"/>
                </a:solidFill>
                <a:prstDash val="solid"/>
                <a:miter lim="400000"/>
              </a:ln>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sp>
            <p:nvSpPr>
              <p:cNvPr id="501" name="A"/>
              <p:cNvSpPr txBox="1"/>
              <p:nvPr/>
            </p:nvSpPr>
            <p:spPr>
              <a:xfrm>
                <a:off x="2341617" y="57150"/>
                <a:ext cx="359225" cy="62653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Avenir Book"/>
                    <a:ea typeface="Avenir Book"/>
                    <a:cs typeface="Avenir Book"/>
                    <a:sym typeface="Avenir Book"/>
                  </a:defRPr>
                </a:lvl1pPr>
              </a:lstStyle>
              <a:p>
                <a:pPr/>
                <a:r>
                  <a:t>A</a:t>
                </a:r>
              </a:p>
            </p:txBody>
          </p:sp>
          <p:sp>
            <p:nvSpPr>
              <p:cNvPr id="502" name="B"/>
              <p:cNvSpPr txBox="1"/>
              <p:nvPr/>
            </p:nvSpPr>
            <p:spPr>
              <a:xfrm>
                <a:off x="41391" y="2609850"/>
                <a:ext cx="336466" cy="62653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Avenir Book"/>
                    <a:ea typeface="Avenir Book"/>
                    <a:cs typeface="Avenir Book"/>
                    <a:sym typeface="Avenir Book"/>
                  </a:defRPr>
                </a:lvl1pPr>
              </a:lstStyle>
              <a:p>
                <a:pPr/>
                <a:r>
                  <a:t>B</a:t>
                </a:r>
              </a:p>
            </p:txBody>
          </p:sp>
          <p:sp>
            <p:nvSpPr>
              <p:cNvPr id="503" name="C"/>
              <p:cNvSpPr txBox="1"/>
              <p:nvPr/>
            </p:nvSpPr>
            <p:spPr>
              <a:xfrm>
                <a:off x="902654" y="2940050"/>
                <a:ext cx="366540" cy="62653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Avenir Book"/>
                    <a:ea typeface="Avenir Book"/>
                    <a:cs typeface="Avenir Book"/>
                    <a:sym typeface="Avenir Book"/>
                  </a:defRPr>
                </a:lvl1pPr>
              </a:lstStyle>
              <a:p>
                <a:pPr/>
                <a:r>
                  <a:t>C</a:t>
                </a:r>
              </a:p>
            </p:txBody>
          </p:sp>
          <p:sp>
            <p:nvSpPr>
              <p:cNvPr id="504" name="D"/>
              <p:cNvSpPr txBox="1"/>
              <p:nvPr/>
            </p:nvSpPr>
            <p:spPr>
              <a:xfrm>
                <a:off x="3016036" y="2940050"/>
                <a:ext cx="381577" cy="62653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Avenir Book"/>
                    <a:ea typeface="Avenir Book"/>
                    <a:cs typeface="Avenir Book"/>
                    <a:sym typeface="Avenir Book"/>
                  </a:defRPr>
                </a:lvl1pPr>
              </a:lstStyle>
              <a:p>
                <a:pPr/>
                <a:r>
                  <a:t>D</a:t>
                </a:r>
              </a:p>
            </p:txBody>
          </p:sp>
          <p:sp>
            <p:nvSpPr>
              <p:cNvPr id="505" name="F"/>
              <p:cNvSpPr txBox="1"/>
              <p:nvPr/>
            </p:nvSpPr>
            <p:spPr>
              <a:xfrm>
                <a:off x="2031204" y="1090223"/>
                <a:ext cx="306392" cy="626535"/>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Avenir Book"/>
                    <a:ea typeface="Avenir Book"/>
                    <a:cs typeface="Avenir Book"/>
                    <a:sym typeface="Avenir Book"/>
                  </a:defRPr>
                </a:lvl1pPr>
              </a:lstStyle>
              <a:p>
                <a:pPr/>
                <a:r>
                  <a:t>F</a:t>
                </a:r>
              </a:p>
            </p:txBody>
          </p:sp>
        </p:grpSp>
        <p:sp>
          <p:nvSpPr>
            <p:cNvPr id="507" name="E"/>
            <p:cNvSpPr txBox="1"/>
            <p:nvPr/>
          </p:nvSpPr>
          <p:spPr>
            <a:xfrm>
              <a:off x="3889932" y="2552700"/>
              <a:ext cx="328744" cy="55033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mn-lt"/>
                  <a:ea typeface="+mn-ea"/>
                  <a:cs typeface="+mn-cs"/>
                  <a:sym typeface="Helvetica Light"/>
                </a:defRPr>
              </a:lvl1pPr>
            </a:lstStyle>
            <a:p>
              <a:pPr/>
              <a:r>
                <a:t>E</a:t>
              </a:r>
            </a:p>
          </p:txBody>
        </p:sp>
      </p:grpSp>
      <p:sp>
        <p:nvSpPr>
          <p:cNvPr id="509" name="Cognitive Load Theory"/>
          <p:cNvSpPr/>
          <p:nvPr>
            <p:ph type="title"/>
          </p:nvPr>
        </p:nvSpPr>
        <p:spPr>
          <a:prstGeom prst="rect">
            <a:avLst/>
          </a:prstGeom>
        </p:spPr>
        <p:txBody>
          <a:bodyPr/>
          <a:lstStyle/>
          <a:p>
            <a:pPr/>
            <a:r>
              <a:t>Cognitive Load Theory</a:t>
            </a:r>
          </a:p>
        </p:txBody>
      </p:sp>
      <p:sp>
        <p:nvSpPr>
          <p:cNvPr id="510" name="Rounded Rectangle"/>
          <p:cNvSpPr/>
          <p:nvPr/>
        </p:nvSpPr>
        <p:spPr>
          <a:xfrm>
            <a:off x="8464044" y="2379120"/>
            <a:ext cx="1371601" cy="1955801"/>
          </a:xfrm>
          <a:prstGeom prst="roundRect">
            <a:avLst>
              <a:gd name="adj" fmla="val 7794"/>
            </a:avLst>
          </a:prstGeom>
          <a:solidFill>
            <a:srgbClr val="552B95">
              <a:alpha val="30000"/>
            </a:srgbClr>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11" name="Connection Line"/>
          <p:cNvCxnSpPr>
            <a:stCxn id="512" idx="0"/>
            <a:endCxn id="520" idx="0"/>
          </p:cNvCxnSpPr>
          <p:nvPr/>
        </p:nvCxnSpPr>
        <p:spPr>
          <a:xfrm>
            <a:off x="8641844" y="2849033"/>
            <a:ext cx="228601" cy="1397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sp>
        <p:nvSpPr>
          <p:cNvPr id="512" name="Circle"/>
          <p:cNvSpPr/>
          <p:nvPr/>
        </p:nvSpPr>
        <p:spPr>
          <a:xfrm>
            <a:off x="8578344" y="27855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13" name="Connection Line"/>
          <p:cNvCxnSpPr>
            <a:stCxn id="523" idx="0"/>
            <a:endCxn id="516" idx="0"/>
          </p:cNvCxnSpPr>
          <p:nvPr/>
        </p:nvCxnSpPr>
        <p:spPr>
          <a:xfrm flipH="1" flipV="1">
            <a:off x="9149844" y="2849033"/>
            <a:ext cx="228601" cy="1397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cxnSp>
        <p:nvCxnSpPr>
          <p:cNvPr id="514" name="Connection Line"/>
          <p:cNvCxnSpPr>
            <a:stCxn id="521" idx="0"/>
            <a:endCxn id="516" idx="0"/>
          </p:cNvCxnSpPr>
          <p:nvPr/>
        </p:nvCxnSpPr>
        <p:spPr>
          <a:xfrm>
            <a:off x="8933944" y="2709333"/>
            <a:ext cx="215901" cy="1397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cxnSp>
        <p:nvCxnSpPr>
          <p:cNvPr id="515" name="Connection Line"/>
          <p:cNvCxnSpPr>
            <a:stCxn id="516" idx="0"/>
            <a:endCxn id="520" idx="0"/>
          </p:cNvCxnSpPr>
          <p:nvPr/>
        </p:nvCxnSpPr>
        <p:spPr>
          <a:xfrm flipH="1">
            <a:off x="8870444" y="2849033"/>
            <a:ext cx="279401" cy="1397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sp>
        <p:nvSpPr>
          <p:cNvPr id="516" name="Circle"/>
          <p:cNvSpPr/>
          <p:nvPr/>
        </p:nvSpPr>
        <p:spPr>
          <a:xfrm>
            <a:off x="9086344" y="27855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17" name="Connection Line"/>
          <p:cNvCxnSpPr>
            <a:stCxn id="521" idx="0"/>
            <a:endCxn id="520" idx="0"/>
          </p:cNvCxnSpPr>
          <p:nvPr/>
        </p:nvCxnSpPr>
        <p:spPr>
          <a:xfrm flipH="1">
            <a:off x="8870444" y="2709333"/>
            <a:ext cx="63501" cy="2794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cxnSp>
        <p:nvCxnSpPr>
          <p:cNvPr id="518" name="Connection Line"/>
          <p:cNvCxnSpPr>
            <a:stCxn id="523" idx="0"/>
            <a:endCxn id="520" idx="0"/>
          </p:cNvCxnSpPr>
          <p:nvPr/>
        </p:nvCxnSpPr>
        <p:spPr>
          <a:xfrm flipH="1">
            <a:off x="8870444" y="2988733"/>
            <a:ext cx="508001" cy="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cxnSp>
        <p:nvCxnSpPr>
          <p:cNvPr id="519" name="Connection Line"/>
          <p:cNvCxnSpPr>
            <a:stCxn id="520" idx="0"/>
            <a:endCxn id="546" idx="0"/>
          </p:cNvCxnSpPr>
          <p:nvPr/>
        </p:nvCxnSpPr>
        <p:spPr>
          <a:xfrm flipH="1" flipV="1">
            <a:off x="8679944" y="2633133"/>
            <a:ext cx="190501" cy="3556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sp>
        <p:nvSpPr>
          <p:cNvPr id="520" name="Circle"/>
          <p:cNvSpPr/>
          <p:nvPr/>
        </p:nvSpPr>
        <p:spPr>
          <a:xfrm>
            <a:off x="8806944" y="29252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21" name="Circle"/>
          <p:cNvSpPr/>
          <p:nvPr/>
        </p:nvSpPr>
        <p:spPr>
          <a:xfrm>
            <a:off x="8870444" y="26458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22" name="Connection Line"/>
          <p:cNvCxnSpPr>
            <a:stCxn id="523" idx="0"/>
            <a:endCxn id="529" idx="0"/>
          </p:cNvCxnSpPr>
          <p:nvPr/>
        </p:nvCxnSpPr>
        <p:spPr>
          <a:xfrm flipH="1">
            <a:off x="8972044" y="2988733"/>
            <a:ext cx="406401" cy="508001"/>
          </a:xfrm>
          <a:prstGeom prst="straightConnector1">
            <a:avLst/>
          </a:prstGeom>
          <a:ln w="38100">
            <a:solidFill>
              <a:srgbClr val="000000"/>
            </a:solidFill>
            <a:custDash>
              <a:ds d="200000" sp="200000"/>
            </a:custDash>
            <a:miter lim="400000"/>
          </a:ln>
          <a:effectLst>
            <a:outerShdw sx="100000" sy="100000" kx="0" ky="0" algn="b" rotWithShape="0" blurRad="25400" dist="12700" dir="5400000">
              <a:srgbClr val="000000">
                <a:alpha val="50000"/>
              </a:srgbClr>
            </a:outerShdw>
          </a:effectLst>
        </p:spPr>
      </p:cxnSp>
      <p:sp>
        <p:nvSpPr>
          <p:cNvPr id="523" name="Circle"/>
          <p:cNvSpPr/>
          <p:nvPr/>
        </p:nvSpPr>
        <p:spPr>
          <a:xfrm>
            <a:off x="9314944" y="29252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24" name="Connection Line"/>
          <p:cNvCxnSpPr>
            <a:stCxn id="526" idx="0"/>
            <a:endCxn id="530" idx="0"/>
          </p:cNvCxnSpPr>
          <p:nvPr/>
        </p:nvCxnSpPr>
        <p:spPr>
          <a:xfrm>
            <a:off x="8641844" y="3623733"/>
            <a:ext cx="228601" cy="1524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cxnSp>
        <p:nvCxnSpPr>
          <p:cNvPr id="525" name="Connection Line"/>
          <p:cNvCxnSpPr>
            <a:stCxn id="529" idx="0"/>
            <a:endCxn id="526" idx="0"/>
          </p:cNvCxnSpPr>
          <p:nvPr/>
        </p:nvCxnSpPr>
        <p:spPr>
          <a:xfrm flipH="1">
            <a:off x="8641844" y="3496733"/>
            <a:ext cx="330201" cy="1270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sp>
        <p:nvSpPr>
          <p:cNvPr id="526" name="Circle"/>
          <p:cNvSpPr/>
          <p:nvPr/>
        </p:nvSpPr>
        <p:spPr>
          <a:xfrm>
            <a:off x="8578344" y="35602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27" name="Connection Line"/>
          <p:cNvCxnSpPr>
            <a:stCxn id="529" idx="0"/>
            <a:endCxn id="530" idx="0"/>
          </p:cNvCxnSpPr>
          <p:nvPr/>
        </p:nvCxnSpPr>
        <p:spPr>
          <a:xfrm flipH="1">
            <a:off x="8870444" y="3496733"/>
            <a:ext cx="101601" cy="2794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cxnSp>
        <p:nvCxnSpPr>
          <p:cNvPr id="528" name="Connection Line"/>
          <p:cNvCxnSpPr>
            <a:stCxn id="577" idx="0"/>
            <a:endCxn id="529" idx="0"/>
          </p:cNvCxnSpPr>
          <p:nvPr/>
        </p:nvCxnSpPr>
        <p:spPr>
          <a:xfrm flipH="1">
            <a:off x="8972044" y="3153833"/>
            <a:ext cx="749301" cy="3429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sp>
        <p:nvSpPr>
          <p:cNvPr id="529" name="Circle"/>
          <p:cNvSpPr/>
          <p:nvPr/>
        </p:nvSpPr>
        <p:spPr>
          <a:xfrm>
            <a:off x="8908544" y="34332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30" name="Circle"/>
          <p:cNvSpPr/>
          <p:nvPr/>
        </p:nvSpPr>
        <p:spPr>
          <a:xfrm>
            <a:off x="8806944" y="37126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31" name="Connection Line"/>
          <p:cNvCxnSpPr>
            <a:stCxn id="533" idx="0"/>
            <a:endCxn id="535" idx="0"/>
          </p:cNvCxnSpPr>
          <p:nvPr/>
        </p:nvCxnSpPr>
        <p:spPr>
          <a:xfrm>
            <a:off x="9378444" y="3623733"/>
            <a:ext cx="342901" cy="1524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cxnSp>
        <p:nvCxnSpPr>
          <p:cNvPr id="532" name="Connection Line"/>
          <p:cNvCxnSpPr>
            <a:stCxn id="545" idx="0"/>
            <a:endCxn id="533" idx="0"/>
          </p:cNvCxnSpPr>
          <p:nvPr/>
        </p:nvCxnSpPr>
        <p:spPr>
          <a:xfrm flipH="1">
            <a:off x="9378444" y="3395133"/>
            <a:ext cx="203201" cy="2286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sp>
        <p:nvSpPr>
          <p:cNvPr id="533" name="Circle"/>
          <p:cNvSpPr/>
          <p:nvPr/>
        </p:nvSpPr>
        <p:spPr>
          <a:xfrm>
            <a:off x="9314944" y="35602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34" name="Connection Line"/>
          <p:cNvCxnSpPr>
            <a:stCxn id="535" idx="0"/>
            <a:endCxn id="538" idx="0"/>
          </p:cNvCxnSpPr>
          <p:nvPr/>
        </p:nvCxnSpPr>
        <p:spPr>
          <a:xfrm flipH="1">
            <a:off x="9530844" y="3776133"/>
            <a:ext cx="190501" cy="2667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sp>
        <p:nvSpPr>
          <p:cNvPr id="535" name="Circle"/>
          <p:cNvSpPr/>
          <p:nvPr/>
        </p:nvSpPr>
        <p:spPr>
          <a:xfrm>
            <a:off x="9657844" y="37126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36" name="Connection Line"/>
          <p:cNvCxnSpPr>
            <a:stCxn id="538" idx="0"/>
            <a:endCxn id="540" idx="0"/>
          </p:cNvCxnSpPr>
          <p:nvPr/>
        </p:nvCxnSpPr>
        <p:spPr>
          <a:xfrm flipH="1">
            <a:off x="9187944" y="4042833"/>
            <a:ext cx="342901" cy="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cxnSp>
        <p:nvCxnSpPr>
          <p:cNvPr id="537" name="Connection Line"/>
          <p:cNvCxnSpPr>
            <a:stCxn id="539" idx="0"/>
            <a:endCxn id="538" idx="0"/>
          </p:cNvCxnSpPr>
          <p:nvPr/>
        </p:nvCxnSpPr>
        <p:spPr>
          <a:xfrm>
            <a:off x="9149844" y="3776133"/>
            <a:ext cx="381001" cy="2667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sp>
        <p:nvSpPr>
          <p:cNvPr id="538" name="Circle"/>
          <p:cNvSpPr/>
          <p:nvPr/>
        </p:nvSpPr>
        <p:spPr>
          <a:xfrm>
            <a:off x="9467344" y="39793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39" name="Circle"/>
          <p:cNvSpPr/>
          <p:nvPr/>
        </p:nvSpPr>
        <p:spPr>
          <a:xfrm>
            <a:off x="9086344" y="37126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40" name="Circle"/>
          <p:cNvSpPr/>
          <p:nvPr/>
        </p:nvSpPr>
        <p:spPr>
          <a:xfrm>
            <a:off x="9124444" y="39793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41" name="Connection Line"/>
          <p:cNvCxnSpPr>
            <a:stCxn id="542" idx="0"/>
            <a:endCxn id="543" idx="0"/>
          </p:cNvCxnSpPr>
          <p:nvPr/>
        </p:nvCxnSpPr>
        <p:spPr>
          <a:xfrm>
            <a:off x="8679944" y="4042833"/>
            <a:ext cx="254001" cy="1397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sp>
        <p:nvSpPr>
          <p:cNvPr id="542" name="Circle"/>
          <p:cNvSpPr/>
          <p:nvPr/>
        </p:nvSpPr>
        <p:spPr>
          <a:xfrm>
            <a:off x="8616444" y="39793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43" name="Circle"/>
          <p:cNvSpPr/>
          <p:nvPr/>
        </p:nvSpPr>
        <p:spPr>
          <a:xfrm>
            <a:off x="8870444" y="41190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44" name="Circle"/>
          <p:cNvSpPr/>
          <p:nvPr/>
        </p:nvSpPr>
        <p:spPr>
          <a:xfrm>
            <a:off x="9518144" y="33316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45" name="Circle"/>
          <p:cNvSpPr/>
          <p:nvPr/>
        </p:nvSpPr>
        <p:spPr>
          <a:xfrm>
            <a:off x="9518144" y="33316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46" name="Circle"/>
          <p:cNvSpPr/>
          <p:nvPr/>
        </p:nvSpPr>
        <p:spPr>
          <a:xfrm>
            <a:off x="8616444" y="25696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47" name="Rounded Rectangle"/>
          <p:cNvSpPr/>
          <p:nvPr/>
        </p:nvSpPr>
        <p:spPr>
          <a:xfrm>
            <a:off x="7714744" y="3331633"/>
            <a:ext cx="419101" cy="266701"/>
          </a:xfrm>
          <a:prstGeom prst="roundRect">
            <a:avLst>
              <a:gd name="adj" fmla="val 40086"/>
            </a:avLst>
          </a:prstGeom>
          <a:solidFill>
            <a:srgbClr val="552B95">
              <a:alpha val="30000"/>
            </a:srgbClr>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grpSp>
        <p:nvGrpSpPr>
          <p:cNvPr id="563" name="Group"/>
          <p:cNvGrpSpPr/>
          <p:nvPr/>
        </p:nvGrpSpPr>
        <p:grpSpPr>
          <a:xfrm>
            <a:off x="1957319" y="1603672"/>
            <a:ext cx="3941489" cy="1992777"/>
            <a:chOff x="0" y="-671975"/>
            <a:chExt cx="3941487" cy="1992775"/>
          </a:xfrm>
        </p:grpSpPr>
        <p:sp>
          <p:nvSpPr>
            <p:cNvPr id="548" name="Rounded Rectangle"/>
            <p:cNvSpPr/>
            <p:nvPr/>
          </p:nvSpPr>
          <p:spPr>
            <a:xfrm>
              <a:off x="0" y="533400"/>
              <a:ext cx="1130300" cy="787400"/>
            </a:xfrm>
            <a:prstGeom prst="roundRect">
              <a:avLst>
                <a:gd name="adj" fmla="val 13577"/>
              </a:avLst>
            </a:prstGeom>
            <a:solidFill>
              <a:srgbClr val="552B95">
                <a:alpha val="30000"/>
              </a:srgbClr>
            </a:solidFill>
            <a:ln w="3175" cap="flat">
              <a:noFill/>
              <a:miter lim="400000"/>
            </a:ln>
            <a:effectLst>
              <a:outerShdw sx="100000" sy="100000" kx="0" ky="0" algn="b" rotWithShape="0" blurRad="25400" dist="12700" dir="5400000">
                <a:srgbClr val="000000">
                  <a:alpha val="50000"/>
                </a:srgbClr>
              </a:outerShdw>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49" name="Connection Line"/>
            <p:cNvCxnSpPr>
              <a:stCxn id="550" idx="0"/>
              <a:endCxn id="558" idx="0"/>
            </p:cNvCxnSpPr>
            <p:nvPr/>
          </p:nvCxnSpPr>
          <p:spPr>
            <a:xfrm flipV="1">
              <a:off x="190500" y="927100"/>
              <a:ext cx="254000" cy="304800"/>
            </a:xfrm>
            <a:prstGeom prst="straightConnector1">
              <a:avLst/>
            </a:prstGeom>
            <a:ln w="25400" cap="flat">
              <a:solidFill>
                <a:srgbClr val="000000"/>
              </a:solidFill>
              <a:prstDash val="solid"/>
              <a:miter lim="400000"/>
            </a:ln>
            <a:effectLst/>
          </p:spPr>
        </p:cxnSp>
        <p:sp>
          <p:nvSpPr>
            <p:cNvPr id="550" name="Circle"/>
            <p:cNvSpPr/>
            <p:nvPr/>
          </p:nvSpPr>
          <p:spPr>
            <a:xfrm>
              <a:off x="127000" y="1168400"/>
              <a:ext cx="127000" cy="127000"/>
            </a:xfrm>
            <a:prstGeom prst="ellipse">
              <a:avLst/>
            </a:prstGeom>
            <a:solidFill>
              <a:srgbClr val="000000"/>
            </a:solidFill>
            <a:ln w="3175" cap="flat">
              <a:noFill/>
              <a:miter lim="400000"/>
            </a:ln>
            <a:effectLst>
              <a:outerShdw sx="100000" sy="100000" kx="0" ky="0" algn="b" rotWithShape="0" blurRad="25400" dist="12700" dir="5400000">
                <a:srgbClr val="000000">
                  <a:alpha val="50000"/>
                </a:srgbClr>
              </a:outerShdw>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51" name="Connection Line"/>
            <p:cNvCxnSpPr>
              <a:stCxn id="554" idx="0"/>
              <a:endCxn id="558" idx="0"/>
            </p:cNvCxnSpPr>
            <p:nvPr/>
          </p:nvCxnSpPr>
          <p:spPr>
            <a:xfrm flipH="1" flipV="1">
              <a:off x="444500" y="927100"/>
              <a:ext cx="546100" cy="38100"/>
            </a:xfrm>
            <a:prstGeom prst="straightConnector1">
              <a:avLst/>
            </a:prstGeom>
            <a:ln w="25400" cap="flat">
              <a:solidFill>
                <a:srgbClr val="000000"/>
              </a:solidFill>
              <a:prstDash val="solid"/>
              <a:miter lim="400000"/>
            </a:ln>
            <a:effectLst/>
          </p:spPr>
        </p:cxnSp>
        <p:cxnSp>
          <p:nvCxnSpPr>
            <p:cNvPr id="552" name="Connection Line"/>
            <p:cNvCxnSpPr>
              <a:stCxn id="560" idx="0"/>
              <a:endCxn id="554" idx="0"/>
            </p:cNvCxnSpPr>
            <p:nvPr/>
          </p:nvCxnSpPr>
          <p:spPr>
            <a:xfrm flipV="1">
              <a:off x="711200" y="965200"/>
              <a:ext cx="279400" cy="228600"/>
            </a:xfrm>
            <a:prstGeom prst="straightConnector1">
              <a:avLst/>
            </a:prstGeom>
            <a:ln w="25400" cap="flat">
              <a:solidFill>
                <a:srgbClr val="000000"/>
              </a:solidFill>
              <a:prstDash val="solid"/>
              <a:miter lim="400000"/>
            </a:ln>
            <a:effectLst/>
          </p:spPr>
        </p:cxnSp>
        <p:cxnSp>
          <p:nvCxnSpPr>
            <p:cNvPr id="553" name="Connection Line"/>
            <p:cNvCxnSpPr>
              <a:stCxn id="559" idx="0"/>
              <a:endCxn id="554" idx="0"/>
            </p:cNvCxnSpPr>
            <p:nvPr/>
          </p:nvCxnSpPr>
          <p:spPr>
            <a:xfrm>
              <a:off x="584200" y="698500"/>
              <a:ext cx="406400" cy="266700"/>
            </a:xfrm>
            <a:prstGeom prst="straightConnector1">
              <a:avLst/>
            </a:prstGeom>
            <a:ln w="25400" cap="flat">
              <a:solidFill>
                <a:srgbClr val="000000"/>
              </a:solidFill>
              <a:prstDash val="solid"/>
              <a:miter lim="400000"/>
            </a:ln>
            <a:effectLst/>
          </p:spPr>
        </p:cxnSp>
        <p:sp>
          <p:nvSpPr>
            <p:cNvPr id="554" name="Circle"/>
            <p:cNvSpPr/>
            <p:nvPr/>
          </p:nvSpPr>
          <p:spPr>
            <a:xfrm>
              <a:off x="927100" y="901700"/>
              <a:ext cx="127000" cy="127000"/>
            </a:xfrm>
            <a:prstGeom prst="ellipse">
              <a:avLst/>
            </a:prstGeom>
            <a:solidFill>
              <a:srgbClr val="000000"/>
            </a:solidFill>
            <a:ln w="3175" cap="flat">
              <a:noFill/>
              <a:miter lim="400000"/>
            </a:ln>
            <a:effectLst>
              <a:outerShdw sx="100000" sy="100000" kx="0" ky="0" algn="b" rotWithShape="0" blurRad="25400" dist="12700" dir="5400000">
                <a:srgbClr val="000000">
                  <a:alpha val="50000"/>
                </a:srgbClr>
              </a:outerShdw>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55" name="Connection Line"/>
            <p:cNvCxnSpPr>
              <a:stCxn id="558" idx="0"/>
              <a:endCxn id="561" idx="0"/>
            </p:cNvCxnSpPr>
            <p:nvPr/>
          </p:nvCxnSpPr>
          <p:spPr>
            <a:xfrm flipH="1" flipV="1">
              <a:off x="215900" y="749300"/>
              <a:ext cx="228600" cy="177800"/>
            </a:xfrm>
            <a:prstGeom prst="straightConnector1">
              <a:avLst/>
            </a:prstGeom>
            <a:ln w="25400" cap="flat">
              <a:solidFill>
                <a:srgbClr val="000000"/>
              </a:solidFill>
              <a:prstDash val="solid"/>
              <a:miter lim="400000"/>
            </a:ln>
            <a:effectLst/>
          </p:spPr>
        </p:cxnSp>
        <p:cxnSp>
          <p:nvCxnSpPr>
            <p:cNvPr id="556" name="Connection Line"/>
            <p:cNvCxnSpPr>
              <a:stCxn id="559" idx="0"/>
              <a:endCxn id="558" idx="0"/>
            </p:cNvCxnSpPr>
            <p:nvPr/>
          </p:nvCxnSpPr>
          <p:spPr>
            <a:xfrm flipH="1">
              <a:off x="444500" y="698500"/>
              <a:ext cx="139700" cy="228600"/>
            </a:xfrm>
            <a:prstGeom prst="straightConnector1">
              <a:avLst/>
            </a:prstGeom>
            <a:ln w="25400" cap="flat">
              <a:solidFill>
                <a:srgbClr val="000000"/>
              </a:solidFill>
              <a:prstDash val="solid"/>
              <a:miter lim="400000"/>
            </a:ln>
            <a:effectLst/>
          </p:spPr>
        </p:cxnSp>
        <p:cxnSp>
          <p:nvCxnSpPr>
            <p:cNvPr id="557" name="Connection Line"/>
            <p:cNvCxnSpPr>
              <a:stCxn id="560" idx="0"/>
              <a:endCxn id="558" idx="0"/>
            </p:cNvCxnSpPr>
            <p:nvPr/>
          </p:nvCxnSpPr>
          <p:spPr>
            <a:xfrm flipH="1" flipV="1">
              <a:off x="444500" y="927100"/>
              <a:ext cx="266700" cy="266700"/>
            </a:xfrm>
            <a:prstGeom prst="straightConnector1">
              <a:avLst/>
            </a:prstGeom>
            <a:ln w="25400" cap="flat">
              <a:solidFill>
                <a:srgbClr val="000000"/>
              </a:solidFill>
              <a:prstDash val="solid"/>
              <a:miter lim="400000"/>
            </a:ln>
            <a:effectLst/>
          </p:spPr>
        </p:cxnSp>
        <p:sp>
          <p:nvSpPr>
            <p:cNvPr id="558" name="Circle"/>
            <p:cNvSpPr/>
            <p:nvPr/>
          </p:nvSpPr>
          <p:spPr>
            <a:xfrm>
              <a:off x="381000" y="863600"/>
              <a:ext cx="127000" cy="127000"/>
            </a:xfrm>
            <a:prstGeom prst="ellipse">
              <a:avLst/>
            </a:prstGeom>
            <a:solidFill>
              <a:srgbClr val="000000"/>
            </a:solidFill>
            <a:ln w="3175" cap="flat">
              <a:noFill/>
              <a:miter lim="400000"/>
            </a:ln>
            <a:effectLst>
              <a:outerShdw sx="100000" sy="100000" kx="0" ky="0" algn="b" rotWithShape="0" blurRad="25400" dist="12700" dir="5400000">
                <a:srgbClr val="000000">
                  <a:alpha val="50000"/>
                </a:srgbClr>
              </a:outerShdw>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sp>
          <p:nvSpPr>
            <p:cNvPr id="559" name="Circle"/>
            <p:cNvSpPr/>
            <p:nvPr/>
          </p:nvSpPr>
          <p:spPr>
            <a:xfrm>
              <a:off x="520700" y="635000"/>
              <a:ext cx="127000" cy="127000"/>
            </a:xfrm>
            <a:prstGeom prst="ellipse">
              <a:avLst/>
            </a:prstGeom>
            <a:solidFill>
              <a:srgbClr val="000000"/>
            </a:solidFill>
            <a:ln w="3175" cap="flat">
              <a:noFill/>
              <a:miter lim="400000"/>
            </a:ln>
            <a:effectLst>
              <a:outerShdw sx="100000" sy="100000" kx="0" ky="0" algn="b" rotWithShape="0" blurRad="25400" dist="12700" dir="5400000">
                <a:srgbClr val="000000">
                  <a:alpha val="50000"/>
                </a:srgbClr>
              </a:outerShdw>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sp>
          <p:nvSpPr>
            <p:cNvPr id="560" name="Circle"/>
            <p:cNvSpPr/>
            <p:nvPr/>
          </p:nvSpPr>
          <p:spPr>
            <a:xfrm>
              <a:off x="647700" y="1130300"/>
              <a:ext cx="127000" cy="127000"/>
            </a:xfrm>
            <a:prstGeom prst="ellipse">
              <a:avLst/>
            </a:prstGeom>
            <a:solidFill>
              <a:srgbClr val="000000"/>
            </a:solidFill>
            <a:ln w="3175" cap="flat">
              <a:noFill/>
              <a:miter lim="400000"/>
            </a:ln>
            <a:effectLst>
              <a:outerShdw sx="100000" sy="100000" kx="0" ky="0" algn="b" rotWithShape="0" blurRad="25400" dist="12700" dir="5400000">
                <a:srgbClr val="000000">
                  <a:alpha val="50000"/>
                </a:srgbClr>
              </a:outerShdw>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sp>
          <p:nvSpPr>
            <p:cNvPr id="561" name="Circle"/>
            <p:cNvSpPr/>
            <p:nvPr/>
          </p:nvSpPr>
          <p:spPr>
            <a:xfrm>
              <a:off x="152400" y="685800"/>
              <a:ext cx="127000" cy="127000"/>
            </a:xfrm>
            <a:prstGeom prst="ellipse">
              <a:avLst/>
            </a:prstGeom>
            <a:solidFill>
              <a:srgbClr val="000000"/>
            </a:solidFill>
            <a:ln w="3175" cap="flat">
              <a:noFill/>
              <a:miter lim="400000"/>
            </a:ln>
            <a:effectLst>
              <a:outerShdw sx="100000" sy="100000" kx="0" ky="0" algn="b" rotWithShape="0" blurRad="25400" dist="12700" dir="5400000">
                <a:srgbClr val="000000">
                  <a:alpha val="50000"/>
                </a:srgbClr>
              </a:outerShdw>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sp>
          <p:nvSpPr>
            <p:cNvPr id="562" name="High…"/>
            <p:cNvSpPr/>
            <p:nvPr/>
          </p:nvSpPr>
          <p:spPr>
            <a:xfrm>
              <a:off x="896662" y="-671976"/>
              <a:ext cx="3044826" cy="1379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47" y="0"/>
                  </a:moveTo>
                  <a:cubicBezTo>
                    <a:pt x="6207" y="0"/>
                    <a:pt x="5690" y="1142"/>
                    <a:pt x="5690" y="2554"/>
                  </a:cubicBezTo>
                  <a:lnTo>
                    <a:pt x="5690" y="12099"/>
                  </a:lnTo>
                  <a:lnTo>
                    <a:pt x="0" y="21600"/>
                  </a:lnTo>
                  <a:lnTo>
                    <a:pt x="7117" y="15989"/>
                  </a:lnTo>
                  <a:lnTo>
                    <a:pt x="20440" y="15989"/>
                  </a:lnTo>
                  <a:cubicBezTo>
                    <a:pt x="21080" y="15989"/>
                    <a:pt x="21600" y="14847"/>
                    <a:pt x="21600" y="13435"/>
                  </a:cubicBezTo>
                  <a:lnTo>
                    <a:pt x="21600" y="2554"/>
                  </a:lnTo>
                  <a:cubicBezTo>
                    <a:pt x="21600" y="1142"/>
                    <a:pt x="21080" y="0"/>
                    <a:pt x="20440" y="0"/>
                  </a:cubicBezTo>
                  <a:lnTo>
                    <a:pt x="6847" y="0"/>
                  </a:lnTo>
                  <a:close/>
                </a:path>
              </a:pathLst>
            </a:custGeom>
            <a:solidFill>
              <a:srgbClr val="F5ECD6"/>
            </a:solidFill>
            <a:ln w="25400" cap="flat">
              <a:solidFill>
                <a:srgbClr val="000000"/>
              </a:solidFill>
              <a:prstDash val="solid"/>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p>
              <a:pPr marL="0" indent="0" algn="ctr">
                <a:buSzTx/>
                <a:buNone/>
                <a:defRPr sz="2400">
                  <a:latin typeface="Avenir Book"/>
                  <a:ea typeface="Avenir Book"/>
                  <a:cs typeface="Avenir Book"/>
                  <a:sym typeface="Avenir Book"/>
                </a:defRPr>
              </a:pPr>
              <a:r>
                <a:t>High</a:t>
              </a:r>
            </a:p>
            <a:p>
              <a:pPr marL="0" indent="0" algn="ctr">
                <a:buSzTx/>
                <a:buNone/>
                <a:defRPr sz="2400">
                  <a:latin typeface="Avenir Book"/>
                  <a:ea typeface="Avenir Book"/>
                  <a:cs typeface="Avenir Book"/>
                  <a:sym typeface="Avenir Book"/>
                </a:defRPr>
              </a:pPr>
              <a:r>
                <a:t>Intrinsic Load</a:t>
              </a:r>
            </a:p>
          </p:txBody>
        </p:sp>
      </p:grpSp>
      <p:grpSp>
        <p:nvGrpSpPr>
          <p:cNvPr id="569" name="Group"/>
          <p:cNvGrpSpPr/>
          <p:nvPr/>
        </p:nvGrpSpPr>
        <p:grpSpPr>
          <a:xfrm>
            <a:off x="1048500" y="3633546"/>
            <a:ext cx="3237245" cy="1755661"/>
            <a:chOff x="-2513344" y="1155700"/>
            <a:chExt cx="3237244" cy="1755659"/>
          </a:xfrm>
        </p:grpSpPr>
        <p:sp>
          <p:nvSpPr>
            <p:cNvPr id="564" name="Rounded Rectangle"/>
            <p:cNvSpPr/>
            <p:nvPr/>
          </p:nvSpPr>
          <p:spPr>
            <a:xfrm>
              <a:off x="0" y="1155700"/>
              <a:ext cx="723900" cy="533400"/>
            </a:xfrm>
            <a:prstGeom prst="roundRect">
              <a:avLst>
                <a:gd name="adj" fmla="val 20043"/>
              </a:avLst>
            </a:prstGeom>
            <a:solidFill>
              <a:srgbClr val="552B95">
                <a:alpha val="30000"/>
              </a:srgbClr>
            </a:solidFill>
            <a:ln w="3175" cap="flat">
              <a:noFill/>
              <a:miter lim="400000"/>
            </a:ln>
            <a:effectLst>
              <a:outerShdw sx="100000" sy="100000" kx="0" ky="0" algn="b" rotWithShape="0" blurRad="25400" dist="12700" dir="5400000">
                <a:srgbClr val="000000">
                  <a:alpha val="50000"/>
                </a:srgbClr>
              </a:outerShdw>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cxnSp>
          <p:nvCxnSpPr>
            <p:cNvPr id="565" name="Connection Line"/>
            <p:cNvCxnSpPr>
              <a:stCxn id="566" idx="0"/>
              <a:endCxn id="567" idx="0"/>
            </p:cNvCxnSpPr>
            <p:nvPr/>
          </p:nvCxnSpPr>
          <p:spPr>
            <a:xfrm>
              <a:off x="215900" y="1358900"/>
              <a:ext cx="254000" cy="139700"/>
            </a:xfrm>
            <a:prstGeom prst="straightConnector1">
              <a:avLst/>
            </a:prstGeom>
            <a:ln w="25400" cap="flat">
              <a:solidFill>
                <a:srgbClr val="000000"/>
              </a:solidFill>
              <a:prstDash val="solid"/>
              <a:miter lim="400000"/>
            </a:ln>
            <a:effectLst/>
          </p:spPr>
        </p:cxnSp>
        <p:sp>
          <p:nvSpPr>
            <p:cNvPr id="566" name="Circle"/>
            <p:cNvSpPr/>
            <p:nvPr/>
          </p:nvSpPr>
          <p:spPr>
            <a:xfrm>
              <a:off x="152400" y="1295400"/>
              <a:ext cx="127000" cy="127000"/>
            </a:xfrm>
            <a:prstGeom prst="ellipse">
              <a:avLst/>
            </a:prstGeom>
            <a:solidFill>
              <a:srgbClr val="000000"/>
            </a:solidFill>
            <a:ln w="3175" cap="flat">
              <a:noFill/>
              <a:miter lim="400000"/>
            </a:ln>
            <a:effectLst>
              <a:outerShdw sx="100000" sy="100000" kx="0" ky="0" algn="b" rotWithShape="0" blurRad="25400" dist="12700" dir="5400000">
                <a:srgbClr val="000000">
                  <a:alpha val="50000"/>
                </a:srgbClr>
              </a:outerShdw>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sp>
          <p:nvSpPr>
            <p:cNvPr id="567" name="Circle"/>
            <p:cNvSpPr/>
            <p:nvPr/>
          </p:nvSpPr>
          <p:spPr>
            <a:xfrm>
              <a:off x="406400" y="1435100"/>
              <a:ext cx="127000" cy="127000"/>
            </a:xfrm>
            <a:prstGeom prst="ellipse">
              <a:avLst/>
            </a:prstGeom>
            <a:solidFill>
              <a:srgbClr val="000000"/>
            </a:solidFill>
            <a:ln w="3175" cap="flat">
              <a:noFill/>
              <a:miter lim="400000"/>
            </a:ln>
            <a:effectLst>
              <a:outerShdw sx="100000" sy="100000" kx="0" ky="0" algn="b" rotWithShape="0" blurRad="25400" dist="12700" dir="5400000">
                <a:srgbClr val="000000">
                  <a:alpha val="50000"/>
                </a:srgbClr>
              </a:outerShdw>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sp>
          <p:nvSpPr>
            <p:cNvPr id="568" name="Low…"/>
            <p:cNvSpPr/>
            <p:nvPr/>
          </p:nvSpPr>
          <p:spPr>
            <a:xfrm>
              <a:off x="-2513345" y="1516741"/>
              <a:ext cx="2730104" cy="1394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7085" y="5378"/>
                  </a:lnTo>
                  <a:lnTo>
                    <a:pt x="1143" y="5378"/>
                  </a:lnTo>
                  <a:cubicBezTo>
                    <a:pt x="512" y="5378"/>
                    <a:pt x="0" y="6380"/>
                    <a:pt x="0" y="7616"/>
                  </a:cubicBezTo>
                  <a:lnTo>
                    <a:pt x="0" y="19356"/>
                  </a:lnTo>
                  <a:cubicBezTo>
                    <a:pt x="0" y="20592"/>
                    <a:pt x="512" y="21600"/>
                    <a:pt x="1143" y="21600"/>
                  </a:cubicBezTo>
                  <a:lnTo>
                    <a:pt x="17571" y="21600"/>
                  </a:lnTo>
                  <a:cubicBezTo>
                    <a:pt x="18203" y="21600"/>
                    <a:pt x="18714" y="20592"/>
                    <a:pt x="18714" y="19356"/>
                  </a:cubicBezTo>
                  <a:lnTo>
                    <a:pt x="18714" y="8606"/>
                  </a:lnTo>
                  <a:lnTo>
                    <a:pt x="21600" y="0"/>
                  </a:lnTo>
                  <a:close/>
                </a:path>
              </a:pathLst>
            </a:custGeom>
            <a:solidFill>
              <a:srgbClr val="F5ECD6"/>
            </a:solidFill>
            <a:ln w="25400" cap="flat">
              <a:solidFill>
                <a:srgbClr val="000000"/>
              </a:solidFill>
              <a:prstDash val="solid"/>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p>
              <a:pPr marL="0" indent="0" algn="ctr">
                <a:buSzTx/>
                <a:buNone/>
                <a:defRPr sz="2400">
                  <a:latin typeface="Avenir Book"/>
                  <a:ea typeface="Avenir Book"/>
                  <a:cs typeface="Avenir Book"/>
                  <a:sym typeface="Avenir Book"/>
                </a:defRPr>
              </a:pPr>
              <a:r>
                <a:t>Low</a:t>
              </a:r>
            </a:p>
            <a:p>
              <a:pPr marL="0" indent="0" algn="ctr">
                <a:buSzTx/>
                <a:buNone/>
                <a:defRPr sz="2400">
                  <a:latin typeface="Avenir Book"/>
                  <a:ea typeface="Avenir Book"/>
                  <a:cs typeface="Avenir Book"/>
                  <a:sym typeface="Avenir Book"/>
                </a:defRPr>
              </a:pPr>
              <a:r>
                <a:t>Intrinsic Load</a:t>
              </a:r>
            </a:p>
          </p:txBody>
        </p:sp>
      </p:grpSp>
      <p:pic>
        <p:nvPicPr>
          <p:cNvPr id="570" name="droppedImage.png" descr="droppedImage.png"/>
          <p:cNvPicPr>
            <a:picLocks noChangeAspect="1"/>
          </p:cNvPicPr>
          <p:nvPr/>
        </p:nvPicPr>
        <p:blipFill>
          <a:blip r:embed="rId3">
            <a:extLst/>
          </a:blip>
          <a:stretch>
            <a:fillRect/>
          </a:stretch>
        </p:blipFill>
        <p:spPr>
          <a:xfrm>
            <a:off x="3815844" y="5585883"/>
            <a:ext cx="469901" cy="469901"/>
          </a:xfrm>
          <a:prstGeom prst="rect">
            <a:avLst/>
          </a:prstGeom>
          <a:ln w="3175">
            <a:miter lim="400000"/>
          </a:ln>
        </p:spPr>
      </p:pic>
      <p:pic>
        <p:nvPicPr>
          <p:cNvPr id="571" name="droppedImage.png" descr="droppedImage.png"/>
          <p:cNvPicPr>
            <a:picLocks noChangeAspect="1"/>
          </p:cNvPicPr>
          <p:nvPr/>
        </p:nvPicPr>
        <p:blipFill>
          <a:blip r:embed="rId4">
            <a:extLst/>
          </a:blip>
          <a:stretch>
            <a:fillRect/>
          </a:stretch>
        </p:blipFill>
        <p:spPr>
          <a:xfrm>
            <a:off x="4044444" y="6265333"/>
            <a:ext cx="482601" cy="482601"/>
          </a:xfrm>
          <a:prstGeom prst="rect">
            <a:avLst/>
          </a:prstGeom>
          <a:ln w="3175">
            <a:miter lim="400000"/>
          </a:ln>
        </p:spPr>
      </p:pic>
      <p:pic>
        <p:nvPicPr>
          <p:cNvPr id="572" name="droppedImage.png" descr="droppedImage.png"/>
          <p:cNvPicPr>
            <a:picLocks noChangeAspect="1"/>
          </p:cNvPicPr>
          <p:nvPr/>
        </p:nvPicPr>
        <p:blipFill>
          <a:blip r:embed="rId5">
            <a:extLst/>
          </a:blip>
          <a:stretch>
            <a:fillRect/>
          </a:stretch>
        </p:blipFill>
        <p:spPr>
          <a:xfrm>
            <a:off x="2952244" y="6119283"/>
            <a:ext cx="469901" cy="469901"/>
          </a:xfrm>
          <a:prstGeom prst="rect">
            <a:avLst/>
          </a:prstGeom>
          <a:ln w="3175">
            <a:miter lim="400000"/>
          </a:ln>
        </p:spPr>
      </p:pic>
      <p:sp>
        <p:nvSpPr>
          <p:cNvPr id="573" name="Extraneous…"/>
          <p:cNvSpPr/>
          <p:nvPr/>
        </p:nvSpPr>
        <p:spPr>
          <a:xfrm>
            <a:off x="7447645" y="617208"/>
            <a:ext cx="2184798" cy="16906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77" y="0"/>
                </a:moveTo>
                <a:cubicBezTo>
                  <a:pt x="3599" y="0"/>
                  <a:pt x="2888" y="919"/>
                  <a:pt x="2888" y="2054"/>
                </a:cubicBezTo>
                <a:lnTo>
                  <a:pt x="2888" y="10714"/>
                </a:lnTo>
                <a:lnTo>
                  <a:pt x="0" y="21600"/>
                </a:lnTo>
                <a:lnTo>
                  <a:pt x="5313" y="13411"/>
                </a:lnTo>
                <a:lnTo>
                  <a:pt x="20011" y="13411"/>
                </a:lnTo>
                <a:cubicBezTo>
                  <a:pt x="20888" y="13411"/>
                  <a:pt x="21600" y="12492"/>
                  <a:pt x="21600" y="11358"/>
                </a:cubicBezTo>
                <a:lnTo>
                  <a:pt x="21600" y="2054"/>
                </a:lnTo>
                <a:cubicBezTo>
                  <a:pt x="21600" y="919"/>
                  <a:pt x="20888" y="0"/>
                  <a:pt x="20011" y="0"/>
                </a:cubicBezTo>
                <a:lnTo>
                  <a:pt x="4477" y="0"/>
                </a:lnTo>
                <a:close/>
              </a:path>
            </a:pathLst>
          </a:custGeom>
          <a:solidFill>
            <a:srgbClr val="F5ECD6"/>
          </a:solidFill>
          <a:ln w="25400">
            <a:solidFill>
              <a:srgbClr val="000000"/>
            </a:solid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p>
            <a:pPr marL="0" indent="0" algn="ctr">
              <a:buSzTx/>
              <a:buNone/>
              <a:defRPr sz="2400">
                <a:latin typeface="Avenir Book"/>
                <a:ea typeface="Avenir Book"/>
                <a:cs typeface="Avenir Book"/>
                <a:sym typeface="Avenir Book"/>
              </a:defRPr>
            </a:pPr>
            <a:r>
              <a:t>Extraneous</a:t>
            </a:r>
          </a:p>
          <a:p>
            <a:pPr marL="0" indent="0" algn="ctr">
              <a:buSzTx/>
              <a:buNone/>
              <a:defRPr sz="2400">
                <a:latin typeface="Avenir Book"/>
                <a:ea typeface="Avenir Book"/>
                <a:cs typeface="Avenir Book"/>
                <a:sym typeface="Avenir Book"/>
              </a:defRPr>
            </a:pPr>
            <a:r>
              <a:t>Load</a:t>
            </a:r>
          </a:p>
        </p:txBody>
      </p:sp>
      <p:sp>
        <p:nvSpPr>
          <p:cNvPr id="574" name="Germane…"/>
          <p:cNvSpPr/>
          <p:nvPr/>
        </p:nvSpPr>
        <p:spPr>
          <a:xfrm>
            <a:off x="9604716" y="1319522"/>
            <a:ext cx="2275285" cy="1554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47" y="0"/>
                </a:moveTo>
                <a:cubicBezTo>
                  <a:pt x="5250" y="0"/>
                  <a:pt x="4604" y="946"/>
                  <a:pt x="4604" y="2113"/>
                </a:cubicBezTo>
                <a:lnTo>
                  <a:pt x="4604" y="12063"/>
                </a:lnTo>
                <a:lnTo>
                  <a:pt x="0" y="21600"/>
                </a:lnTo>
                <a:lnTo>
                  <a:pt x="6601" y="15009"/>
                </a:lnTo>
                <a:lnTo>
                  <a:pt x="20157" y="15009"/>
                </a:lnTo>
                <a:cubicBezTo>
                  <a:pt x="20954" y="15009"/>
                  <a:pt x="21600" y="14063"/>
                  <a:pt x="21600" y="12896"/>
                </a:cubicBezTo>
                <a:lnTo>
                  <a:pt x="21600" y="2113"/>
                </a:lnTo>
                <a:cubicBezTo>
                  <a:pt x="21600" y="946"/>
                  <a:pt x="20954" y="0"/>
                  <a:pt x="20157" y="0"/>
                </a:cubicBezTo>
                <a:lnTo>
                  <a:pt x="6047" y="0"/>
                </a:lnTo>
                <a:close/>
              </a:path>
            </a:pathLst>
          </a:custGeom>
          <a:solidFill>
            <a:srgbClr val="F5ECD6"/>
          </a:solidFill>
          <a:ln w="25400">
            <a:solidFill>
              <a:srgbClr val="000000"/>
            </a:solid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p>
            <a:pPr marL="0" indent="0" algn="ctr">
              <a:buSzTx/>
              <a:buNone/>
              <a:defRPr sz="2400">
                <a:latin typeface="Avenir Book"/>
                <a:ea typeface="Avenir Book"/>
                <a:cs typeface="Avenir Book"/>
                <a:sym typeface="Avenir Book"/>
              </a:defRPr>
            </a:pPr>
            <a:r>
              <a:t>Germane</a:t>
            </a:r>
          </a:p>
          <a:p>
            <a:pPr marL="0" indent="0" algn="ctr">
              <a:buSzTx/>
              <a:buNone/>
              <a:defRPr sz="2400">
                <a:latin typeface="Avenir Book"/>
                <a:ea typeface="Avenir Book"/>
                <a:cs typeface="Avenir Book"/>
                <a:sym typeface="Avenir Book"/>
              </a:defRPr>
            </a:pPr>
            <a:r>
              <a:t>Load</a:t>
            </a:r>
          </a:p>
        </p:txBody>
      </p:sp>
      <p:cxnSp>
        <p:nvCxnSpPr>
          <p:cNvPr id="575" name="Connection Line"/>
          <p:cNvCxnSpPr>
            <a:stCxn id="576" idx="0"/>
            <a:endCxn id="577" idx="0"/>
          </p:cNvCxnSpPr>
          <p:nvPr/>
        </p:nvCxnSpPr>
        <p:spPr>
          <a:xfrm>
            <a:off x="9530844" y="2633133"/>
            <a:ext cx="190501" cy="520701"/>
          </a:xfrm>
          <a:prstGeom prst="straightConnector1">
            <a:avLst/>
          </a:prstGeom>
          <a:ln w="25400">
            <a:solidFill>
              <a:srgbClr val="000000"/>
            </a:solidFill>
            <a:miter lim="400000"/>
          </a:ln>
          <a:effectLst>
            <a:outerShdw sx="100000" sy="100000" kx="0" ky="0" algn="b" rotWithShape="0" blurRad="25400" dist="12700" dir="5400000">
              <a:srgbClr val="000000">
                <a:alpha val="50000"/>
              </a:srgbClr>
            </a:outerShdw>
          </a:effectLst>
        </p:spPr>
      </p:cxnSp>
      <p:sp>
        <p:nvSpPr>
          <p:cNvPr id="576" name="Circle"/>
          <p:cNvSpPr/>
          <p:nvPr/>
        </p:nvSpPr>
        <p:spPr>
          <a:xfrm>
            <a:off x="9467344" y="25696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77" name="Circle"/>
          <p:cNvSpPr/>
          <p:nvPr/>
        </p:nvSpPr>
        <p:spPr>
          <a:xfrm>
            <a:off x="9657844" y="30903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78" name="Goal-free…"/>
          <p:cNvSpPr/>
          <p:nvPr/>
        </p:nvSpPr>
        <p:spPr>
          <a:xfrm>
            <a:off x="12109955" y="1413945"/>
            <a:ext cx="22860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0" algn="ctr">
              <a:spcBef>
                <a:spcPts val="0"/>
              </a:spcBef>
              <a:buSzTx/>
              <a:buNone/>
              <a:defRPr sz="2400">
                <a:latin typeface="Avenir Book"/>
                <a:ea typeface="Avenir Book"/>
                <a:cs typeface="Avenir Book"/>
                <a:sym typeface="Avenir Book"/>
              </a:defRPr>
            </a:pPr>
            <a:r>
              <a:t>Goal-free</a:t>
            </a:r>
          </a:p>
          <a:p>
            <a:pPr marL="0" indent="0" algn="ctr">
              <a:spcBef>
                <a:spcPts val="0"/>
              </a:spcBef>
              <a:buSzTx/>
              <a:buNone/>
              <a:defRPr sz="2400">
                <a:latin typeface="Avenir Book"/>
                <a:ea typeface="Avenir Book"/>
                <a:cs typeface="Avenir Book"/>
                <a:sym typeface="Avenir Book"/>
              </a:defRPr>
            </a:pPr>
            <a:r>
              <a:t>effect</a:t>
            </a:r>
          </a:p>
        </p:txBody>
      </p:sp>
      <p:sp>
        <p:nvSpPr>
          <p:cNvPr id="579" name="Modality…"/>
          <p:cNvSpPr/>
          <p:nvPr/>
        </p:nvSpPr>
        <p:spPr>
          <a:xfrm>
            <a:off x="12108944" y="2429920"/>
            <a:ext cx="22860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0" algn="ctr">
              <a:spcBef>
                <a:spcPts val="0"/>
              </a:spcBef>
              <a:buSzTx/>
              <a:buNone/>
              <a:defRPr sz="2400">
                <a:latin typeface="Avenir Book"/>
                <a:ea typeface="Avenir Book"/>
                <a:cs typeface="Avenir Book"/>
                <a:sym typeface="Avenir Book"/>
              </a:defRPr>
            </a:pPr>
            <a:r>
              <a:t>Modality</a:t>
            </a:r>
          </a:p>
          <a:p>
            <a:pPr marL="0" indent="0" algn="ctr">
              <a:spcBef>
                <a:spcPts val="0"/>
              </a:spcBef>
              <a:buSzTx/>
              <a:buNone/>
              <a:defRPr sz="2400">
                <a:latin typeface="Avenir Book"/>
                <a:ea typeface="Avenir Book"/>
                <a:cs typeface="Avenir Book"/>
                <a:sym typeface="Avenir Book"/>
              </a:defRPr>
            </a:pPr>
            <a:r>
              <a:t>effect</a:t>
            </a:r>
          </a:p>
        </p:txBody>
      </p:sp>
      <p:pic>
        <p:nvPicPr>
          <p:cNvPr id="580" name="droppedImage.png" descr="droppedImage.png"/>
          <p:cNvPicPr>
            <a:picLocks noChangeAspect="1"/>
          </p:cNvPicPr>
          <p:nvPr/>
        </p:nvPicPr>
        <p:blipFill>
          <a:blip r:embed="rId3">
            <a:extLst/>
          </a:blip>
          <a:stretch>
            <a:fillRect/>
          </a:stretch>
        </p:blipFill>
        <p:spPr>
          <a:xfrm>
            <a:off x="3815844" y="5592233"/>
            <a:ext cx="469901" cy="469901"/>
          </a:xfrm>
          <a:prstGeom prst="rect">
            <a:avLst/>
          </a:prstGeom>
          <a:ln w="3175">
            <a:miter lim="400000"/>
          </a:ln>
        </p:spPr>
      </p:pic>
      <p:sp>
        <p:nvSpPr>
          <p:cNvPr id="581" name="Worked example effect"/>
          <p:cNvSpPr/>
          <p:nvPr/>
        </p:nvSpPr>
        <p:spPr>
          <a:xfrm>
            <a:off x="12109955" y="3442758"/>
            <a:ext cx="22860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400">
                <a:latin typeface="Avenir Book"/>
                <a:ea typeface="Avenir Book"/>
                <a:cs typeface="Avenir Book"/>
                <a:sym typeface="Avenir Book"/>
              </a:defRPr>
            </a:lvl1pPr>
          </a:lstStyle>
          <a:p>
            <a:pPr/>
            <a:r>
              <a:t>Worked example effect</a:t>
            </a:r>
          </a:p>
        </p:txBody>
      </p:sp>
      <p:sp>
        <p:nvSpPr>
          <p:cNvPr id="582" name="Variability…"/>
          <p:cNvSpPr/>
          <p:nvPr/>
        </p:nvSpPr>
        <p:spPr>
          <a:xfrm>
            <a:off x="12109955" y="4460257"/>
            <a:ext cx="22860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0" algn="ctr">
              <a:spcBef>
                <a:spcPts val="0"/>
              </a:spcBef>
              <a:buSzTx/>
              <a:buNone/>
              <a:defRPr sz="2400">
                <a:latin typeface="Avenir Book"/>
                <a:ea typeface="Avenir Book"/>
                <a:cs typeface="Avenir Book"/>
                <a:sym typeface="Avenir Book"/>
              </a:defRPr>
            </a:pPr>
            <a:r>
              <a:t>Variability</a:t>
            </a:r>
          </a:p>
          <a:p>
            <a:pPr marL="0" indent="0" algn="ctr">
              <a:spcBef>
                <a:spcPts val="0"/>
              </a:spcBef>
              <a:buSzTx/>
              <a:buNone/>
              <a:defRPr sz="2400">
                <a:latin typeface="Avenir Book"/>
                <a:ea typeface="Avenir Book"/>
                <a:cs typeface="Avenir Book"/>
                <a:sym typeface="Avenir Book"/>
              </a:defRPr>
            </a:pPr>
            <a:r>
              <a:t>effect</a:t>
            </a:r>
          </a:p>
        </p:txBody>
      </p:sp>
      <p:sp>
        <p:nvSpPr>
          <p:cNvPr id="583" name="Redundancy effect"/>
          <p:cNvSpPr/>
          <p:nvPr/>
        </p:nvSpPr>
        <p:spPr>
          <a:xfrm>
            <a:off x="12108944" y="5479527"/>
            <a:ext cx="22860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400">
                <a:latin typeface="Avenir Book"/>
                <a:ea typeface="Avenir Book"/>
                <a:cs typeface="Avenir Book"/>
                <a:sym typeface="Avenir Book"/>
              </a:defRPr>
            </a:lvl1pPr>
          </a:lstStyle>
          <a:p>
            <a:pPr/>
            <a:r>
              <a:t>Redundancy effect</a:t>
            </a:r>
          </a:p>
        </p:txBody>
      </p:sp>
      <p:sp>
        <p:nvSpPr>
          <p:cNvPr id="584" name="Expertise reversal effect"/>
          <p:cNvSpPr/>
          <p:nvPr/>
        </p:nvSpPr>
        <p:spPr>
          <a:xfrm>
            <a:off x="12108944" y="6492364"/>
            <a:ext cx="2286001" cy="863601"/>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400">
                <a:latin typeface="Avenir Book"/>
                <a:ea typeface="Avenir Book"/>
                <a:cs typeface="Avenir Book"/>
                <a:sym typeface="Avenir Book"/>
              </a:defRPr>
            </a:lvl1pPr>
          </a:lstStyle>
          <a:p>
            <a:pPr/>
            <a:r>
              <a:t>Expertise reversal effect</a:t>
            </a:r>
          </a:p>
        </p:txBody>
      </p:sp>
      <p:sp>
        <p:nvSpPr>
          <p:cNvPr id="585" name="Rounded Rectangle"/>
          <p:cNvSpPr/>
          <p:nvPr/>
        </p:nvSpPr>
        <p:spPr>
          <a:xfrm>
            <a:off x="7397244" y="2849033"/>
            <a:ext cx="419101" cy="266701"/>
          </a:xfrm>
          <a:prstGeom prst="roundRect">
            <a:avLst>
              <a:gd name="adj" fmla="val 40086"/>
            </a:avLst>
          </a:prstGeom>
          <a:solidFill>
            <a:srgbClr val="552B95">
              <a:alpha val="30000"/>
            </a:srgbClr>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86" name="Circle"/>
          <p:cNvSpPr/>
          <p:nvPr/>
        </p:nvSpPr>
        <p:spPr>
          <a:xfrm>
            <a:off x="7473444" y="29125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587" name="Circle"/>
          <p:cNvSpPr/>
          <p:nvPr/>
        </p:nvSpPr>
        <p:spPr>
          <a:xfrm>
            <a:off x="7625844" y="2912533"/>
            <a:ext cx="127001" cy="127001"/>
          </a:xfrm>
          <a:prstGeom prst="ellipse">
            <a:avLst/>
          </a:prstGeom>
          <a:solidFill>
            <a:srgbClr val="000000"/>
          </a:solidFill>
          <a:ln w="3175">
            <a:miter lim="400000"/>
          </a:ln>
          <a:effectLst>
            <a:outerShdw sx="100000" sy="100000" kx="0" ky="0" algn="b" rotWithShape="0" blurRad="25400" dist="12700" dir="5400000">
              <a:srgbClr val="000000">
                <a:alpha val="50000"/>
              </a:srgbClr>
            </a:outerShdw>
          </a:effectLst>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69"/>
                                        </p:tgtEl>
                                        <p:attrNameLst>
                                          <p:attrName>style.visibility</p:attrName>
                                        </p:attrNameLst>
                                      </p:cBhvr>
                                      <p:to>
                                        <p:strVal val="visible"/>
                                      </p:to>
                                    </p:set>
                                    <p:animEffect filter="dissolve" transition="in">
                                      <p:cBhvr>
                                        <p:cTn id="7" dur="499"/>
                                        <p:tgtEl>
                                          <p:spTgt spid="56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63"/>
                                        </p:tgtEl>
                                        <p:attrNameLst>
                                          <p:attrName>style.visibility</p:attrName>
                                        </p:attrNameLst>
                                      </p:cBhvr>
                                      <p:to>
                                        <p:strVal val="visible"/>
                                      </p:to>
                                    </p:set>
                                    <p:animEffect filter="dissolve" transition="in">
                                      <p:cBhvr>
                                        <p:cTn id="12" dur="499"/>
                                        <p:tgtEl>
                                          <p:spTgt spid="56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70"/>
                                        </p:tgtEl>
                                        <p:attrNameLst>
                                          <p:attrName>style.visibility</p:attrName>
                                        </p:attrNameLst>
                                      </p:cBhvr>
                                      <p:to>
                                        <p:strVal val="visible"/>
                                      </p:to>
                                    </p:set>
                                    <p:animEffect filter="dissolve" transition="in">
                                      <p:cBhvr>
                                        <p:cTn id="17" dur="500"/>
                                        <p:tgtEl>
                                          <p:spTgt spid="570"/>
                                        </p:tgtEl>
                                      </p:cBhvr>
                                    </p:animEffect>
                                  </p:childTnLst>
                                </p:cTn>
                              </p:par>
                            </p:childTnLst>
                          </p:cTn>
                        </p:par>
                        <p:par>
                          <p:cTn id="18" fill="hold">
                            <p:stCondLst>
                              <p:cond delay="0"/>
                            </p:stCondLst>
                            <p:childTnLst>
                              <p:par>
                                <p:cTn id="19" presetClass="path" nodeType="afterEffect" presetSubtype="0" presetID="-1" grpId="4" accel="50000" decel="50000" fill="hold">
                                  <p:stCondLst>
                                    <p:cond delay="0"/>
                                  </p:stCondLst>
                                  <p:childTnLst>
                                    <p:animMotion path="M 0.000000 0.000000 L 0.211451 -0.353935" origin="layout" pathEditMode="relative">
                                      <p:cBhvr>
                                        <p:cTn id="20" dur="500" fill="hold"/>
                                        <p:tgtEl>
                                          <p:spTgt spid="570"/>
                                        </p:tgtEl>
                                        <p:attrNameLst>
                                          <p:attrName>ppt_x</p:attrName>
                                          <p:attrName>ppt_y</p:attrName>
                                        </p:attrNameLst>
                                      </p:cBhvr>
                                    </p:animMotion>
                                  </p:childTnLst>
                                </p:cTn>
                              </p:par>
                            </p:childTnLst>
                          </p:cTn>
                        </p:par>
                        <p:par>
                          <p:cTn id="21" fill="hold">
                            <p:stCondLst>
                              <p:cond delay="500"/>
                            </p:stCondLst>
                            <p:childTnLst>
                              <p:par>
                                <p:cTn id="22" presetClass="entr" nodeType="afterEffect" presetID="9" grpId="5" fill="hold">
                                  <p:stCondLst>
                                    <p:cond delay="0"/>
                                  </p:stCondLst>
                                  <p:iterate type="el" backwards="0">
                                    <p:tmAbs val="0"/>
                                  </p:iterate>
                                  <p:childTnLst>
                                    <p:set>
                                      <p:cBhvr>
                                        <p:cTn id="23" fill="hold"/>
                                        <p:tgtEl>
                                          <p:spTgt spid="571"/>
                                        </p:tgtEl>
                                        <p:attrNameLst>
                                          <p:attrName>style.visibility</p:attrName>
                                        </p:attrNameLst>
                                      </p:cBhvr>
                                      <p:to>
                                        <p:strVal val="visible"/>
                                      </p:to>
                                    </p:set>
                                    <p:animEffect filter="dissolve" transition="in">
                                      <p:cBhvr>
                                        <p:cTn id="24" dur="500"/>
                                        <p:tgtEl>
                                          <p:spTgt spid="571"/>
                                        </p:tgtEl>
                                      </p:cBhvr>
                                    </p:animEffect>
                                  </p:childTnLst>
                                </p:cTn>
                              </p:par>
                            </p:childTnLst>
                          </p:cTn>
                        </p:par>
                        <p:par>
                          <p:cTn id="25" fill="hold">
                            <p:stCondLst>
                              <p:cond delay="0"/>
                            </p:stCondLst>
                            <p:childTnLst>
                              <p:par>
                                <p:cTn id="26" presetClass="path" nodeType="afterEffect" presetSubtype="0" presetID="-1" grpId="6" accel="50000" decel="50000" fill="hold">
                                  <p:stCondLst>
                                    <p:cond delay="0"/>
                                  </p:stCondLst>
                                  <p:childTnLst>
                                    <p:animMotion path="M 0.000000 0.000000 L 0.195555 -0.340278" origin="layout" pathEditMode="relative">
                                      <p:cBhvr>
                                        <p:cTn id="27" dur="500" fill="hold"/>
                                        <p:tgtEl>
                                          <p:spTgt spid="571"/>
                                        </p:tgtEl>
                                        <p:attrNameLst>
                                          <p:attrName>ppt_x</p:attrName>
                                          <p:attrName>ppt_y</p:attrName>
                                        </p:attrNameLst>
                                      </p:cBhvr>
                                    </p:animMotion>
                                  </p:childTnLst>
                                </p:cTn>
                              </p:par>
                            </p:childTnLst>
                          </p:cTn>
                        </p:par>
                        <p:par>
                          <p:cTn id="28" fill="hold">
                            <p:stCondLst>
                              <p:cond delay="500"/>
                            </p:stCondLst>
                            <p:childTnLst>
                              <p:par>
                                <p:cTn id="29" presetClass="entr" nodeType="afterEffect" presetID="9" grpId="7" fill="hold">
                                  <p:stCondLst>
                                    <p:cond delay="0"/>
                                  </p:stCondLst>
                                  <p:iterate type="el" backwards="0">
                                    <p:tmAbs val="0"/>
                                  </p:iterate>
                                  <p:childTnLst>
                                    <p:set>
                                      <p:cBhvr>
                                        <p:cTn id="30" fill="hold"/>
                                        <p:tgtEl>
                                          <p:spTgt spid="572"/>
                                        </p:tgtEl>
                                        <p:attrNameLst>
                                          <p:attrName>style.visibility</p:attrName>
                                        </p:attrNameLst>
                                      </p:cBhvr>
                                      <p:to>
                                        <p:strVal val="visible"/>
                                      </p:to>
                                    </p:set>
                                    <p:animEffect filter="dissolve" transition="in">
                                      <p:cBhvr>
                                        <p:cTn id="31" dur="500"/>
                                        <p:tgtEl>
                                          <p:spTgt spid="572"/>
                                        </p:tgtEl>
                                      </p:cBhvr>
                                    </p:animEffect>
                                  </p:childTnLst>
                                </p:cTn>
                              </p:par>
                            </p:childTnLst>
                          </p:cTn>
                        </p:par>
                        <p:par>
                          <p:cTn id="32" fill="hold">
                            <p:stCondLst>
                              <p:cond delay="0"/>
                            </p:stCondLst>
                            <p:childTnLst>
                              <p:par>
                                <p:cTn id="33" presetClass="path" nodeType="afterEffect" presetSubtype="0" presetID="-1" grpId="8" accel="50000" decel="50000" fill="hold">
                                  <p:stCondLst>
                                    <p:cond delay="0"/>
                                  </p:stCondLst>
                                  <p:childTnLst>
                                    <p:animMotion path="M 0.000000 0.000000 L 0.237676 -0.365869" origin="layout" pathEditMode="relative">
                                      <p:cBhvr>
                                        <p:cTn id="34" dur="500" fill="hold"/>
                                        <p:tgtEl>
                                          <p:spTgt spid="572"/>
                                        </p:tgtEl>
                                        <p:attrNameLst>
                                          <p:attrName>ppt_x</p:attrName>
                                          <p:attrName>ppt_y</p:attrName>
                                        </p:attrNameLst>
                                      </p:cBhvr>
                                    </p:animMotion>
                                  </p:childTnLst>
                                </p:cTn>
                              </p:par>
                            </p:childTnLst>
                          </p:cTn>
                        </p:par>
                        <p:par>
                          <p:cTn id="35" fill="hold">
                            <p:stCondLst>
                              <p:cond delay="500"/>
                            </p:stCondLst>
                            <p:childTnLst>
                              <p:par>
                                <p:cTn id="36" presetClass="entr" nodeType="afterEffect" presetID="9" grpId="9" fill="hold">
                                  <p:stCondLst>
                                    <p:cond delay="0"/>
                                  </p:stCondLst>
                                  <p:iterate type="el" backwards="0">
                                    <p:tmAbs val="0"/>
                                  </p:iterate>
                                  <p:childTnLst>
                                    <p:set>
                                      <p:cBhvr>
                                        <p:cTn id="37" fill="hold"/>
                                        <p:tgtEl>
                                          <p:spTgt spid="573"/>
                                        </p:tgtEl>
                                        <p:attrNameLst>
                                          <p:attrName>style.visibility</p:attrName>
                                        </p:attrNameLst>
                                      </p:cBhvr>
                                      <p:to>
                                        <p:strVal val="visible"/>
                                      </p:to>
                                    </p:set>
                                    <p:animEffect filter="dissolve" transition="in">
                                      <p:cBhvr>
                                        <p:cTn id="38" dur="500"/>
                                        <p:tgtEl>
                                          <p:spTgt spid="573"/>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10" fill="hold">
                                  <p:stCondLst>
                                    <p:cond delay="0"/>
                                  </p:stCondLst>
                                  <p:iterate type="el" backwards="0">
                                    <p:tmAbs val="0"/>
                                  </p:iterate>
                                  <p:childTnLst>
                                    <p:set>
                                      <p:cBhvr>
                                        <p:cTn id="42" fill="hold"/>
                                        <p:tgtEl>
                                          <p:spTgt spid="586"/>
                                        </p:tgtEl>
                                        <p:attrNameLst>
                                          <p:attrName>style.visibility</p:attrName>
                                        </p:attrNameLst>
                                      </p:cBhvr>
                                      <p:to>
                                        <p:strVal val="visible"/>
                                      </p:to>
                                    </p:set>
                                    <p:animEffect filter="dissolve" transition="in">
                                      <p:cBhvr>
                                        <p:cTn id="43" dur="500"/>
                                        <p:tgtEl>
                                          <p:spTgt spid="586"/>
                                        </p:tgtEl>
                                      </p:cBhvr>
                                    </p:animEffect>
                                  </p:childTnLst>
                                </p:cTn>
                              </p:par>
                            </p:childTnLst>
                          </p:cTn>
                        </p:par>
                        <p:par>
                          <p:cTn id="44" fill="hold">
                            <p:stCondLst>
                              <p:cond delay="500"/>
                            </p:stCondLst>
                            <p:childTnLst>
                              <p:par>
                                <p:cTn id="45" presetClass="entr" nodeType="afterEffect" presetID="9" grpId="11" fill="hold">
                                  <p:stCondLst>
                                    <p:cond delay="0"/>
                                  </p:stCondLst>
                                  <p:iterate type="el" backwards="0">
                                    <p:tmAbs val="0"/>
                                  </p:iterate>
                                  <p:childTnLst>
                                    <p:set>
                                      <p:cBhvr>
                                        <p:cTn id="46" fill="hold"/>
                                        <p:tgtEl>
                                          <p:spTgt spid="587"/>
                                        </p:tgtEl>
                                        <p:attrNameLst>
                                          <p:attrName>style.visibility</p:attrName>
                                        </p:attrNameLst>
                                      </p:cBhvr>
                                      <p:to>
                                        <p:strVal val="visible"/>
                                      </p:to>
                                    </p:set>
                                    <p:animEffect filter="dissolve" transition="in">
                                      <p:cBhvr>
                                        <p:cTn id="47" dur="500"/>
                                        <p:tgtEl>
                                          <p:spTgt spid="587"/>
                                        </p:tgtEl>
                                      </p:cBhvr>
                                    </p:animEffect>
                                  </p:childTnLst>
                                </p:cTn>
                              </p:par>
                            </p:childTnLst>
                          </p:cTn>
                        </p:par>
                        <p:par>
                          <p:cTn id="48" fill="hold">
                            <p:stCondLst>
                              <p:cond delay="1000"/>
                            </p:stCondLst>
                            <p:childTnLst>
                              <p:par>
                                <p:cTn id="49" presetClass="entr" nodeType="afterEffect" presetID="9" grpId="12" fill="hold">
                                  <p:stCondLst>
                                    <p:cond delay="0"/>
                                  </p:stCondLst>
                                  <p:iterate type="el" backwards="0">
                                    <p:tmAbs val="0"/>
                                  </p:iterate>
                                  <p:childTnLst>
                                    <p:set>
                                      <p:cBhvr>
                                        <p:cTn id="50" fill="hold"/>
                                        <p:tgtEl>
                                          <p:spTgt spid="574"/>
                                        </p:tgtEl>
                                        <p:attrNameLst>
                                          <p:attrName>style.visibility</p:attrName>
                                        </p:attrNameLst>
                                      </p:cBhvr>
                                      <p:to>
                                        <p:strVal val="visible"/>
                                      </p:to>
                                    </p:set>
                                    <p:animEffect filter="dissolve" transition="in">
                                      <p:cBhvr>
                                        <p:cTn id="51" dur="500"/>
                                        <p:tgtEl>
                                          <p:spTgt spid="574"/>
                                        </p:tgtEl>
                                      </p:cBhvr>
                                    </p:animEffect>
                                  </p:childTnLst>
                                </p:cTn>
                              </p:par>
                            </p:childTnLst>
                          </p:cTn>
                        </p:par>
                        <p:par>
                          <p:cTn id="52" fill="hold">
                            <p:stCondLst>
                              <p:cond delay="0"/>
                            </p:stCondLst>
                            <p:childTnLst>
                              <p:par>
                                <p:cTn id="53" presetClass="path" nodeType="afterEffect" presetSubtype="0" presetID="-1" grpId="13" accel="50000" decel="50000" fill="hold">
                                  <p:stCondLst>
                                    <p:cond delay="0"/>
                                  </p:stCondLst>
                                  <p:childTnLst>
                                    <p:animMotion path="M 0.000000 0.000000 L 0.122656 -0.037500" origin="layout" pathEditMode="relative">
                                      <p:cBhvr>
                                        <p:cTn id="54" dur="750" fill="hold"/>
                                        <p:tgtEl>
                                          <p:spTgt spid="586"/>
                                        </p:tgtEl>
                                        <p:attrNameLst>
                                          <p:attrName>ppt_x</p:attrName>
                                          <p:attrName>ppt_y</p:attrName>
                                        </p:attrNameLst>
                                      </p:cBhvr>
                                    </p:animMotion>
                                  </p:childTnLst>
                                </p:cTn>
                              </p:par>
                            </p:childTnLst>
                          </p:cTn>
                        </p:par>
                        <p:par>
                          <p:cTn id="55" fill="hold">
                            <p:stCondLst>
                              <p:cond delay="0"/>
                            </p:stCondLst>
                            <p:childTnLst>
                              <p:par>
                                <p:cTn id="56" presetClass="path" nodeType="withEffect" presetSubtype="0" presetID="-1" grpId="14" accel="50000" decel="50000" fill="hold">
                                  <p:stCondLst>
                                    <p:cond delay="0"/>
                                  </p:stCondLst>
                                  <p:childTnLst>
                                    <p:animMotion path="M 0.000000 0.000000 L 0.125000 0.019444" origin="layout" pathEditMode="relative">
                                      <p:cBhvr>
                                        <p:cTn id="57" dur="750" fill="hold"/>
                                        <p:tgtEl>
                                          <p:spTgt spid="587"/>
                                        </p:tgtEl>
                                        <p:attrNameLst>
                                          <p:attrName>ppt_x</p:attrName>
                                          <p:attrName>ppt_y</p:attrName>
                                        </p:attrNameLst>
                                      </p:cBhvr>
                                    </p:animMotion>
                                  </p:childTnLst>
                                </p:cTn>
                              </p:par>
                            </p:childTnLst>
                          </p:cTn>
                        </p:par>
                        <p:par>
                          <p:cTn id="58" fill="hold">
                            <p:stCondLst>
                              <p:cond delay="750"/>
                            </p:stCondLst>
                            <p:childTnLst>
                              <p:par>
                                <p:cTn id="59" presetClass="entr" nodeType="afterEffect" presetSubtype="0" presetID="1" grpId="15" fill="hold">
                                  <p:stCondLst>
                                    <p:cond delay="0"/>
                                  </p:stCondLst>
                                  <p:iterate type="el" backwards="0">
                                    <p:tmAbs val="0"/>
                                  </p:iterate>
                                  <p:childTnLst>
                                    <p:set>
                                      <p:cBhvr>
                                        <p:cTn id="60" fill="hold"/>
                                        <p:tgtEl>
                                          <p:spTgt spid="576"/>
                                        </p:tgtEl>
                                        <p:attrNameLst>
                                          <p:attrName>style.visibility</p:attrName>
                                        </p:attrNameLst>
                                      </p:cBhvr>
                                      <p:to>
                                        <p:strVal val="visible"/>
                                      </p:to>
                                    </p:set>
                                  </p:childTnLst>
                                </p:cTn>
                              </p:par>
                            </p:childTnLst>
                          </p:cTn>
                        </p:par>
                        <p:par>
                          <p:cTn id="61" fill="hold">
                            <p:stCondLst>
                              <p:cond delay="750"/>
                            </p:stCondLst>
                            <p:childTnLst>
                              <p:par>
                                <p:cTn id="62" presetClass="entr" nodeType="afterEffect" presetSubtype="0" presetID="1" grpId="16" fill="hold">
                                  <p:stCondLst>
                                    <p:cond delay="0"/>
                                  </p:stCondLst>
                                  <p:iterate type="el" backwards="0">
                                    <p:tmAbs val="0"/>
                                  </p:iterate>
                                  <p:childTnLst>
                                    <p:set>
                                      <p:cBhvr>
                                        <p:cTn id="63" fill="hold"/>
                                        <p:tgtEl>
                                          <p:spTgt spid="577"/>
                                        </p:tgtEl>
                                        <p:attrNameLst>
                                          <p:attrName>style.visibility</p:attrName>
                                        </p:attrNameLst>
                                      </p:cBhvr>
                                      <p:to>
                                        <p:strVal val="visible"/>
                                      </p:to>
                                    </p:set>
                                  </p:childTnLst>
                                </p:cTn>
                              </p:par>
                            </p:childTnLst>
                          </p:cTn>
                        </p:par>
                        <p:par>
                          <p:cTn id="64" fill="hold">
                            <p:stCondLst>
                              <p:cond delay="750"/>
                            </p:stCondLst>
                            <p:childTnLst>
                              <p:par>
                                <p:cTn id="65" presetClass="entr" nodeType="afterEffect" presetID="9" grpId="17" fill="hold">
                                  <p:stCondLst>
                                    <p:cond delay="0"/>
                                  </p:stCondLst>
                                  <p:iterate type="el" backwards="0">
                                    <p:tmAbs val="0"/>
                                  </p:iterate>
                                  <p:childTnLst>
                                    <p:set>
                                      <p:cBhvr>
                                        <p:cTn id="66" fill="hold"/>
                                        <p:tgtEl>
                                          <p:spTgt spid="528"/>
                                        </p:tgtEl>
                                        <p:attrNameLst>
                                          <p:attrName>style.visibility</p:attrName>
                                        </p:attrNameLst>
                                      </p:cBhvr>
                                      <p:to>
                                        <p:strVal val="visible"/>
                                      </p:to>
                                    </p:set>
                                    <p:animEffect filter="dissolve" transition="in">
                                      <p:cBhvr>
                                        <p:cTn id="67" dur="500"/>
                                        <p:tgtEl>
                                          <p:spTgt spid="528"/>
                                        </p:tgtEl>
                                      </p:cBhvr>
                                    </p:animEffect>
                                  </p:childTnLst>
                                </p:cTn>
                              </p:par>
                            </p:childTnLst>
                          </p:cTn>
                        </p:par>
                        <p:par>
                          <p:cTn id="68" fill="hold">
                            <p:stCondLst>
                              <p:cond delay="1250"/>
                            </p:stCondLst>
                            <p:childTnLst>
                              <p:par>
                                <p:cTn id="69" presetClass="entr" nodeType="afterEffect" presetID="9" grpId="18" fill="hold">
                                  <p:stCondLst>
                                    <p:cond delay="0"/>
                                  </p:stCondLst>
                                  <p:iterate type="el" backwards="0">
                                    <p:tmAbs val="0"/>
                                  </p:iterate>
                                  <p:childTnLst>
                                    <p:set>
                                      <p:cBhvr>
                                        <p:cTn id="70" fill="hold"/>
                                        <p:tgtEl>
                                          <p:spTgt spid="575"/>
                                        </p:tgtEl>
                                        <p:attrNameLst>
                                          <p:attrName>style.visibility</p:attrName>
                                        </p:attrNameLst>
                                      </p:cBhvr>
                                      <p:to>
                                        <p:strVal val="visible"/>
                                      </p:to>
                                    </p:set>
                                    <p:animEffect filter="dissolve" transition="in">
                                      <p:cBhvr>
                                        <p:cTn id="71" dur="500"/>
                                        <p:tgtEl>
                                          <p:spTgt spid="575"/>
                                        </p:tgtEl>
                                      </p:cBhvr>
                                    </p:animEffect>
                                  </p:childTnLst>
                                </p:cTn>
                              </p:par>
                            </p:childTnLst>
                          </p:cTn>
                        </p:par>
                        <p:par>
                          <p:cTn id="72" fill="hold">
                            <p:stCondLst>
                              <p:cond delay="1750"/>
                            </p:stCondLst>
                            <p:childTnLst>
                              <p:par>
                                <p:cTn id="73" presetClass="exit" nodeType="afterEffect" presetSubtype="0" presetID="1" grpId="19" fill="hold">
                                  <p:stCondLst>
                                    <p:cond delay="0"/>
                                  </p:stCondLst>
                                  <p:iterate type="el" backwards="0">
                                    <p:tmAbs val="0"/>
                                  </p:iterate>
                                  <p:childTnLst>
                                    <p:set>
                                      <p:cBhvr>
                                        <p:cTn id="74" fill="hold">
                                          <p:stCondLst>
                                            <p:cond delay="0"/>
                                          </p:stCondLst>
                                        </p:cTn>
                                        <p:tgtEl>
                                          <p:spTgt spid="586"/>
                                        </p:tgtEl>
                                        <p:attrNameLst>
                                          <p:attrName>style.visibility</p:attrName>
                                        </p:attrNameLst>
                                      </p:cBhvr>
                                      <p:to>
                                        <p:strVal val="hidden"/>
                                      </p:to>
                                    </p:set>
                                  </p:childTnLst>
                                </p:cTn>
                              </p:par>
                            </p:childTnLst>
                          </p:cTn>
                        </p:par>
                        <p:par>
                          <p:cTn id="75" fill="hold">
                            <p:stCondLst>
                              <p:cond delay="1750"/>
                            </p:stCondLst>
                            <p:childTnLst>
                              <p:par>
                                <p:cTn id="76" presetClass="exit" nodeType="afterEffect" presetSubtype="0" presetID="1" grpId="20" fill="hold">
                                  <p:stCondLst>
                                    <p:cond delay="0"/>
                                  </p:stCondLst>
                                  <p:iterate type="el" backwards="0">
                                    <p:tmAbs val="0"/>
                                  </p:iterate>
                                  <p:childTnLst>
                                    <p:set>
                                      <p:cBhvr>
                                        <p:cTn id="77" fill="hold">
                                          <p:stCondLst>
                                            <p:cond delay="0"/>
                                          </p:stCondLst>
                                        </p:cTn>
                                        <p:tgtEl>
                                          <p:spTgt spid="58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Class="exit" nodeType="clickEffect" presetID="9" grpId="21" fill="hold">
                                  <p:stCondLst>
                                    <p:cond delay="0"/>
                                  </p:stCondLst>
                                  <p:iterate type="el" backwards="0">
                                    <p:tmAbs val="0"/>
                                  </p:iterate>
                                  <p:childTnLst>
                                    <p:animEffect filter="dissolve" transition="out">
                                      <p:cBhvr>
                                        <p:cTn id="81" dur="499" fill="hold"/>
                                        <p:tgtEl>
                                          <p:spTgt spid="569"/>
                                        </p:tgtEl>
                                      </p:cBhvr>
                                    </p:animEffect>
                                    <p:set>
                                      <p:cBhvr>
                                        <p:cTn id="82" fill="hold">
                                          <p:stCondLst>
                                            <p:cond delay="498"/>
                                          </p:stCondLst>
                                        </p:cTn>
                                        <p:tgtEl>
                                          <p:spTgt spid="569"/>
                                        </p:tgtEl>
                                        <p:attrNameLst>
                                          <p:attrName>style.visibility</p:attrName>
                                        </p:attrNameLst>
                                      </p:cBhvr>
                                      <p:to>
                                        <p:strVal val="hidden"/>
                                      </p:to>
                                    </p:set>
                                  </p:childTnLst>
                                </p:cTn>
                              </p:par>
                            </p:childTnLst>
                          </p:cTn>
                        </p:par>
                        <p:par>
                          <p:cTn id="83" fill="hold">
                            <p:stCondLst>
                              <p:cond delay="499"/>
                            </p:stCondLst>
                            <p:childTnLst>
                              <p:par>
                                <p:cTn id="84" presetClass="exit" nodeType="afterEffect" presetID="9" grpId="22" fill="hold">
                                  <p:stCondLst>
                                    <p:cond delay="0"/>
                                  </p:stCondLst>
                                  <p:iterate type="el" backwards="0">
                                    <p:tmAbs val="0"/>
                                  </p:iterate>
                                  <p:childTnLst>
                                    <p:animEffect filter="dissolve" transition="out">
                                      <p:cBhvr>
                                        <p:cTn id="85" dur="499" fill="hold"/>
                                        <p:tgtEl>
                                          <p:spTgt spid="563"/>
                                        </p:tgtEl>
                                      </p:cBhvr>
                                    </p:animEffect>
                                    <p:set>
                                      <p:cBhvr>
                                        <p:cTn id="86" fill="hold">
                                          <p:stCondLst>
                                            <p:cond delay="498"/>
                                          </p:stCondLst>
                                        </p:cTn>
                                        <p:tgtEl>
                                          <p:spTgt spid="563"/>
                                        </p:tgtEl>
                                        <p:attrNameLst>
                                          <p:attrName>style.visibility</p:attrName>
                                        </p:attrNameLst>
                                      </p:cBhvr>
                                      <p:to>
                                        <p:strVal val="hidden"/>
                                      </p:to>
                                    </p:set>
                                  </p:childTnLst>
                                </p:cTn>
                              </p:par>
                            </p:childTnLst>
                          </p:cTn>
                        </p:par>
                        <p:par>
                          <p:cTn id="87" fill="hold">
                            <p:stCondLst>
                              <p:cond delay="998"/>
                            </p:stCondLst>
                            <p:childTnLst>
                              <p:par>
                                <p:cTn id="88" presetClass="exit" nodeType="afterEffect" presetID="9" grpId="23" fill="hold">
                                  <p:stCondLst>
                                    <p:cond delay="0"/>
                                  </p:stCondLst>
                                  <p:iterate type="el" backwards="0">
                                    <p:tmAbs val="0"/>
                                  </p:iterate>
                                  <p:childTnLst>
                                    <p:animEffect filter="dissolve" transition="out">
                                      <p:cBhvr>
                                        <p:cTn id="89" dur="500" fill="hold"/>
                                        <p:tgtEl>
                                          <p:spTgt spid="573"/>
                                        </p:tgtEl>
                                      </p:cBhvr>
                                    </p:animEffect>
                                    <p:set>
                                      <p:cBhvr>
                                        <p:cTn id="90" fill="hold">
                                          <p:stCondLst>
                                            <p:cond delay="499"/>
                                          </p:stCondLst>
                                        </p:cTn>
                                        <p:tgtEl>
                                          <p:spTgt spid="573"/>
                                        </p:tgtEl>
                                        <p:attrNameLst>
                                          <p:attrName>style.visibility</p:attrName>
                                        </p:attrNameLst>
                                      </p:cBhvr>
                                      <p:to>
                                        <p:strVal val="hidden"/>
                                      </p:to>
                                    </p:set>
                                  </p:childTnLst>
                                </p:cTn>
                              </p:par>
                            </p:childTnLst>
                          </p:cTn>
                        </p:par>
                        <p:par>
                          <p:cTn id="91" fill="hold">
                            <p:stCondLst>
                              <p:cond delay="1498"/>
                            </p:stCondLst>
                            <p:childTnLst>
                              <p:par>
                                <p:cTn id="92" presetClass="exit" nodeType="afterEffect" presetID="9" grpId="24" fill="hold">
                                  <p:stCondLst>
                                    <p:cond delay="0"/>
                                  </p:stCondLst>
                                  <p:iterate type="el" backwards="0">
                                    <p:tmAbs val="0"/>
                                  </p:iterate>
                                  <p:childTnLst>
                                    <p:animEffect filter="dissolve" transition="out">
                                      <p:cBhvr>
                                        <p:cTn id="93" dur="500" fill="hold"/>
                                        <p:tgtEl>
                                          <p:spTgt spid="570"/>
                                        </p:tgtEl>
                                      </p:cBhvr>
                                    </p:animEffect>
                                    <p:set>
                                      <p:cBhvr>
                                        <p:cTn id="94" fill="hold">
                                          <p:stCondLst>
                                            <p:cond delay="499"/>
                                          </p:stCondLst>
                                        </p:cTn>
                                        <p:tgtEl>
                                          <p:spTgt spid="570"/>
                                        </p:tgtEl>
                                        <p:attrNameLst>
                                          <p:attrName>style.visibility</p:attrName>
                                        </p:attrNameLst>
                                      </p:cBhvr>
                                      <p:to>
                                        <p:strVal val="hidden"/>
                                      </p:to>
                                    </p:set>
                                  </p:childTnLst>
                                </p:cTn>
                              </p:par>
                            </p:childTnLst>
                          </p:cTn>
                        </p:par>
                        <p:par>
                          <p:cTn id="95" fill="hold">
                            <p:stCondLst>
                              <p:cond delay="1998"/>
                            </p:stCondLst>
                            <p:childTnLst>
                              <p:par>
                                <p:cTn id="96" presetClass="exit" nodeType="afterEffect" presetID="9" grpId="25" fill="hold">
                                  <p:stCondLst>
                                    <p:cond delay="0"/>
                                  </p:stCondLst>
                                  <p:iterate type="el" backwards="0">
                                    <p:tmAbs val="0"/>
                                  </p:iterate>
                                  <p:childTnLst>
                                    <p:animEffect filter="dissolve" transition="out">
                                      <p:cBhvr>
                                        <p:cTn id="97" dur="500" fill="hold"/>
                                        <p:tgtEl>
                                          <p:spTgt spid="571"/>
                                        </p:tgtEl>
                                      </p:cBhvr>
                                    </p:animEffect>
                                    <p:set>
                                      <p:cBhvr>
                                        <p:cTn id="98" fill="hold">
                                          <p:stCondLst>
                                            <p:cond delay="499"/>
                                          </p:stCondLst>
                                        </p:cTn>
                                        <p:tgtEl>
                                          <p:spTgt spid="571"/>
                                        </p:tgtEl>
                                        <p:attrNameLst>
                                          <p:attrName>style.visibility</p:attrName>
                                        </p:attrNameLst>
                                      </p:cBhvr>
                                      <p:to>
                                        <p:strVal val="hidden"/>
                                      </p:to>
                                    </p:set>
                                  </p:childTnLst>
                                </p:cTn>
                              </p:par>
                            </p:childTnLst>
                          </p:cTn>
                        </p:par>
                        <p:par>
                          <p:cTn id="99" fill="hold">
                            <p:stCondLst>
                              <p:cond delay="2498"/>
                            </p:stCondLst>
                            <p:childTnLst>
                              <p:par>
                                <p:cTn id="100" presetClass="exit" nodeType="afterEffect" presetID="9" grpId="26" fill="hold">
                                  <p:stCondLst>
                                    <p:cond delay="0"/>
                                  </p:stCondLst>
                                  <p:iterate type="el" backwards="0">
                                    <p:tmAbs val="0"/>
                                  </p:iterate>
                                  <p:childTnLst>
                                    <p:animEffect filter="dissolve" transition="out">
                                      <p:cBhvr>
                                        <p:cTn id="101" dur="500" fill="hold"/>
                                        <p:tgtEl>
                                          <p:spTgt spid="572"/>
                                        </p:tgtEl>
                                      </p:cBhvr>
                                    </p:animEffect>
                                    <p:set>
                                      <p:cBhvr>
                                        <p:cTn id="102" fill="hold">
                                          <p:stCondLst>
                                            <p:cond delay="499"/>
                                          </p:stCondLst>
                                        </p:cTn>
                                        <p:tgtEl>
                                          <p:spTgt spid="572"/>
                                        </p:tgtEl>
                                        <p:attrNameLst>
                                          <p:attrName>style.visibility</p:attrName>
                                        </p:attrNameLst>
                                      </p:cBhvr>
                                      <p:to>
                                        <p:strVal val="hidden"/>
                                      </p:to>
                                    </p:set>
                                  </p:childTnLst>
                                </p:cTn>
                              </p:par>
                            </p:childTnLst>
                          </p:cTn>
                        </p:par>
                        <p:par>
                          <p:cTn id="103" fill="hold">
                            <p:stCondLst>
                              <p:cond delay="2998"/>
                            </p:stCondLst>
                            <p:childTnLst>
                              <p:par>
                                <p:cTn id="104" presetClass="exit" nodeType="afterEffect" presetID="9" grpId="27" fill="hold">
                                  <p:stCondLst>
                                    <p:cond delay="0"/>
                                  </p:stCondLst>
                                  <p:iterate type="el" backwards="0">
                                    <p:tmAbs val="0"/>
                                  </p:iterate>
                                  <p:childTnLst>
                                    <p:animEffect filter="dissolve" transition="out">
                                      <p:cBhvr>
                                        <p:cTn id="105" dur="500" fill="hold"/>
                                        <p:tgtEl>
                                          <p:spTgt spid="574"/>
                                        </p:tgtEl>
                                      </p:cBhvr>
                                    </p:animEffect>
                                    <p:set>
                                      <p:cBhvr>
                                        <p:cTn id="106" fill="hold">
                                          <p:stCondLst>
                                            <p:cond delay="499"/>
                                          </p:stCondLst>
                                        </p:cTn>
                                        <p:tgtEl>
                                          <p:spTgt spid="57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Class="entr" nodeType="clickEffect" presetID="9" grpId="28" fill="hold">
                                  <p:stCondLst>
                                    <p:cond delay="0"/>
                                  </p:stCondLst>
                                  <p:iterate type="el" backwards="0">
                                    <p:tmAbs val="0"/>
                                  </p:iterate>
                                  <p:childTnLst>
                                    <p:set>
                                      <p:cBhvr>
                                        <p:cTn id="110" fill="hold"/>
                                        <p:tgtEl>
                                          <p:spTgt spid="578"/>
                                        </p:tgtEl>
                                        <p:attrNameLst>
                                          <p:attrName>style.visibility</p:attrName>
                                        </p:attrNameLst>
                                      </p:cBhvr>
                                      <p:to>
                                        <p:strVal val="visible"/>
                                      </p:to>
                                    </p:set>
                                    <p:animEffect filter="dissolve" transition="in">
                                      <p:cBhvr>
                                        <p:cTn id="111" dur="500"/>
                                        <p:tgtEl>
                                          <p:spTgt spid="578"/>
                                        </p:tgtEl>
                                      </p:cBhvr>
                                    </p:animEffect>
                                  </p:childTnLst>
                                </p:cTn>
                              </p:par>
                            </p:childTnLst>
                          </p:cTn>
                        </p:par>
                      </p:childTnLst>
                    </p:cTn>
                  </p:par>
                  <p:par>
                    <p:cTn id="112" fill="hold">
                      <p:stCondLst>
                        <p:cond delay="indefinite"/>
                      </p:stCondLst>
                      <p:childTnLst>
                        <p:par>
                          <p:cTn id="113" fill="hold">
                            <p:stCondLst>
                              <p:cond delay="0"/>
                            </p:stCondLst>
                            <p:childTnLst>
                              <p:par>
                                <p:cTn id="114" presetClass="entr" nodeType="clickEffect" presetID="9" grpId="29" fill="hold">
                                  <p:stCondLst>
                                    <p:cond delay="0"/>
                                  </p:stCondLst>
                                  <p:iterate type="el" backwards="0">
                                    <p:tmAbs val="0"/>
                                  </p:iterate>
                                  <p:childTnLst>
                                    <p:set>
                                      <p:cBhvr>
                                        <p:cTn id="115" fill="hold"/>
                                        <p:tgtEl>
                                          <p:spTgt spid="508"/>
                                        </p:tgtEl>
                                        <p:attrNameLst>
                                          <p:attrName>style.visibility</p:attrName>
                                        </p:attrNameLst>
                                      </p:cBhvr>
                                      <p:to>
                                        <p:strVal val="visible"/>
                                      </p:to>
                                    </p:set>
                                    <p:animEffect filter="dissolve" transition="in">
                                      <p:cBhvr>
                                        <p:cTn id="116" dur="499"/>
                                        <p:tgtEl>
                                          <p:spTgt spid="508"/>
                                        </p:tgtEl>
                                      </p:cBhvr>
                                    </p:animEffect>
                                  </p:childTnLst>
                                </p:cTn>
                              </p:par>
                            </p:childTnLst>
                          </p:cTn>
                        </p:par>
                      </p:childTnLst>
                    </p:cTn>
                  </p:par>
                  <p:par>
                    <p:cTn id="117" fill="hold">
                      <p:stCondLst>
                        <p:cond delay="indefinite"/>
                      </p:stCondLst>
                      <p:childTnLst>
                        <p:par>
                          <p:cTn id="118" fill="hold">
                            <p:stCondLst>
                              <p:cond delay="0"/>
                            </p:stCondLst>
                            <p:childTnLst>
                              <p:par>
                                <p:cTn id="119" presetClass="exit" nodeType="clickEffect" presetID="9" grpId="30" fill="hold">
                                  <p:stCondLst>
                                    <p:cond delay="0"/>
                                  </p:stCondLst>
                                  <p:iterate type="el" backwards="0">
                                    <p:tmAbs val="0"/>
                                  </p:iterate>
                                  <p:childTnLst>
                                    <p:animEffect filter="dissolve" transition="out">
                                      <p:cBhvr>
                                        <p:cTn id="120" dur="499" fill="hold"/>
                                        <p:tgtEl>
                                          <p:spTgt spid="508"/>
                                        </p:tgtEl>
                                      </p:cBhvr>
                                    </p:animEffect>
                                    <p:set>
                                      <p:cBhvr>
                                        <p:cTn id="121" fill="hold">
                                          <p:stCondLst>
                                            <p:cond delay="498"/>
                                          </p:stCondLst>
                                        </p:cTn>
                                        <p:tgtEl>
                                          <p:spTgt spid="508"/>
                                        </p:tgtEl>
                                        <p:attrNameLst>
                                          <p:attrName>style.visibility</p:attrName>
                                        </p:attrNameLst>
                                      </p:cBhvr>
                                      <p:to>
                                        <p:strVal val="hidden"/>
                                      </p:to>
                                    </p:set>
                                  </p:childTnLst>
                                </p:cTn>
                              </p:par>
                            </p:childTnLst>
                          </p:cTn>
                        </p:par>
                        <p:par>
                          <p:cTn id="122" fill="hold">
                            <p:stCondLst>
                              <p:cond delay="499"/>
                            </p:stCondLst>
                            <p:childTnLst>
                              <p:par>
                                <p:cTn id="123" presetClass="entr" nodeType="afterEffect" presetID="9" grpId="31" fill="hold">
                                  <p:stCondLst>
                                    <p:cond delay="0"/>
                                  </p:stCondLst>
                                  <p:iterate type="el" backwards="0">
                                    <p:tmAbs val="0"/>
                                  </p:iterate>
                                  <p:childTnLst>
                                    <p:set>
                                      <p:cBhvr>
                                        <p:cTn id="124" fill="hold"/>
                                        <p:tgtEl>
                                          <p:spTgt spid="579"/>
                                        </p:tgtEl>
                                        <p:attrNameLst>
                                          <p:attrName>style.visibility</p:attrName>
                                        </p:attrNameLst>
                                      </p:cBhvr>
                                      <p:to>
                                        <p:strVal val="visible"/>
                                      </p:to>
                                    </p:set>
                                    <p:animEffect filter="dissolve" transition="in">
                                      <p:cBhvr>
                                        <p:cTn id="125" dur="500"/>
                                        <p:tgtEl>
                                          <p:spTgt spid="579"/>
                                        </p:tgtEl>
                                      </p:cBhvr>
                                    </p:animEffect>
                                  </p:childTnLst>
                                </p:cTn>
                              </p:par>
                            </p:childTnLst>
                          </p:cTn>
                        </p:par>
                      </p:childTnLst>
                    </p:cTn>
                  </p:par>
                  <p:par>
                    <p:cTn id="126" fill="hold">
                      <p:stCondLst>
                        <p:cond delay="indefinite"/>
                      </p:stCondLst>
                      <p:childTnLst>
                        <p:par>
                          <p:cTn id="127" fill="hold">
                            <p:stCondLst>
                              <p:cond delay="0"/>
                            </p:stCondLst>
                            <p:childTnLst>
                              <p:par>
                                <p:cTn id="128" presetClass="entr" nodeType="clickEffect" presetID="9" grpId="32" fill="hold">
                                  <p:stCondLst>
                                    <p:cond delay="0"/>
                                  </p:stCondLst>
                                  <p:iterate type="el" backwards="0">
                                    <p:tmAbs val="0"/>
                                  </p:iterate>
                                  <p:childTnLst>
                                    <p:set>
                                      <p:cBhvr>
                                        <p:cTn id="129" fill="hold"/>
                                        <p:tgtEl>
                                          <p:spTgt spid="580"/>
                                        </p:tgtEl>
                                        <p:attrNameLst>
                                          <p:attrName>style.visibility</p:attrName>
                                        </p:attrNameLst>
                                      </p:cBhvr>
                                      <p:to>
                                        <p:strVal val="visible"/>
                                      </p:to>
                                    </p:set>
                                    <p:animEffect filter="dissolve" transition="in">
                                      <p:cBhvr>
                                        <p:cTn id="130" dur="500"/>
                                        <p:tgtEl>
                                          <p:spTgt spid="580"/>
                                        </p:tgtEl>
                                      </p:cBhvr>
                                    </p:animEffect>
                                  </p:childTnLst>
                                </p:cTn>
                              </p:par>
                            </p:childTnLst>
                          </p:cTn>
                        </p:par>
                        <p:par>
                          <p:cTn id="131" fill="hold">
                            <p:stCondLst>
                              <p:cond delay="0"/>
                            </p:stCondLst>
                            <p:childTnLst>
                              <p:par>
                                <p:cTn id="132" presetClass="path" nodeType="afterEffect" presetSubtype="0" presetID="-1" grpId="33" accel="50000" decel="50000" fill="hold">
                                  <p:stCondLst>
                                    <p:cond delay="0"/>
                                  </p:stCondLst>
                                  <p:childTnLst>
                                    <p:animMotion path="M 0.000000 0.000000 L 0.204500 -0.354630" origin="layout" pathEditMode="relative">
                                      <p:cBhvr>
                                        <p:cTn id="133" dur="499" fill="hold"/>
                                        <p:tgtEl>
                                          <p:spTgt spid="580"/>
                                        </p:tgtEl>
                                        <p:attrNameLst>
                                          <p:attrName>ppt_x</p:attrName>
                                          <p:attrName>ppt_y</p:attrName>
                                        </p:attrNameLst>
                                      </p:cBhvr>
                                    </p:animMotion>
                                  </p:childTnLst>
                                </p:cTn>
                              </p:par>
                            </p:childTnLst>
                          </p:cTn>
                        </p:par>
                      </p:childTnLst>
                    </p:cTn>
                  </p:par>
                  <p:par>
                    <p:cTn id="134" fill="hold">
                      <p:stCondLst>
                        <p:cond delay="indefinite"/>
                      </p:stCondLst>
                      <p:childTnLst>
                        <p:par>
                          <p:cTn id="135" fill="hold">
                            <p:stCondLst>
                              <p:cond delay="0"/>
                            </p:stCondLst>
                            <p:childTnLst>
                              <p:par>
                                <p:cTn id="136" presetClass="exit" nodeType="clickEffect" presetID="9" grpId="34" fill="hold">
                                  <p:stCondLst>
                                    <p:cond delay="0"/>
                                  </p:stCondLst>
                                  <p:iterate type="el" backwards="0">
                                    <p:tmAbs val="0"/>
                                  </p:iterate>
                                  <p:childTnLst>
                                    <p:animEffect filter="dissolve" transition="out">
                                      <p:cBhvr>
                                        <p:cTn id="137" dur="500" fill="hold"/>
                                        <p:tgtEl>
                                          <p:spTgt spid="580"/>
                                        </p:tgtEl>
                                      </p:cBhvr>
                                    </p:animEffect>
                                    <p:set>
                                      <p:cBhvr>
                                        <p:cTn id="138" fill="hold">
                                          <p:stCondLst>
                                            <p:cond delay="499"/>
                                          </p:stCondLst>
                                        </p:cTn>
                                        <p:tgtEl>
                                          <p:spTgt spid="580"/>
                                        </p:tgtEl>
                                        <p:attrNameLst>
                                          <p:attrName>style.visibility</p:attrName>
                                        </p:attrNameLst>
                                      </p:cBhvr>
                                      <p:to>
                                        <p:strVal val="hidden"/>
                                      </p:to>
                                    </p:set>
                                  </p:childTnLst>
                                </p:cTn>
                              </p:par>
                            </p:childTnLst>
                          </p:cTn>
                        </p:par>
                        <p:par>
                          <p:cTn id="139" fill="hold">
                            <p:stCondLst>
                              <p:cond delay="500"/>
                            </p:stCondLst>
                            <p:childTnLst>
                              <p:par>
                                <p:cTn id="140" presetClass="entr" nodeType="afterEffect" presetID="9" grpId="35" fill="hold">
                                  <p:stCondLst>
                                    <p:cond delay="0"/>
                                  </p:stCondLst>
                                  <p:iterate type="el" backwards="0">
                                    <p:tmAbs val="0"/>
                                  </p:iterate>
                                  <p:childTnLst>
                                    <p:set>
                                      <p:cBhvr>
                                        <p:cTn id="141" fill="hold"/>
                                        <p:tgtEl>
                                          <p:spTgt spid="581"/>
                                        </p:tgtEl>
                                        <p:attrNameLst>
                                          <p:attrName>style.visibility</p:attrName>
                                        </p:attrNameLst>
                                      </p:cBhvr>
                                      <p:to>
                                        <p:strVal val="visible"/>
                                      </p:to>
                                    </p:set>
                                    <p:animEffect filter="dissolve" transition="in">
                                      <p:cBhvr>
                                        <p:cTn id="142" dur="500"/>
                                        <p:tgtEl>
                                          <p:spTgt spid="581"/>
                                        </p:tgtEl>
                                      </p:cBhvr>
                                    </p:animEffect>
                                  </p:childTnLst>
                                </p:cTn>
                              </p:par>
                            </p:childTnLst>
                          </p:cTn>
                        </p:par>
                        <p:par>
                          <p:cTn id="143" fill="hold">
                            <p:stCondLst>
                              <p:cond delay="1000"/>
                            </p:stCondLst>
                            <p:childTnLst>
                              <p:par>
                                <p:cTn id="144" presetClass="entr" nodeType="afterEffect" presetID="9" grpId="36" fill="hold">
                                  <p:stCondLst>
                                    <p:cond delay="0"/>
                                  </p:stCondLst>
                                  <p:iterate type="el" backwards="0">
                                    <p:tmAbs val="0"/>
                                  </p:iterate>
                                  <p:childTnLst>
                                    <p:set>
                                      <p:cBhvr>
                                        <p:cTn id="145" fill="hold"/>
                                        <p:tgtEl>
                                          <p:spTgt spid="582"/>
                                        </p:tgtEl>
                                        <p:attrNameLst>
                                          <p:attrName>style.visibility</p:attrName>
                                        </p:attrNameLst>
                                      </p:cBhvr>
                                      <p:to>
                                        <p:strVal val="visible"/>
                                      </p:to>
                                    </p:set>
                                    <p:animEffect filter="dissolve" transition="in">
                                      <p:cBhvr>
                                        <p:cTn id="146" dur="500"/>
                                        <p:tgtEl>
                                          <p:spTgt spid="582"/>
                                        </p:tgtEl>
                                      </p:cBhvr>
                                    </p:animEffect>
                                  </p:childTnLst>
                                </p:cTn>
                              </p:par>
                            </p:childTnLst>
                          </p:cTn>
                        </p:par>
                        <p:par>
                          <p:cTn id="147" fill="hold">
                            <p:stCondLst>
                              <p:cond delay="1500"/>
                            </p:stCondLst>
                            <p:childTnLst>
                              <p:par>
                                <p:cTn id="148" presetClass="entr" nodeType="afterEffect" presetID="9" grpId="37" fill="hold">
                                  <p:stCondLst>
                                    <p:cond delay="0"/>
                                  </p:stCondLst>
                                  <p:iterate type="el" backwards="0">
                                    <p:tmAbs val="0"/>
                                  </p:iterate>
                                  <p:childTnLst>
                                    <p:set>
                                      <p:cBhvr>
                                        <p:cTn id="149" fill="hold"/>
                                        <p:tgtEl>
                                          <p:spTgt spid="583"/>
                                        </p:tgtEl>
                                        <p:attrNameLst>
                                          <p:attrName>style.visibility</p:attrName>
                                        </p:attrNameLst>
                                      </p:cBhvr>
                                      <p:to>
                                        <p:strVal val="visible"/>
                                      </p:to>
                                    </p:set>
                                    <p:animEffect filter="dissolve" transition="in">
                                      <p:cBhvr>
                                        <p:cTn id="150" dur="500"/>
                                        <p:tgtEl>
                                          <p:spTgt spid="583"/>
                                        </p:tgtEl>
                                      </p:cBhvr>
                                    </p:animEffect>
                                  </p:childTnLst>
                                </p:cTn>
                              </p:par>
                            </p:childTnLst>
                          </p:cTn>
                        </p:par>
                        <p:par>
                          <p:cTn id="151" fill="hold">
                            <p:stCondLst>
                              <p:cond delay="2000"/>
                            </p:stCondLst>
                            <p:childTnLst>
                              <p:par>
                                <p:cTn id="152" presetClass="entr" nodeType="afterEffect" presetID="9" grpId="38" fill="hold">
                                  <p:stCondLst>
                                    <p:cond delay="0"/>
                                  </p:stCondLst>
                                  <p:iterate type="el" backwards="0">
                                    <p:tmAbs val="0"/>
                                  </p:iterate>
                                  <p:childTnLst>
                                    <p:set>
                                      <p:cBhvr>
                                        <p:cTn id="153" fill="hold"/>
                                        <p:tgtEl>
                                          <p:spTgt spid="584"/>
                                        </p:tgtEl>
                                        <p:attrNameLst>
                                          <p:attrName>style.visibility</p:attrName>
                                        </p:attrNameLst>
                                      </p:cBhvr>
                                      <p:to>
                                        <p:strVal val="visible"/>
                                      </p:to>
                                    </p:set>
                                    <p:animEffect filter="dissolve" transition="in">
                                      <p:cBhvr>
                                        <p:cTn id="154" dur="50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6" grpId="15"/>
      <p:bldP build="whole" bldLvl="1" animBg="1" rev="0" advAuto="0" spid="583" grpId="37"/>
      <p:bldP build="whole" bldLvl="1" animBg="1" rev="0" advAuto="0" spid="584" grpId="38"/>
      <p:bldP build="whole" bldLvl="1" animBg="1" rev="0" advAuto="0" spid="571" grpId="5"/>
      <p:bldP build="whole" bldLvl="1" animBg="1" rev="0" advAuto="0" spid="570" grpId="24"/>
      <p:bldP build="whole" bldLvl="1" animBg="1" rev="0" advAuto="0" spid="573" grpId="9"/>
      <p:bldP build="whole" bldLvl="1" animBg="1" rev="0" advAuto="0" spid="563" grpId="22"/>
      <p:bldP build="whole" bldLvl="1" animBg="1" rev="0" advAuto="0" spid="580" grpId="32"/>
      <p:bldP build="whole" bldLvl="1" animBg="1" rev="0" advAuto="0" spid="580" grpId="34"/>
      <p:bldP build="whole" bldLvl="1" animBg="1" rev="0" advAuto="0" spid="579" grpId="31"/>
      <p:bldP build="whole" bldLvl="1" animBg="1" rev="0" advAuto="0" spid="569" grpId="21"/>
      <p:bldP build="whole" bldLvl="1" animBg="1" rev="0" advAuto="0" spid="574" grpId="12"/>
      <p:bldP build="whole" bldLvl="1" animBg="1" rev="0" advAuto="0" spid="572" grpId="7"/>
      <p:bldP build="whole" bldLvl="1" animBg="1" rev="0" advAuto="0" spid="581" grpId="35"/>
      <p:bldP build="whole" bldLvl="1" animBg="1" rev="0" advAuto="0" spid="573" grpId="23"/>
      <p:bldP build="whole" bldLvl="1" animBg="1" rev="0" advAuto="0" spid="528" grpId="17"/>
      <p:bldP build="whole" bldLvl="1" animBg="1" rev="0" advAuto="0" spid="586" grpId="10"/>
      <p:bldP build="whole" bldLvl="1" animBg="1" rev="0" advAuto="0" spid="570" grpId="3"/>
      <p:bldP build="whole" bldLvl="1" animBg="1" rev="0" advAuto="0" spid="571" grpId="25"/>
      <p:bldP build="whole" bldLvl="1" animBg="1" rev="0" advAuto="0" spid="587" grpId="11"/>
      <p:bldP build="whole" bldLvl="1" animBg="1" rev="0" advAuto="0" spid="578" grpId="28"/>
      <p:bldP build="whole" bldLvl="1" animBg="1" rev="0" advAuto="0" spid="508" grpId="29"/>
      <p:bldP build="whole" bldLvl="1" animBg="1" rev="0" advAuto="0" spid="508" grpId="30"/>
      <p:bldP build="whole" bldLvl="1" animBg="1" rev="0" advAuto="0" spid="563" grpId="2"/>
      <p:bldP build="whole" bldLvl="1" animBg="1" rev="0" advAuto="0" spid="574" grpId="27"/>
      <p:bldP build="whole" bldLvl="1" animBg="1" rev="0" advAuto="0" spid="586" grpId="19"/>
      <p:bldP build="whole" bldLvl="1" animBg="1" rev="0" advAuto="0" spid="577" grpId="16"/>
      <p:bldP build="whole" bldLvl="1" animBg="1" rev="0" advAuto="0" spid="575" grpId="18"/>
      <p:bldP build="whole" bldLvl="1" animBg="1" rev="0" advAuto="0" spid="587" grpId="20"/>
      <p:bldP build="whole" bldLvl="1" animBg="1" rev="0" advAuto="0" spid="569" grpId="1"/>
      <p:bldP build="whole" bldLvl="1" animBg="1" rev="0" advAuto="0" spid="572" grpId="26"/>
      <p:bldP build="whole" bldLvl="1" animBg="1" rev="0" advAuto="0" spid="582" grpId="36"/>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Learning is…”"/>
          <p:cNvSpPr/>
          <p:nvPr>
            <p:ph type="body" idx="14"/>
          </p:nvPr>
        </p:nvSpPr>
        <p:spPr>
          <a:xfrm>
            <a:off x="1591733" y="3663949"/>
            <a:ext cx="13081001" cy="1325035"/>
          </a:xfrm>
          <a:prstGeom prst="rect">
            <a:avLst/>
          </a:prstGeom>
        </p:spPr>
        <p:txBody>
          <a:bodyPr/>
          <a:lstStyle>
            <a:lvl1pPr>
              <a:defRPr sz="8800"/>
            </a:lvl1pPr>
          </a:lstStyle>
          <a:p>
            <a:pPr/>
            <a:r>
              <a:t>“Learning is…”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9" name="Worked example effect"/>
          <p:cNvSpPr/>
          <p:nvPr>
            <p:ph type="title"/>
          </p:nvPr>
        </p:nvSpPr>
        <p:spPr>
          <a:prstGeom prst="rect">
            <a:avLst/>
          </a:prstGeom>
        </p:spPr>
        <p:txBody>
          <a:bodyPr/>
          <a:lstStyle/>
          <a:p>
            <a:pPr/>
            <a:r>
              <a:t>Worked example effect</a:t>
            </a:r>
          </a:p>
        </p:txBody>
      </p:sp>
      <p:sp>
        <p:nvSpPr>
          <p:cNvPr id="590" name="Step 1: Identify the shapes…"/>
          <p:cNvSpPr txBox="1"/>
          <p:nvPr/>
        </p:nvSpPr>
        <p:spPr>
          <a:xfrm>
            <a:off x="1082240" y="1349137"/>
            <a:ext cx="6320947" cy="69596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0" indent="0" defTabSz="584200">
              <a:spcBef>
                <a:spcPts val="0"/>
              </a:spcBef>
              <a:buSzTx/>
              <a:buNone/>
              <a:defRPr sz="2000" u="sng">
                <a:latin typeface="Avenir Heavy"/>
                <a:ea typeface="Avenir Heavy"/>
                <a:cs typeface="Avenir Heavy"/>
                <a:sym typeface="Avenir Heavy"/>
              </a:defRPr>
            </a:pPr>
            <a:r>
              <a:t>Step 1: Identify the shapes</a:t>
            </a:r>
          </a:p>
          <a:p>
            <a:pPr marL="0" indent="0" defTabSz="584200">
              <a:spcBef>
                <a:spcPts val="0"/>
              </a:spcBef>
              <a:buSzTx/>
              <a:buNone/>
              <a:defRPr sz="2000">
                <a:latin typeface="Avenir Book"/>
                <a:ea typeface="Avenir Book"/>
                <a:cs typeface="Avenir Book"/>
                <a:sym typeface="Avenir Book"/>
              </a:defRPr>
            </a:pPr>
            <a:r>
              <a:t>There are two right triangles with sides that are 90 ft and the red line as hypotenuse.</a:t>
            </a:r>
          </a:p>
          <a:p>
            <a:pPr marL="0" indent="0" defTabSz="584200">
              <a:spcBef>
                <a:spcPts val="0"/>
              </a:spcBef>
              <a:buSzTx/>
              <a:buNone/>
              <a:defRPr sz="2000">
                <a:latin typeface="Avenir Book"/>
                <a:ea typeface="Avenir Book"/>
                <a:cs typeface="Avenir Book"/>
                <a:sym typeface="Avenir Book"/>
              </a:defRPr>
            </a:pPr>
          </a:p>
          <a:p>
            <a:pPr marL="0" indent="0" defTabSz="584200">
              <a:spcBef>
                <a:spcPts val="0"/>
              </a:spcBef>
              <a:buSzTx/>
              <a:buNone/>
              <a:defRPr sz="2000" u="sng">
                <a:latin typeface="Avenir Heavy"/>
                <a:ea typeface="Avenir Heavy"/>
                <a:cs typeface="Avenir Heavy"/>
                <a:sym typeface="Avenir Heavy"/>
              </a:defRPr>
            </a:pPr>
            <a:r>
              <a:t>Step 2: Recall the formula</a:t>
            </a:r>
            <a:endParaRPr>
              <a:latin typeface="Avenir Book"/>
              <a:ea typeface="Avenir Book"/>
              <a:cs typeface="Avenir Book"/>
              <a:sym typeface="Avenir Book"/>
            </a:endParaRPr>
          </a:p>
          <a:p>
            <a:pPr marL="0" indent="0" defTabSz="584200">
              <a:spcBef>
                <a:spcPts val="0"/>
              </a:spcBef>
              <a:buSzTx/>
              <a:buNone/>
              <a:defRPr sz="2000">
                <a:latin typeface="Avenir Book"/>
                <a:ea typeface="Avenir Book"/>
                <a:cs typeface="Avenir Book"/>
                <a:sym typeface="Avenir Book"/>
              </a:defRPr>
            </a:pPr>
            <a:r>
              <a:t>Pythagorean theorem:</a:t>
            </a:r>
          </a:p>
          <a:p>
            <a:pPr lvl="1" marL="0" indent="228600" defTabSz="584200">
              <a:spcBef>
                <a:spcPts val="0"/>
              </a:spcBef>
              <a:buSzTx/>
              <a:buNone/>
              <a:defRPr sz="2000">
                <a:latin typeface="Avenir Book"/>
                <a:ea typeface="Avenir Book"/>
                <a:cs typeface="Avenir Book"/>
                <a:sym typeface="Avenir Book"/>
              </a:defRPr>
            </a:pPr>
            <a:r>
              <a:t>a</a:t>
            </a:r>
            <a:r>
              <a:rPr baseline="31999"/>
              <a:t>2</a:t>
            </a:r>
            <a:r>
              <a:t> + b</a:t>
            </a:r>
            <a:r>
              <a:rPr baseline="31999"/>
              <a:t>2</a:t>
            </a:r>
            <a:r>
              <a:t> = c</a:t>
            </a:r>
            <a:r>
              <a:rPr baseline="31999"/>
              <a:t>2</a:t>
            </a:r>
          </a:p>
          <a:p>
            <a:pPr lvl="1" marL="0" indent="228600" defTabSz="584200">
              <a:spcBef>
                <a:spcPts val="0"/>
              </a:spcBef>
              <a:buSzTx/>
              <a:buNone/>
              <a:defRPr sz="2000">
                <a:latin typeface="Avenir Heavy"/>
                <a:ea typeface="Avenir Heavy"/>
                <a:cs typeface="Avenir Heavy"/>
                <a:sym typeface="Avenir Heavy"/>
              </a:defRPr>
            </a:pPr>
            <a:endParaRPr>
              <a:latin typeface="Avenir Book"/>
              <a:ea typeface="Avenir Book"/>
              <a:cs typeface="Avenir Book"/>
              <a:sym typeface="Avenir Book"/>
            </a:endParaRPr>
          </a:p>
          <a:p>
            <a:pPr marL="0" indent="0" defTabSz="584200">
              <a:spcBef>
                <a:spcPts val="0"/>
              </a:spcBef>
              <a:buSzTx/>
              <a:buNone/>
              <a:defRPr sz="2000" u="sng">
                <a:latin typeface="Avenir Heavy"/>
                <a:ea typeface="Avenir Heavy"/>
                <a:cs typeface="Avenir Heavy"/>
                <a:sym typeface="Avenir Heavy"/>
              </a:defRPr>
            </a:pPr>
            <a:r>
              <a:t>Step 3: Substitute known values</a:t>
            </a:r>
          </a:p>
          <a:p>
            <a:pPr lvl="1" marL="0" indent="228600" defTabSz="584200">
              <a:spcBef>
                <a:spcPts val="0"/>
              </a:spcBef>
              <a:buSzTx/>
              <a:buNone/>
              <a:defRPr sz="2000">
                <a:latin typeface="Avenir Book"/>
                <a:ea typeface="Avenir Book"/>
                <a:cs typeface="Avenir Book"/>
                <a:sym typeface="Avenir Book"/>
              </a:defRPr>
            </a:pPr>
            <a:r>
              <a:t>90</a:t>
            </a:r>
            <a:r>
              <a:rPr baseline="31999"/>
              <a:t>2</a:t>
            </a:r>
            <a:r>
              <a:t> + 90</a:t>
            </a:r>
            <a:r>
              <a:rPr baseline="31999"/>
              <a:t>2</a:t>
            </a:r>
            <a:r>
              <a:t> = c</a:t>
            </a:r>
            <a:r>
              <a:rPr baseline="31999"/>
              <a:t>2</a:t>
            </a:r>
          </a:p>
          <a:p>
            <a:pPr marL="0" indent="0" defTabSz="584200">
              <a:spcBef>
                <a:spcPts val="0"/>
              </a:spcBef>
              <a:buSzTx/>
              <a:buNone/>
              <a:defRPr sz="2000">
                <a:latin typeface="Avenir Book"/>
                <a:ea typeface="Avenir Book"/>
                <a:cs typeface="Avenir Book"/>
                <a:sym typeface="Avenir Book"/>
              </a:defRPr>
            </a:pPr>
          </a:p>
          <a:p>
            <a:pPr marL="0" indent="0" defTabSz="584200">
              <a:spcBef>
                <a:spcPts val="0"/>
              </a:spcBef>
              <a:buSzTx/>
              <a:buNone/>
              <a:defRPr sz="2000" u="sng">
                <a:latin typeface="Avenir Heavy"/>
                <a:ea typeface="Avenir Heavy"/>
                <a:cs typeface="Avenir Heavy"/>
                <a:sym typeface="Avenir Heavy"/>
              </a:defRPr>
            </a:pPr>
            <a:r>
              <a:t>Step 4: Solve for c</a:t>
            </a:r>
            <a:endParaRPr u="none">
              <a:latin typeface="Avenir Book"/>
              <a:ea typeface="Avenir Book"/>
              <a:cs typeface="Avenir Book"/>
              <a:sym typeface="Avenir Book"/>
            </a:endParaRPr>
          </a:p>
          <a:p>
            <a:pPr lvl="1" marL="0" indent="228600" defTabSz="584200">
              <a:spcBef>
                <a:spcPts val="0"/>
              </a:spcBef>
              <a:buSzTx/>
              <a:buNone/>
              <a:defRPr sz="2000" u="sng">
                <a:latin typeface="Avenir Book"/>
                <a:ea typeface="Avenir Book"/>
                <a:cs typeface="Avenir Book"/>
                <a:sym typeface="Avenir Book"/>
              </a:defRPr>
            </a:pPr>
            <a:r>
              <a:rPr u="none"/>
              <a:t>8100 + 8100 = c</a:t>
            </a:r>
            <a:r>
              <a:rPr baseline="31999" u="none"/>
              <a:t>2</a:t>
            </a:r>
            <a:endParaRPr u="none"/>
          </a:p>
          <a:p>
            <a:pPr lvl="1" marL="0" indent="228600" defTabSz="584200">
              <a:spcBef>
                <a:spcPts val="0"/>
              </a:spcBef>
              <a:buSzTx/>
              <a:buNone/>
              <a:defRPr sz="2000" u="sng">
                <a:latin typeface="Avenir Book"/>
                <a:ea typeface="Avenir Book"/>
                <a:cs typeface="Avenir Book"/>
                <a:sym typeface="Avenir Book"/>
              </a:defRPr>
            </a:pPr>
            <a:r>
              <a:rPr u="none"/>
              <a:t>16,200 = c</a:t>
            </a:r>
            <a:r>
              <a:rPr baseline="31999" u="none"/>
              <a:t>2</a:t>
            </a:r>
            <a:endParaRPr u="none"/>
          </a:p>
          <a:p>
            <a:pPr lvl="1" marL="0" indent="228600" defTabSz="584200">
              <a:spcBef>
                <a:spcPts val="0"/>
              </a:spcBef>
              <a:buSzTx/>
              <a:buNone/>
              <a:defRPr sz="2000" u="sng">
                <a:latin typeface="Avenir Book"/>
                <a:ea typeface="Avenir Book"/>
                <a:cs typeface="Avenir Book"/>
                <a:sym typeface="Avenir Book"/>
              </a:defRPr>
            </a:pPr>
            <a:r>
              <a:rPr u="none"/>
              <a:t>sqrt(16,200) = sqrt(c</a:t>
            </a:r>
            <a:r>
              <a:rPr baseline="31999" u="none"/>
              <a:t>2</a:t>
            </a:r>
            <a:r>
              <a:rPr u="none"/>
              <a:t>)</a:t>
            </a:r>
            <a:endParaRPr u="none"/>
          </a:p>
          <a:p>
            <a:pPr lvl="1" marL="0" indent="228600" defTabSz="584200">
              <a:spcBef>
                <a:spcPts val="0"/>
              </a:spcBef>
              <a:buSzTx/>
              <a:buNone/>
              <a:defRPr sz="2000" u="sng">
                <a:latin typeface="Avenir Book"/>
                <a:ea typeface="Avenir Book"/>
                <a:cs typeface="Avenir Book"/>
                <a:sym typeface="Avenir Book"/>
              </a:defRPr>
            </a:pPr>
            <a:r>
              <a:rPr u="none"/>
              <a:t>90 sqrt(2) = c</a:t>
            </a:r>
            <a:endParaRPr u="none"/>
          </a:p>
          <a:p>
            <a:pPr marL="0" indent="0" defTabSz="584200">
              <a:spcBef>
                <a:spcPts val="0"/>
              </a:spcBef>
              <a:buSzTx/>
              <a:buNone/>
              <a:defRPr sz="2000" u="sng">
                <a:latin typeface="Avenir Heavy"/>
                <a:ea typeface="Avenir Heavy"/>
                <a:cs typeface="Avenir Heavy"/>
                <a:sym typeface="Avenir Heavy"/>
              </a:defRPr>
            </a:pPr>
            <a:endParaRPr u="none">
              <a:latin typeface="Avenir Book"/>
              <a:ea typeface="Avenir Book"/>
              <a:cs typeface="Avenir Book"/>
              <a:sym typeface="Avenir Book"/>
            </a:endParaRPr>
          </a:p>
          <a:p>
            <a:pPr marL="0" indent="0" defTabSz="584200">
              <a:spcBef>
                <a:spcPts val="0"/>
              </a:spcBef>
              <a:buSzTx/>
              <a:buNone/>
              <a:defRPr sz="2000" u="sng">
                <a:latin typeface="Avenir Heavy"/>
                <a:ea typeface="Avenir Heavy"/>
                <a:cs typeface="Avenir Heavy"/>
                <a:sym typeface="Avenir Heavy"/>
              </a:defRPr>
            </a:pPr>
            <a:r>
              <a:t>Step 5: Make a selection</a:t>
            </a:r>
            <a:endParaRPr u="none">
              <a:latin typeface="Avenir Book"/>
              <a:ea typeface="Avenir Book"/>
              <a:cs typeface="Avenir Book"/>
              <a:sym typeface="Avenir Book"/>
            </a:endParaRPr>
          </a:p>
          <a:p>
            <a:pPr marL="0" indent="0" defTabSz="584200">
              <a:spcBef>
                <a:spcPts val="0"/>
              </a:spcBef>
              <a:buSzTx/>
              <a:buNone/>
              <a:defRPr sz="2000" u="sng">
                <a:latin typeface="Avenir Book"/>
                <a:ea typeface="Avenir Book"/>
                <a:cs typeface="Avenir Book"/>
                <a:sym typeface="Avenir Book"/>
              </a:defRPr>
            </a:pPr>
            <a:r>
              <a:rPr u="none"/>
              <a:t>Since 1 &lt; sqrt(2) &lt; 2, 90 &lt; c &lt; 180, so the correct answer is (2) between 90 and 180 ft.</a:t>
            </a:r>
          </a:p>
        </p:txBody>
      </p:sp>
      <p:grpSp>
        <p:nvGrpSpPr>
          <p:cNvPr id="607" name="Group"/>
          <p:cNvGrpSpPr/>
          <p:nvPr/>
        </p:nvGrpSpPr>
        <p:grpSpPr>
          <a:xfrm>
            <a:off x="7864335" y="363900"/>
            <a:ext cx="7161328" cy="8005092"/>
            <a:chOff x="-19102" y="0"/>
            <a:chExt cx="7161326" cy="8005090"/>
          </a:xfrm>
        </p:grpSpPr>
        <p:pic>
          <p:nvPicPr>
            <p:cNvPr id="591" name="Image" descr="Image"/>
            <p:cNvPicPr>
              <a:picLocks noChangeAspect="1"/>
            </p:cNvPicPr>
            <p:nvPr/>
          </p:nvPicPr>
          <p:blipFill>
            <a:blip r:embed="rId2">
              <a:extLst/>
            </a:blip>
            <a:stretch>
              <a:fillRect/>
            </a:stretch>
          </p:blipFill>
          <p:spPr>
            <a:xfrm>
              <a:off x="695368" y="0"/>
              <a:ext cx="5204350" cy="4788315"/>
            </a:xfrm>
            <a:prstGeom prst="rect">
              <a:avLst/>
            </a:prstGeom>
            <a:ln w="3175" cap="flat">
              <a:noFill/>
              <a:miter lim="400000"/>
            </a:ln>
            <a:effectLst/>
          </p:spPr>
        </p:pic>
        <p:pic>
          <p:nvPicPr>
            <p:cNvPr id="592" name="Line" descr="Line"/>
            <p:cNvPicPr>
              <a:picLocks noChangeAspect="0"/>
            </p:cNvPicPr>
            <p:nvPr/>
          </p:nvPicPr>
          <p:blipFill>
            <a:blip r:embed="rId3">
              <a:extLst/>
            </a:blip>
            <a:stretch>
              <a:fillRect/>
            </a:stretch>
          </p:blipFill>
          <p:spPr>
            <a:xfrm>
              <a:off x="1586997" y="2491743"/>
              <a:ext cx="3421091" cy="127001"/>
            </a:xfrm>
            <a:prstGeom prst="rect">
              <a:avLst/>
            </a:prstGeom>
            <a:effectLst/>
          </p:spPr>
        </p:pic>
        <p:sp>
          <p:nvSpPr>
            <p:cNvPr id="594" name="In a baseball diamond, the distance between each base is 90 ft. Which of the following is true about the shortest distance between 1st and 3rd bases (the red line shown above)?…"/>
            <p:cNvSpPr txBox="1"/>
            <p:nvPr/>
          </p:nvSpPr>
          <p:spPr>
            <a:xfrm>
              <a:off x="-19103" y="4736957"/>
              <a:ext cx="7161328" cy="326813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3866" tIns="33866" rIns="33866" bIns="33866" numCol="1" anchor="t">
              <a:normAutofit fontScale="100000" lnSpcReduction="0"/>
            </a:bodyPr>
            <a:lstStyle/>
            <a:p>
              <a:pPr marL="0" indent="0">
                <a:spcBef>
                  <a:spcPts val="0"/>
                </a:spcBef>
                <a:buSzTx/>
                <a:buNone/>
                <a:defRPr sz="2600">
                  <a:latin typeface="Avenir Book"/>
                  <a:ea typeface="Avenir Book"/>
                  <a:cs typeface="Avenir Book"/>
                  <a:sym typeface="Avenir Book"/>
                </a:defRPr>
              </a:pPr>
              <a:r>
                <a:t>In a baseball diamond, the distance between each base is 90 ft. Which of the following is true about the shortest distance between 1st and 3rd bases (the red line shown above)?</a:t>
              </a:r>
            </a:p>
            <a:p>
              <a:pPr marL="547076" indent="-547076">
                <a:spcBef>
                  <a:spcPts val="0"/>
                </a:spcBef>
                <a:buSzPct val="100000"/>
                <a:buAutoNum type="arabicPeriod" startAt="1"/>
                <a:defRPr sz="2600">
                  <a:latin typeface="Avenir Book"/>
                  <a:ea typeface="Avenir Book"/>
                  <a:cs typeface="Avenir Book"/>
                  <a:sym typeface="Avenir Book"/>
                </a:defRPr>
              </a:pPr>
              <a:r>
                <a:t>It is less than 90 ft.</a:t>
              </a:r>
            </a:p>
            <a:p>
              <a:pPr marL="547076" indent="-547076">
                <a:spcBef>
                  <a:spcPts val="0"/>
                </a:spcBef>
                <a:buSzPct val="100000"/>
                <a:buAutoNum type="arabicPeriod" startAt="1"/>
                <a:defRPr sz="2600">
                  <a:latin typeface="Avenir Book"/>
                  <a:ea typeface="Avenir Book"/>
                  <a:cs typeface="Avenir Book"/>
                  <a:sym typeface="Avenir Book"/>
                </a:defRPr>
              </a:pPr>
              <a:r>
                <a:t>It is between 90 and 120 ft.</a:t>
              </a:r>
            </a:p>
            <a:p>
              <a:pPr marL="547076" indent="-547076">
                <a:spcBef>
                  <a:spcPts val="0"/>
                </a:spcBef>
                <a:buSzPct val="100000"/>
                <a:buAutoNum type="arabicPeriod" startAt="1"/>
                <a:defRPr sz="2600">
                  <a:latin typeface="Avenir Book"/>
                  <a:ea typeface="Avenir Book"/>
                  <a:cs typeface="Avenir Book"/>
                  <a:sym typeface="Avenir Book"/>
                </a:defRPr>
              </a:pPr>
              <a:r>
                <a:t>It is greater than 120 ft.</a:t>
              </a:r>
            </a:p>
          </p:txBody>
        </p:sp>
        <p:sp>
          <p:nvSpPr>
            <p:cNvPr id="595" name="90 ft"/>
            <p:cNvSpPr txBox="1"/>
            <p:nvPr/>
          </p:nvSpPr>
          <p:spPr>
            <a:xfrm>
              <a:off x="1513666" y="1146872"/>
              <a:ext cx="871288" cy="55033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mn-lt"/>
                  <a:ea typeface="+mn-ea"/>
                  <a:cs typeface="+mn-cs"/>
                  <a:sym typeface="Helvetica Light"/>
                </a:defRPr>
              </a:lvl1pPr>
            </a:lstStyle>
            <a:p>
              <a:pPr/>
              <a:r>
                <a:t>90 ft</a:t>
              </a:r>
            </a:p>
          </p:txBody>
        </p:sp>
        <p:sp>
          <p:nvSpPr>
            <p:cNvPr id="596" name="90 ft"/>
            <p:cNvSpPr txBox="1"/>
            <p:nvPr/>
          </p:nvSpPr>
          <p:spPr>
            <a:xfrm>
              <a:off x="4130628" y="1146872"/>
              <a:ext cx="871288" cy="55033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mn-lt"/>
                  <a:ea typeface="+mn-ea"/>
                  <a:cs typeface="+mn-cs"/>
                  <a:sym typeface="Helvetica Light"/>
                </a:defRPr>
              </a:lvl1pPr>
            </a:lstStyle>
            <a:p>
              <a:pPr/>
              <a:r>
                <a:t>90 ft</a:t>
              </a:r>
            </a:p>
          </p:txBody>
        </p:sp>
        <p:pic>
          <p:nvPicPr>
            <p:cNvPr id="597" name="Line" descr="Line"/>
            <p:cNvPicPr>
              <a:picLocks noChangeAspect="0"/>
            </p:cNvPicPr>
            <p:nvPr/>
          </p:nvPicPr>
          <p:blipFill>
            <a:blip r:embed="rId4">
              <a:extLst/>
            </a:blip>
            <a:stretch>
              <a:fillRect/>
            </a:stretch>
          </p:blipFill>
          <p:spPr>
            <a:xfrm rot="18900000">
              <a:off x="1241641" y="1657981"/>
              <a:ext cx="2485237" cy="127001"/>
            </a:xfrm>
            <a:prstGeom prst="rect">
              <a:avLst/>
            </a:prstGeom>
            <a:effectLst/>
          </p:spPr>
        </p:pic>
        <p:pic>
          <p:nvPicPr>
            <p:cNvPr id="599" name="Line" descr="Line"/>
            <p:cNvPicPr>
              <a:picLocks noChangeAspect="0"/>
            </p:cNvPicPr>
            <p:nvPr/>
          </p:nvPicPr>
          <p:blipFill>
            <a:blip r:embed="rId4">
              <a:extLst/>
            </a:blip>
            <a:stretch>
              <a:fillRect/>
            </a:stretch>
          </p:blipFill>
          <p:spPr>
            <a:xfrm rot="13500000">
              <a:off x="2909166" y="1657981"/>
              <a:ext cx="2485236" cy="127001"/>
            </a:xfrm>
            <a:prstGeom prst="rect">
              <a:avLst/>
            </a:prstGeom>
            <a:effectLst/>
          </p:spPr>
        </p:pic>
        <p:pic>
          <p:nvPicPr>
            <p:cNvPr id="601" name="Line" descr="Line"/>
            <p:cNvPicPr>
              <a:picLocks noChangeAspect="0"/>
            </p:cNvPicPr>
            <p:nvPr/>
          </p:nvPicPr>
          <p:blipFill>
            <a:blip r:embed="rId4">
              <a:extLst/>
            </a:blip>
            <a:stretch>
              <a:fillRect/>
            </a:stretch>
          </p:blipFill>
          <p:spPr>
            <a:xfrm rot="18900000">
              <a:off x="2909166" y="3313159"/>
              <a:ext cx="2485237" cy="127001"/>
            </a:xfrm>
            <a:prstGeom prst="rect">
              <a:avLst/>
            </a:prstGeom>
            <a:effectLst/>
          </p:spPr>
        </p:pic>
        <p:pic>
          <p:nvPicPr>
            <p:cNvPr id="603" name="Line" descr="Line"/>
            <p:cNvPicPr>
              <a:picLocks noChangeAspect="0"/>
            </p:cNvPicPr>
            <p:nvPr/>
          </p:nvPicPr>
          <p:blipFill>
            <a:blip r:embed="rId4">
              <a:extLst/>
            </a:blip>
            <a:stretch>
              <a:fillRect/>
            </a:stretch>
          </p:blipFill>
          <p:spPr>
            <a:xfrm rot="13500000">
              <a:off x="1241641" y="3348499"/>
              <a:ext cx="2485237" cy="127001"/>
            </a:xfrm>
            <a:prstGeom prst="rect">
              <a:avLst/>
            </a:prstGeom>
            <a:effectLst/>
          </p:spPr>
        </p:pic>
        <p:sp>
          <p:nvSpPr>
            <p:cNvPr id="605" name="90 ft"/>
            <p:cNvSpPr txBox="1"/>
            <p:nvPr/>
          </p:nvSpPr>
          <p:spPr>
            <a:xfrm>
              <a:off x="1553418" y="3588956"/>
              <a:ext cx="871288" cy="550335"/>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mn-lt"/>
                  <a:ea typeface="+mn-ea"/>
                  <a:cs typeface="+mn-cs"/>
                  <a:sym typeface="Helvetica Light"/>
                </a:defRPr>
              </a:lvl1pPr>
            </a:lstStyle>
            <a:p>
              <a:pPr/>
              <a:r>
                <a:t>90 ft</a:t>
              </a:r>
            </a:p>
          </p:txBody>
        </p:sp>
        <p:sp>
          <p:nvSpPr>
            <p:cNvPr id="606" name="90 ft"/>
            <p:cNvSpPr txBox="1"/>
            <p:nvPr/>
          </p:nvSpPr>
          <p:spPr>
            <a:xfrm>
              <a:off x="4170380" y="3588956"/>
              <a:ext cx="871288" cy="550335"/>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33866" tIns="33866" rIns="33866" bIns="33866" numCol="1" anchor="t">
              <a:normAutofit fontScale="100000" lnSpcReduction="0"/>
            </a:bodyPr>
            <a:lstStyle>
              <a:lvl1pPr marL="0" indent="0" algn="ctr">
                <a:spcBef>
                  <a:spcPts val="0"/>
                </a:spcBef>
                <a:buSzTx/>
                <a:buNone/>
                <a:defRPr sz="3200">
                  <a:latin typeface="+mn-lt"/>
                  <a:ea typeface="+mn-ea"/>
                  <a:cs typeface="+mn-cs"/>
                  <a:sym typeface="Helvetica Light"/>
                </a:defRPr>
              </a:lvl1pPr>
            </a:lstStyle>
            <a:p>
              <a:pPr/>
              <a:r>
                <a:t>90 ft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90"/>
                                        </p:tgtEl>
                                        <p:attrNameLst>
                                          <p:attrName>style.visibility</p:attrName>
                                        </p:attrNameLst>
                                      </p:cBhvr>
                                      <p:to>
                                        <p:strVal val="visible"/>
                                      </p:to>
                                    </p:set>
                                    <p:animEffect filter="dissolve" transition="in">
                                      <p:cBhvr>
                                        <p:cTn id="7" dur="499"/>
                                        <p:tgtEl>
                                          <p:spTgt spid="590"/>
                                        </p:tgtEl>
                                      </p:cBhvr>
                                    </p:animEffect>
                                  </p:childTnLst>
                                </p:cTn>
                              </p:par>
                            </p:childTnLst>
                          </p:cTn>
                        </p:par>
                        <p:par>
                          <p:cTn id="8" fill="hold">
                            <p:stCondLst>
                              <p:cond delay="499"/>
                            </p:stCondLst>
                            <p:childTnLst>
                              <p:par>
                                <p:cTn id="9" presetClass="entr" nodeType="afterEffect" presetID="9" grpId="2" fill="hold">
                                  <p:stCondLst>
                                    <p:cond delay="0"/>
                                  </p:stCondLst>
                                  <p:iterate type="el" backwards="0">
                                    <p:tmAbs val="0"/>
                                  </p:iterate>
                                  <p:childTnLst>
                                    <p:set>
                                      <p:cBhvr>
                                        <p:cTn id="10" fill="hold"/>
                                        <p:tgtEl>
                                          <p:spTgt spid="607"/>
                                        </p:tgtEl>
                                        <p:attrNameLst>
                                          <p:attrName>style.visibility</p:attrName>
                                        </p:attrNameLst>
                                      </p:cBhvr>
                                      <p:to>
                                        <p:strVal val="visible"/>
                                      </p:to>
                                    </p:set>
                                    <p:animEffect filter="dissolve" transition="in">
                                      <p:cBhvr>
                                        <p:cTn id="11" dur="499"/>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0" grpId="1"/>
      <p:bldP build="whole" bldLvl="1" animBg="1" rev="0" advAuto="0" spid="607"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9" name="Variability effect"/>
          <p:cNvSpPr/>
          <p:nvPr>
            <p:ph type="title"/>
          </p:nvPr>
        </p:nvSpPr>
        <p:spPr>
          <a:prstGeom prst="rect">
            <a:avLst/>
          </a:prstGeom>
        </p:spPr>
        <p:txBody>
          <a:bodyPr/>
          <a:lstStyle/>
          <a:p>
            <a:pPr/>
            <a:r>
              <a:t>Variability effect</a:t>
            </a:r>
          </a:p>
        </p:txBody>
      </p:sp>
      <p:sp>
        <p:nvSpPr>
          <p:cNvPr id="610" name="Calculate distance between (1,1) and (4,5)…"/>
          <p:cNvSpPr txBox="1"/>
          <p:nvPr/>
        </p:nvSpPr>
        <p:spPr>
          <a:xfrm>
            <a:off x="1244754" y="1319748"/>
            <a:ext cx="7568892" cy="7035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0" indent="0" defTabSz="584200">
              <a:spcBef>
                <a:spcPts val="0"/>
              </a:spcBef>
              <a:buSzTx/>
              <a:buNone/>
              <a:defRPr sz="2600" u="sng">
                <a:latin typeface="Avenir Heavy"/>
                <a:ea typeface="Avenir Heavy"/>
                <a:cs typeface="Avenir Heavy"/>
                <a:sym typeface="Avenir Heavy"/>
              </a:defRPr>
            </a:pPr>
            <a:r>
              <a:t>Calculate distance between (1,1) and (4,5)</a:t>
            </a:r>
          </a:p>
          <a:p>
            <a:pPr marL="0" indent="0" defTabSz="584200">
              <a:spcBef>
                <a:spcPts val="0"/>
              </a:spcBef>
              <a:buSzTx/>
              <a:buNone/>
              <a:defRPr sz="2200" u="sng">
                <a:latin typeface="Avenir Heavy"/>
                <a:ea typeface="Avenir Heavy"/>
                <a:cs typeface="Avenir Heavy"/>
                <a:sym typeface="Avenir Heavy"/>
              </a:defRPr>
            </a:pPr>
          </a:p>
          <a:p>
            <a:pPr marL="0" indent="0" defTabSz="584200">
              <a:spcBef>
                <a:spcPts val="0"/>
              </a:spcBef>
              <a:buSzTx/>
              <a:buNone/>
              <a:defRPr sz="2200" u="sng">
                <a:latin typeface="Avenir Heavy"/>
                <a:ea typeface="Avenir Heavy"/>
                <a:cs typeface="Avenir Heavy"/>
                <a:sym typeface="Avenir Heavy"/>
              </a:defRPr>
            </a:pPr>
            <a:r>
              <a:t>Step 1: Identify the facts</a:t>
            </a:r>
          </a:p>
          <a:p>
            <a:pPr marL="0" indent="0" defTabSz="584200">
              <a:spcBef>
                <a:spcPts val="0"/>
              </a:spcBef>
              <a:buSzTx/>
              <a:buNone/>
              <a:defRPr sz="2200">
                <a:latin typeface="Avenir Book"/>
                <a:ea typeface="Avenir Book"/>
                <a:cs typeface="Avenir Book"/>
                <a:sym typeface="Avenir Book"/>
              </a:defRPr>
            </a:pPr>
            <a:r>
              <a:t>Distance is the length of a hypotenuse, for a triangle with sides as the change in x and the change in y.</a:t>
            </a:r>
          </a:p>
          <a:p>
            <a:pPr marL="0" indent="0" defTabSz="584200">
              <a:spcBef>
                <a:spcPts val="0"/>
              </a:spcBef>
              <a:buSzTx/>
              <a:buNone/>
              <a:defRPr sz="2200">
                <a:latin typeface="Avenir Book"/>
                <a:ea typeface="Avenir Book"/>
                <a:cs typeface="Avenir Book"/>
                <a:sym typeface="Avenir Book"/>
              </a:defRPr>
            </a:pPr>
          </a:p>
          <a:p>
            <a:pPr marL="0" indent="0" defTabSz="584200">
              <a:spcBef>
                <a:spcPts val="0"/>
              </a:spcBef>
              <a:buSzTx/>
              <a:buNone/>
              <a:defRPr sz="2200" u="sng">
                <a:latin typeface="Avenir Heavy"/>
                <a:ea typeface="Avenir Heavy"/>
                <a:cs typeface="Avenir Heavy"/>
                <a:sym typeface="Avenir Heavy"/>
              </a:defRPr>
            </a:pPr>
            <a:r>
              <a:t>Step 2: Recall the formula</a:t>
            </a:r>
            <a:endParaRPr>
              <a:latin typeface="Avenir Book"/>
              <a:ea typeface="Avenir Book"/>
              <a:cs typeface="Avenir Book"/>
              <a:sym typeface="Avenir Book"/>
            </a:endParaRPr>
          </a:p>
          <a:p>
            <a:pPr marL="0" indent="0" defTabSz="584200">
              <a:spcBef>
                <a:spcPts val="0"/>
              </a:spcBef>
              <a:buSzTx/>
              <a:buNone/>
              <a:defRPr sz="2200">
                <a:latin typeface="Avenir Book"/>
                <a:ea typeface="Avenir Book"/>
                <a:cs typeface="Avenir Book"/>
                <a:sym typeface="Avenir Book"/>
              </a:defRPr>
            </a:pPr>
            <a:r>
              <a:t>Pythagorean theorem:</a:t>
            </a:r>
          </a:p>
          <a:p>
            <a:pPr lvl="1" marL="0" indent="228600" defTabSz="584200">
              <a:spcBef>
                <a:spcPts val="0"/>
              </a:spcBef>
              <a:buSzTx/>
              <a:buNone/>
              <a:defRPr sz="2200">
                <a:latin typeface="Avenir Book"/>
                <a:ea typeface="Avenir Book"/>
                <a:cs typeface="Avenir Book"/>
                <a:sym typeface="Avenir Book"/>
              </a:defRPr>
            </a:pPr>
            <a:r>
              <a:t>a</a:t>
            </a:r>
            <a:r>
              <a:rPr baseline="31999"/>
              <a:t>2</a:t>
            </a:r>
            <a:r>
              <a:t> + b</a:t>
            </a:r>
            <a:r>
              <a:rPr baseline="31999"/>
              <a:t>2</a:t>
            </a:r>
            <a:r>
              <a:t> = c</a:t>
            </a:r>
            <a:r>
              <a:rPr baseline="31999"/>
              <a:t>2</a:t>
            </a:r>
          </a:p>
          <a:p>
            <a:pPr lvl="1" marL="0" indent="228600" defTabSz="584200">
              <a:spcBef>
                <a:spcPts val="0"/>
              </a:spcBef>
              <a:buSzTx/>
              <a:buNone/>
              <a:defRPr sz="2200">
                <a:latin typeface="Avenir Heavy"/>
                <a:ea typeface="Avenir Heavy"/>
                <a:cs typeface="Avenir Heavy"/>
                <a:sym typeface="Avenir Heavy"/>
              </a:defRPr>
            </a:pPr>
            <a:endParaRPr>
              <a:latin typeface="Avenir Book"/>
              <a:ea typeface="Avenir Book"/>
              <a:cs typeface="Avenir Book"/>
              <a:sym typeface="Avenir Book"/>
            </a:endParaRPr>
          </a:p>
          <a:p>
            <a:pPr marL="0" indent="0" defTabSz="584200">
              <a:spcBef>
                <a:spcPts val="0"/>
              </a:spcBef>
              <a:buSzTx/>
              <a:buNone/>
              <a:defRPr sz="2200" u="sng">
                <a:latin typeface="Avenir Heavy"/>
                <a:ea typeface="Avenir Heavy"/>
                <a:cs typeface="Avenir Heavy"/>
                <a:sym typeface="Avenir Heavy"/>
              </a:defRPr>
            </a:pPr>
            <a:r>
              <a:t>Step 3: Substitute known values</a:t>
            </a:r>
          </a:p>
          <a:p>
            <a:pPr lvl="1" marL="0" indent="228600" defTabSz="584200">
              <a:spcBef>
                <a:spcPts val="0"/>
              </a:spcBef>
              <a:buSzTx/>
              <a:buNone/>
              <a:defRPr sz="2200">
                <a:latin typeface="Avenir Book"/>
                <a:ea typeface="Avenir Book"/>
                <a:cs typeface="Avenir Book"/>
                <a:sym typeface="Avenir Book"/>
              </a:defRPr>
            </a:pPr>
            <a:r>
              <a:t>(4-1)</a:t>
            </a:r>
            <a:r>
              <a:rPr baseline="31999"/>
              <a:t>2</a:t>
            </a:r>
            <a:r>
              <a:t> + (5-1)</a:t>
            </a:r>
            <a:r>
              <a:rPr baseline="31999"/>
              <a:t>2</a:t>
            </a:r>
            <a:r>
              <a:t> = c</a:t>
            </a:r>
            <a:r>
              <a:rPr baseline="31999"/>
              <a:t>2</a:t>
            </a:r>
          </a:p>
          <a:p>
            <a:pPr marL="0" indent="0" defTabSz="584200">
              <a:spcBef>
                <a:spcPts val="0"/>
              </a:spcBef>
              <a:buSzTx/>
              <a:buNone/>
              <a:defRPr sz="2200">
                <a:latin typeface="Avenir Book"/>
                <a:ea typeface="Avenir Book"/>
                <a:cs typeface="Avenir Book"/>
                <a:sym typeface="Avenir Book"/>
              </a:defRPr>
            </a:pPr>
          </a:p>
          <a:p>
            <a:pPr marL="0" indent="0" defTabSz="584200">
              <a:spcBef>
                <a:spcPts val="0"/>
              </a:spcBef>
              <a:buSzTx/>
              <a:buNone/>
              <a:defRPr sz="2200" u="sng">
                <a:latin typeface="Avenir Heavy"/>
                <a:ea typeface="Avenir Heavy"/>
                <a:cs typeface="Avenir Heavy"/>
                <a:sym typeface="Avenir Heavy"/>
              </a:defRPr>
            </a:pPr>
            <a:r>
              <a:t>Step 4: Solve for c</a:t>
            </a:r>
            <a:endParaRPr u="none">
              <a:latin typeface="Avenir Book"/>
              <a:ea typeface="Avenir Book"/>
              <a:cs typeface="Avenir Book"/>
              <a:sym typeface="Avenir Book"/>
            </a:endParaRPr>
          </a:p>
          <a:p>
            <a:pPr lvl="1" marL="0" indent="228600" defTabSz="584200">
              <a:spcBef>
                <a:spcPts val="0"/>
              </a:spcBef>
              <a:buSzTx/>
              <a:buNone/>
              <a:defRPr sz="2200" u="sng">
                <a:latin typeface="Avenir Book"/>
                <a:ea typeface="Avenir Book"/>
                <a:cs typeface="Avenir Book"/>
                <a:sym typeface="Avenir Book"/>
              </a:defRPr>
            </a:pPr>
            <a:r>
              <a:rPr u="none"/>
              <a:t>3</a:t>
            </a:r>
            <a:r>
              <a:rPr baseline="31999" u="none"/>
              <a:t>2</a:t>
            </a:r>
            <a:r>
              <a:rPr u="none"/>
              <a:t> + 4</a:t>
            </a:r>
            <a:r>
              <a:rPr baseline="31999" u="none"/>
              <a:t>2</a:t>
            </a:r>
            <a:r>
              <a:rPr u="none"/>
              <a:t> = c</a:t>
            </a:r>
            <a:r>
              <a:rPr baseline="31999" u="none"/>
              <a:t>2</a:t>
            </a:r>
            <a:endParaRPr u="none"/>
          </a:p>
          <a:p>
            <a:pPr lvl="1" marL="0" indent="228600" defTabSz="584200">
              <a:spcBef>
                <a:spcPts val="0"/>
              </a:spcBef>
              <a:buSzTx/>
              <a:buNone/>
              <a:defRPr sz="2200" u="sng">
                <a:latin typeface="Avenir Book"/>
                <a:ea typeface="Avenir Book"/>
                <a:cs typeface="Avenir Book"/>
                <a:sym typeface="Avenir Book"/>
              </a:defRPr>
            </a:pPr>
            <a:r>
              <a:rPr u="none"/>
              <a:t>9 + 16 = c</a:t>
            </a:r>
            <a:r>
              <a:rPr baseline="31999" u="none"/>
              <a:t>2</a:t>
            </a:r>
            <a:endParaRPr u="none"/>
          </a:p>
          <a:p>
            <a:pPr lvl="1" marL="0" indent="228600" defTabSz="584200">
              <a:spcBef>
                <a:spcPts val="0"/>
              </a:spcBef>
              <a:buSzTx/>
              <a:buNone/>
              <a:defRPr sz="2200" u="sng">
                <a:latin typeface="Avenir Book"/>
                <a:ea typeface="Avenir Book"/>
                <a:cs typeface="Avenir Book"/>
                <a:sym typeface="Avenir Book"/>
              </a:defRPr>
            </a:pPr>
            <a:r>
              <a:rPr u="none"/>
              <a:t>25 = c</a:t>
            </a:r>
            <a:r>
              <a:rPr baseline="31999" u="none"/>
              <a:t>2</a:t>
            </a:r>
            <a:endParaRPr u="none"/>
          </a:p>
          <a:p>
            <a:pPr lvl="1" marL="0" indent="228600" defTabSz="584200">
              <a:spcBef>
                <a:spcPts val="0"/>
              </a:spcBef>
              <a:buSzTx/>
              <a:buNone/>
              <a:defRPr sz="2200" u="sng">
                <a:latin typeface="Avenir Book"/>
                <a:ea typeface="Avenir Book"/>
                <a:cs typeface="Avenir Book"/>
                <a:sym typeface="Avenir Book"/>
              </a:defRPr>
            </a:pPr>
            <a:r>
              <a:rPr u="none"/>
              <a:t>5 = c</a:t>
            </a:r>
          </a:p>
        </p:txBody>
      </p:sp>
      <p:sp>
        <p:nvSpPr>
          <p:cNvPr id="611" name="Low variability:…"/>
          <p:cNvSpPr/>
          <p:nvPr/>
        </p:nvSpPr>
        <p:spPr>
          <a:xfrm>
            <a:off x="9147423" y="1979266"/>
            <a:ext cx="5842001" cy="1495524"/>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0">
              <a:spcBef>
                <a:spcPts val="0"/>
              </a:spcBef>
              <a:buSzTx/>
              <a:buNone/>
              <a:defRPr sz="2400" u="sng">
                <a:latin typeface="Avenir Heavy"/>
                <a:ea typeface="Avenir Heavy"/>
                <a:cs typeface="Avenir Heavy"/>
                <a:sym typeface="Avenir Heavy"/>
              </a:defRPr>
            </a:pPr>
            <a:r>
              <a:t>Low variability:</a:t>
            </a:r>
          </a:p>
          <a:p>
            <a:pPr marL="0" indent="0">
              <a:spcBef>
                <a:spcPts val="0"/>
              </a:spcBef>
              <a:buSzTx/>
              <a:buNone/>
              <a:defRPr sz="2400">
                <a:latin typeface="Avenir Book"/>
                <a:ea typeface="Avenir Book"/>
                <a:cs typeface="Avenir Book"/>
                <a:sym typeface="Avenir Book"/>
              </a:defRPr>
            </a:pPr>
            <a:r>
              <a:t>Find distance between (2,3) and (8,11).</a:t>
            </a:r>
          </a:p>
        </p:txBody>
      </p:sp>
      <p:sp>
        <p:nvSpPr>
          <p:cNvPr id="612" name="Medium variability:…"/>
          <p:cNvSpPr/>
          <p:nvPr/>
        </p:nvSpPr>
        <p:spPr>
          <a:xfrm>
            <a:off x="9147423" y="3824238"/>
            <a:ext cx="5842001" cy="1495524"/>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0">
              <a:spcBef>
                <a:spcPts val="0"/>
              </a:spcBef>
              <a:buSzTx/>
              <a:buNone/>
              <a:defRPr sz="2400" u="sng">
                <a:latin typeface="Avenir Heavy"/>
                <a:ea typeface="Avenir Heavy"/>
                <a:cs typeface="Avenir Heavy"/>
                <a:sym typeface="Avenir Heavy"/>
              </a:defRPr>
            </a:pPr>
            <a:r>
              <a:t>Medium variability:</a:t>
            </a:r>
          </a:p>
          <a:p>
            <a:pPr marL="0" indent="0">
              <a:spcBef>
                <a:spcPts val="0"/>
              </a:spcBef>
              <a:buSzTx/>
              <a:buNone/>
              <a:defRPr sz="2400">
                <a:latin typeface="Avenir Book"/>
                <a:ea typeface="Avenir Book"/>
                <a:cs typeface="Avenir Book"/>
                <a:sym typeface="Avenir Book"/>
              </a:defRPr>
            </a:pPr>
            <a:r>
              <a:t>Find distance between (2,1) and (x,13).</a:t>
            </a:r>
          </a:p>
        </p:txBody>
      </p:sp>
      <p:sp>
        <p:nvSpPr>
          <p:cNvPr id="613" name="High variability:…"/>
          <p:cNvSpPr/>
          <p:nvPr/>
        </p:nvSpPr>
        <p:spPr>
          <a:xfrm>
            <a:off x="9147423" y="5669210"/>
            <a:ext cx="5842001" cy="1495523"/>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0">
              <a:spcBef>
                <a:spcPts val="0"/>
              </a:spcBef>
              <a:buSzTx/>
              <a:buNone/>
              <a:defRPr sz="2400" u="sng">
                <a:latin typeface="Avenir Heavy"/>
                <a:ea typeface="Avenir Heavy"/>
                <a:cs typeface="Avenir Heavy"/>
                <a:sym typeface="Avenir Heavy"/>
              </a:defRPr>
            </a:pPr>
            <a:r>
              <a:t>High variability:</a:t>
            </a:r>
          </a:p>
          <a:p>
            <a:pPr marL="0" indent="0">
              <a:spcBef>
                <a:spcPts val="0"/>
              </a:spcBef>
              <a:buSzTx/>
              <a:buNone/>
              <a:defRPr sz="2400">
                <a:latin typeface="Avenir Book"/>
                <a:ea typeface="Avenir Book"/>
                <a:cs typeface="Avenir Book"/>
                <a:sym typeface="Avenir Book"/>
              </a:defRPr>
            </a:pPr>
            <a:r>
              <a:t>Find (x,y) that has distance of 5 from (3,4).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11"/>
                                        </p:tgtEl>
                                        <p:attrNameLst>
                                          <p:attrName>style.visibility</p:attrName>
                                        </p:attrNameLst>
                                      </p:cBhvr>
                                      <p:to>
                                        <p:strVal val="visible"/>
                                      </p:to>
                                    </p:set>
                                    <p:animEffect filter="dissolve" transition="in">
                                      <p:cBhvr>
                                        <p:cTn id="7" dur="500"/>
                                        <p:tgtEl>
                                          <p:spTgt spid="6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12"/>
                                        </p:tgtEl>
                                        <p:attrNameLst>
                                          <p:attrName>style.visibility</p:attrName>
                                        </p:attrNameLst>
                                      </p:cBhvr>
                                      <p:to>
                                        <p:strVal val="visible"/>
                                      </p:to>
                                    </p:set>
                                    <p:animEffect filter="dissolve" transition="in">
                                      <p:cBhvr>
                                        <p:cTn id="12" dur="500"/>
                                        <p:tgtEl>
                                          <p:spTgt spid="61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13"/>
                                        </p:tgtEl>
                                        <p:attrNameLst>
                                          <p:attrName>style.visibility</p:attrName>
                                        </p:attrNameLst>
                                      </p:cBhvr>
                                      <p:to>
                                        <p:strVal val="visible"/>
                                      </p:to>
                                    </p:set>
                                    <p:animEffect filter="dissolve" transition="in">
                                      <p:cBhvr>
                                        <p:cTn id="17" dur="500"/>
                                        <p:tgtEl>
                                          <p:spTgt spid="6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1" grpId="1"/>
      <p:bldP build="whole" bldLvl="1" animBg="1" rev="0" advAuto="0" spid="612" grpId="2"/>
      <p:bldP build="whole" bldLvl="1" animBg="1" rev="0" advAuto="0" spid="613" grpId="3"/>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5" name="Redundancy effect"/>
          <p:cNvSpPr/>
          <p:nvPr>
            <p:ph type="title"/>
          </p:nvPr>
        </p:nvSpPr>
        <p:spPr>
          <a:prstGeom prst="rect">
            <a:avLst/>
          </a:prstGeom>
        </p:spPr>
        <p:txBody>
          <a:bodyPr/>
          <a:lstStyle/>
          <a:p>
            <a:pPr/>
            <a:r>
              <a:t>Redundancy effect</a:t>
            </a:r>
          </a:p>
        </p:txBody>
      </p:sp>
      <p:sp>
        <p:nvSpPr>
          <p:cNvPr id="616" name="The redundancy effect occurs when information is presented in a way that includes redundant material. One example of this is to present the same idea using both visual and executive modalities, such as reading from a PowerPoint slide that has a lot of text on it. The text itself is processed initially as visual imagery, then as auditory as we “read aloud” to ourselves internally. This induces extraneous cognitive load as our minds have to cross-reference the three forms to make sure they are the same. The effect is made worse when the instructor’s voice is also reading the words. Those words must also be cross-checked for accuracy. In the end, the information is lost before it can be transferred to LTM."/>
          <p:cNvSpPr/>
          <p:nvPr>
            <p:ph type="body" idx="1"/>
          </p:nvPr>
        </p:nvSpPr>
        <p:spPr>
          <a:xfrm>
            <a:off x="1126066" y="1689100"/>
            <a:ext cx="14144076" cy="5357298"/>
          </a:xfrm>
          <a:prstGeom prst="rect">
            <a:avLst/>
          </a:prstGeom>
        </p:spPr>
        <p:txBody>
          <a:bodyPr/>
          <a:lstStyle>
            <a:lvl1pPr marL="0" indent="0" defTabSz="401743">
              <a:spcBef>
                <a:spcPts val="300"/>
              </a:spcBef>
              <a:buSzTx/>
              <a:buNone/>
              <a:defRPr sz="3066">
                <a:latin typeface="Avenir Book"/>
                <a:ea typeface="Avenir Book"/>
                <a:cs typeface="Avenir Book"/>
                <a:sym typeface="Avenir Book"/>
              </a:defRPr>
            </a:lvl1pPr>
          </a:lstStyle>
          <a:p>
            <a:pPr/>
            <a:r>
              <a:t>The redundancy effect occurs when information is presented in a way that includes redundant material. One example of this is to present the same idea using both visual and executive modalities, such as reading from a PowerPoint slide that has a lot of text on it. The text itself is processed initially as visual imagery, then as auditory as we “read aloud” to ourselves internally. This induces extraneous cognitive load as our minds have to cross-reference the three forms to make sure they are the same. The effect is made worse when the instructor’s voice is also reading the words. Those words must also be cross-checked for accuracy. In the end, the information is lost before it can be transferred to LTM.</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8" name="Notice anything?"/>
          <p:cNvSpPr/>
          <p:nvPr>
            <p:ph type="title"/>
          </p:nvPr>
        </p:nvSpPr>
        <p:spPr>
          <a:prstGeom prst="rect">
            <a:avLst/>
          </a:prstGeom>
        </p:spPr>
        <p:txBody>
          <a:bodyPr/>
          <a:lstStyle>
            <a:lvl1pPr>
              <a:defRPr>
                <a:latin typeface="Avenir Book"/>
                <a:ea typeface="Avenir Book"/>
                <a:cs typeface="Avenir Book"/>
                <a:sym typeface="Avenir Book"/>
              </a:defRPr>
            </a:lvl1pPr>
          </a:lstStyle>
          <a:p>
            <a:pPr/>
            <a:r>
              <a:t>Notice anything?</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Redundancy effect"/>
          <p:cNvSpPr/>
          <p:nvPr>
            <p:ph type="title"/>
          </p:nvPr>
        </p:nvSpPr>
        <p:spPr>
          <a:prstGeom prst="rect">
            <a:avLst/>
          </a:prstGeom>
        </p:spPr>
        <p:txBody>
          <a:bodyPr/>
          <a:lstStyle/>
          <a:p>
            <a:pPr/>
            <a:r>
              <a:t>Redundancy effect</a:t>
            </a:r>
          </a:p>
        </p:txBody>
      </p:sp>
      <p:sp>
        <p:nvSpPr>
          <p:cNvPr id="621" name="The redundancy effect occurs when information is presented in a way that includes redundant material. One example of this is to present the same idea using both visual and executive modalities, such as reading from a PowerPoint slide that has a lot of text on it. The text itself is processed initially as visual imagery, then as auditory as we “read aloud” to ourselves internally. This induces extraneous cognitive load as our minds have to cross-reference the three forms to make sure they are the same. The effect is made worse when the instructor’s voice is also reading the words. Those words must also be cross-checked for accuracy. In the end, the information is lost before it can be transferred to LTM."/>
          <p:cNvSpPr/>
          <p:nvPr>
            <p:ph type="body" idx="1"/>
          </p:nvPr>
        </p:nvSpPr>
        <p:spPr>
          <a:xfrm>
            <a:off x="1126066" y="1689100"/>
            <a:ext cx="14144076" cy="5357298"/>
          </a:xfrm>
          <a:prstGeom prst="rect">
            <a:avLst/>
          </a:prstGeom>
        </p:spPr>
        <p:txBody>
          <a:bodyPr/>
          <a:lstStyle/>
          <a:p>
            <a:pPr marL="0" indent="0" defTabSz="401743">
              <a:spcBef>
                <a:spcPts val="300"/>
              </a:spcBef>
              <a:buSzTx/>
              <a:buNone/>
              <a:defRPr sz="3066">
                <a:latin typeface="Avenir Book"/>
                <a:ea typeface="Avenir Book"/>
                <a:cs typeface="Avenir Book"/>
                <a:sym typeface="Avenir Book"/>
              </a:defRPr>
            </a:pPr>
            <a:r>
              <a:t>The redundancy effect occurs when information is presented in a way that includes redundant material. One example of this is to present the same idea using both visual and </a:t>
            </a:r>
            <a:r>
              <a:rPr u="sng">
                <a:latin typeface="Avenir Heavy"/>
                <a:ea typeface="Avenir Heavy"/>
                <a:cs typeface="Avenir Heavy"/>
                <a:sym typeface="Avenir Heavy"/>
              </a:rPr>
              <a:t>executive</a:t>
            </a:r>
            <a:r>
              <a:t> modalities, such as reading from a PowerPoint slide that has a lot of text on it. The text itself is processed initially as visual imagery, then as auditory as we “read aloud” to ourselves internally. This induces extraneous cognitive load as our minds have to cross-reference the </a:t>
            </a:r>
            <a:r>
              <a:rPr u="sng">
                <a:latin typeface="Avenir Heavy"/>
                <a:ea typeface="Avenir Heavy"/>
                <a:cs typeface="Avenir Heavy"/>
                <a:sym typeface="Avenir Heavy"/>
              </a:rPr>
              <a:t>three</a:t>
            </a:r>
            <a:r>
              <a:t> forms to make sure they are the same. The effect is made worse when the instructor’s voice is also reading the words. Those words must also be cross-checked for accuracy. In the end, the information is lost before it can be transferred to LTM.</a:t>
            </a:r>
          </a:p>
        </p:txBody>
      </p:sp>
      <p:sp>
        <p:nvSpPr>
          <p:cNvPr id="622" name="Don’t…"/>
          <p:cNvSpPr/>
          <p:nvPr/>
        </p:nvSpPr>
        <p:spPr>
          <a:xfrm>
            <a:off x="5834242" y="2072521"/>
            <a:ext cx="4587512" cy="4590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257" y="2"/>
                </a:moveTo>
                <a:lnTo>
                  <a:pt x="15328" y="0"/>
                </a:lnTo>
                <a:lnTo>
                  <a:pt x="21600" y="6315"/>
                </a:lnTo>
                <a:lnTo>
                  <a:pt x="21591" y="15299"/>
                </a:lnTo>
                <a:lnTo>
                  <a:pt x="15253" y="21600"/>
                </a:lnTo>
                <a:lnTo>
                  <a:pt x="6255" y="21556"/>
                </a:lnTo>
                <a:lnTo>
                  <a:pt x="5" y="15337"/>
                </a:lnTo>
                <a:lnTo>
                  <a:pt x="0" y="6313"/>
                </a:lnTo>
                <a:lnTo>
                  <a:pt x="6257" y="2"/>
                </a:lnTo>
                <a:close/>
              </a:path>
            </a:pathLst>
          </a:custGeom>
          <a:solidFill>
            <a:schemeClr val="accent5"/>
          </a:solidFill>
          <a:ln w="889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0" algn="ctr">
              <a:spcBef>
                <a:spcPts val="0"/>
              </a:spcBef>
              <a:buSzTx/>
              <a:buNone/>
              <a:defRPr sz="6000">
                <a:solidFill>
                  <a:srgbClr val="FFFFFF"/>
                </a:solidFill>
                <a:latin typeface="Avenir Book"/>
                <a:ea typeface="Avenir Book"/>
                <a:cs typeface="Avenir Book"/>
                <a:sym typeface="Avenir Book"/>
              </a:defRPr>
            </a:pPr>
            <a:r>
              <a:t>Don’t</a:t>
            </a:r>
          </a:p>
          <a:p>
            <a:pPr marL="0" indent="0" algn="ctr">
              <a:spcBef>
                <a:spcPts val="0"/>
              </a:spcBef>
              <a:buSzTx/>
              <a:buNone/>
              <a:defRPr sz="6000">
                <a:solidFill>
                  <a:srgbClr val="FFFFFF"/>
                </a:solidFill>
                <a:latin typeface="Avenir Book"/>
                <a:ea typeface="Avenir Book"/>
                <a:cs typeface="Avenir Book"/>
                <a:sym typeface="Avenir Book"/>
              </a:defRPr>
            </a:pPr>
            <a:r>
              <a:t>abandon</a:t>
            </a:r>
          </a:p>
          <a:p>
            <a:pPr marL="0" indent="0" algn="ctr">
              <a:spcBef>
                <a:spcPts val="0"/>
              </a:spcBef>
              <a:buSzTx/>
              <a:buNone/>
              <a:defRPr sz="6000">
                <a:solidFill>
                  <a:srgbClr val="FFFFFF"/>
                </a:solidFill>
                <a:latin typeface="Avenir Book"/>
                <a:ea typeface="Avenir Book"/>
                <a:cs typeface="Avenir Book"/>
                <a:sym typeface="Avenir Book"/>
              </a:defRPr>
            </a:pPr>
            <a:r>
              <a:t>UDL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22"/>
                                        </p:tgtEl>
                                        <p:attrNameLst>
                                          <p:attrName>style.visibility</p:attrName>
                                        </p:attrNameLst>
                                      </p:cBhvr>
                                      <p:to>
                                        <p:strVal val="visible"/>
                                      </p:to>
                                    </p:set>
                                    <p:animEffect filter="dissolve" transition="in">
                                      <p:cBhvr>
                                        <p:cTn id="7" dur="1000"/>
                                        <p:tgtEl>
                                          <p:spTgt spid="6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2"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Expertise reversal effect"/>
          <p:cNvSpPr/>
          <p:nvPr>
            <p:ph type="title"/>
          </p:nvPr>
        </p:nvSpPr>
        <p:spPr>
          <a:prstGeom prst="rect">
            <a:avLst/>
          </a:prstGeom>
        </p:spPr>
        <p:txBody>
          <a:bodyPr/>
          <a:lstStyle/>
          <a:p>
            <a:pPr/>
            <a:r>
              <a:t>Expertise reversal effect</a:t>
            </a:r>
          </a:p>
        </p:txBody>
      </p:sp>
      <p:pic>
        <p:nvPicPr>
          <p:cNvPr id="625" name="Image" descr="Image"/>
          <p:cNvPicPr>
            <a:picLocks noChangeAspect="1"/>
          </p:cNvPicPr>
          <p:nvPr/>
        </p:nvPicPr>
        <p:blipFill>
          <a:blip r:embed="rId2">
            <a:extLst/>
          </a:blip>
          <a:stretch>
            <a:fillRect/>
          </a:stretch>
        </p:blipFill>
        <p:spPr>
          <a:xfrm>
            <a:off x="1897316" y="1498976"/>
            <a:ext cx="12461368" cy="6240783"/>
          </a:xfrm>
          <a:prstGeom prst="rect">
            <a:avLst/>
          </a:prstGeom>
          <a:ln w="3175">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7" name="R…"/>
          <p:cNvSpPr txBox="1"/>
          <p:nvPr/>
        </p:nvSpPr>
        <p:spPr>
          <a:xfrm>
            <a:off x="1165514" y="1416850"/>
            <a:ext cx="833087" cy="4487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spcBef>
                <a:spcPts val="0"/>
              </a:spcBef>
              <a:buSzTx/>
              <a:buNone/>
              <a:defRPr sz="6400">
                <a:solidFill>
                  <a:schemeClr val="accent2"/>
                </a:solidFill>
                <a:latin typeface="Avenir Heavy"/>
                <a:ea typeface="Avenir Heavy"/>
                <a:cs typeface="Avenir Heavy"/>
                <a:sym typeface="Avenir Heavy"/>
              </a:defRPr>
            </a:pPr>
            <a:r>
              <a:t>R</a:t>
            </a:r>
          </a:p>
          <a:p>
            <a:pPr marL="0" indent="0">
              <a:spcBef>
                <a:spcPts val="0"/>
              </a:spcBef>
              <a:buSzTx/>
              <a:buNone/>
              <a:defRPr sz="6400">
                <a:solidFill>
                  <a:schemeClr val="accent2"/>
                </a:solidFill>
                <a:latin typeface="Avenir Heavy"/>
                <a:ea typeface="Avenir Heavy"/>
                <a:cs typeface="Avenir Heavy"/>
                <a:sym typeface="Avenir Heavy"/>
              </a:defRPr>
            </a:pPr>
            <a:r>
              <a:t>I</a:t>
            </a:r>
          </a:p>
          <a:p>
            <a:pPr marL="0" indent="0">
              <a:spcBef>
                <a:spcPts val="0"/>
              </a:spcBef>
              <a:buSzTx/>
              <a:buNone/>
              <a:defRPr sz="6400">
                <a:solidFill>
                  <a:schemeClr val="accent2"/>
                </a:solidFill>
                <a:latin typeface="Avenir Heavy"/>
                <a:ea typeface="Avenir Heavy"/>
                <a:cs typeface="Avenir Heavy"/>
                <a:sym typeface="Avenir Heavy"/>
              </a:defRPr>
            </a:pPr>
            <a:r>
              <a:t>S</a:t>
            </a:r>
          </a:p>
          <a:p>
            <a:pPr marL="0" indent="0">
              <a:spcBef>
                <a:spcPts val="0"/>
              </a:spcBef>
              <a:buSzTx/>
              <a:buNone/>
              <a:defRPr sz="6400">
                <a:solidFill>
                  <a:schemeClr val="accent2"/>
                </a:solidFill>
                <a:latin typeface="Avenir Heavy"/>
                <a:ea typeface="Avenir Heavy"/>
                <a:cs typeface="Avenir Heavy"/>
                <a:sym typeface="Avenir Heavy"/>
              </a:defRPr>
            </a:pPr>
            <a:r>
              <a:t>E</a:t>
            </a:r>
          </a:p>
        </p:txBody>
      </p:sp>
      <p:sp>
        <p:nvSpPr>
          <p:cNvPr id="628" name="etrieval practice"/>
          <p:cNvSpPr txBox="1"/>
          <p:nvPr/>
        </p:nvSpPr>
        <p:spPr>
          <a:xfrm>
            <a:off x="1676213" y="1404150"/>
            <a:ext cx="5842374"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etrieval practice</a:t>
            </a:r>
          </a:p>
        </p:txBody>
      </p:sp>
      <p:sp>
        <p:nvSpPr>
          <p:cNvPr id="629" name="nterleaving"/>
          <p:cNvSpPr txBox="1"/>
          <p:nvPr/>
        </p:nvSpPr>
        <p:spPr>
          <a:xfrm>
            <a:off x="1440480" y="2524571"/>
            <a:ext cx="4128178"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nterleaving</a:t>
            </a:r>
          </a:p>
        </p:txBody>
      </p:sp>
      <p:sp>
        <p:nvSpPr>
          <p:cNvPr id="630" name="pacing"/>
          <p:cNvSpPr txBox="1"/>
          <p:nvPr/>
        </p:nvSpPr>
        <p:spPr>
          <a:xfrm>
            <a:off x="1650813" y="3636433"/>
            <a:ext cx="2534278"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pacing</a:t>
            </a:r>
          </a:p>
        </p:txBody>
      </p:sp>
      <p:sp>
        <p:nvSpPr>
          <p:cNvPr id="631" name="laboration"/>
          <p:cNvSpPr txBox="1"/>
          <p:nvPr/>
        </p:nvSpPr>
        <p:spPr>
          <a:xfrm>
            <a:off x="1650813" y="4744250"/>
            <a:ext cx="3766483" cy="11726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laboration</a:t>
            </a:r>
          </a:p>
        </p:txBody>
      </p:sp>
      <p:sp>
        <p:nvSpPr>
          <p:cNvPr id="632" name="P…"/>
          <p:cNvSpPr txBox="1"/>
          <p:nvPr/>
        </p:nvSpPr>
        <p:spPr>
          <a:xfrm>
            <a:off x="8487187" y="1429550"/>
            <a:ext cx="1510149" cy="55922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spcBef>
                <a:spcPts val="0"/>
              </a:spcBef>
              <a:buSzTx/>
              <a:buNone/>
              <a:defRPr sz="6400">
                <a:solidFill>
                  <a:schemeClr val="accent5"/>
                </a:solidFill>
                <a:latin typeface="Avenir Heavy"/>
                <a:ea typeface="Avenir Heavy"/>
                <a:cs typeface="Avenir Heavy"/>
                <a:sym typeface="Avenir Heavy"/>
              </a:defRPr>
            </a:pPr>
            <a:r>
              <a:t>P</a:t>
            </a:r>
          </a:p>
          <a:p>
            <a:pPr marL="0" indent="0">
              <a:spcBef>
                <a:spcPts val="0"/>
              </a:spcBef>
              <a:buSzTx/>
              <a:buNone/>
              <a:defRPr sz="6400">
                <a:solidFill>
                  <a:schemeClr val="accent5"/>
                </a:solidFill>
                <a:latin typeface="Avenir Heavy"/>
                <a:ea typeface="Avenir Heavy"/>
                <a:cs typeface="Avenir Heavy"/>
                <a:sym typeface="Avenir Heavy"/>
              </a:defRPr>
            </a:pPr>
            <a:r>
              <a:t>R</a:t>
            </a:r>
          </a:p>
          <a:p>
            <a:pPr marL="0" indent="0">
              <a:spcBef>
                <a:spcPts val="0"/>
              </a:spcBef>
              <a:buSzTx/>
              <a:buNone/>
              <a:defRPr sz="6400">
                <a:solidFill>
                  <a:schemeClr val="accent5"/>
                </a:solidFill>
                <a:latin typeface="Avenir Heavy"/>
                <a:ea typeface="Avenir Heavy"/>
                <a:cs typeface="Avenir Heavy"/>
                <a:sym typeface="Avenir Heavy"/>
              </a:defRPr>
            </a:pPr>
            <a:r>
              <a:t>I</a:t>
            </a:r>
          </a:p>
          <a:p>
            <a:pPr marL="0" indent="0">
              <a:spcBef>
                <a:spcPts val="0"/>
              </a:spcBef>
              <a:buSzTx/>
              <a:buNone/>
              <a:defRPr sz="6400">
                <a:solidFill>
                  <a:schemeClr val="accent5"/>
                </a:solidFill>
                <a:latin typeface="Avenir Heavy"/>
                <a:ea typeface="Avenir Heavy"/>
                <a:cs typeface="Avenir Heavy"/>
                <a:sym typeface="Avenir Heavy"/>
              </a:defRPr>
            </a:pPr>
            <a:r>
              <a:t>Ma</a:t>
            </a:r>
          </a:p>
          <a:p>
            <a:pPr marL="0" indent="0">
              <a:spcBef>
                <a:spcPts val="0"/>
              </a:spcBef>
              <a:buSzTx/>
              <a:buNone/>
              <a:defRPr sz="6400">
                <a:solidFill>
                  <a:schemeClr val="accent5"/>
                </a:solidFill>
                <a:latin typeface="Avenir Heavy"/>
                <a:ea typeface="Avenir Heavy"/>
                <a:cs typeface="Avenir Heavy"/>
                <a:sym typeface="Avenir Heavy"/>
              </a:defRPr>
            </a:pPr>
            <a:r>
              <a:t>L</a:t>
            </a:r>
          </a:p>
        </p:txBody>
      </p:sp>
      <p:sp>
        <p:nvSpPr>
          <p:cNvPr id="633" name="assive observation"/>
          <p:cNvSpPr txBox="1"/>
          <p:nvPr/>
        </p:nvSpPr>
        <p:spPr>
          <a:xfrm>
            <a:off x="8980817" y="1416850"/>
            <a:ext cx="6718572"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assive observation</a:t>
            </a:r>
          </a:p>
        </p:txBody>
      </p:sp>
      <p:sp>
        <p:nvSpPr>
          <p:cNvPr id="634" name="ereading texts"/>
          <p:cNvSpPr txBox="1"/>
          <p:nvPr/>
        </p:nvSpPr>
        <p:spPr>
          <a:xfrm>
            <a:off x="9011784" y="2537271"/>
            <a:ext cx="5257158"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ereading texts</a:t>
            </a:r>
          </a:p>
        </p:txBody>
      </p:sp>
      <p:sp>
        <p:nvSpPr>
          <p:cNvPr id="635" name="ntuitive judgments"/>
          <p:cNvSpPr txBox="1"/>
          <p:nvPr/>
        </p:nvSpPr>
        <p:spPr>
          <a:xfrm>
            <a:off x="8701417" y="3636433"/>
            <a:ext cx="6836428"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ntuitive judgments</a:t>
            </a:r>
          </a:p>
        </p:txBody>
      </p:sp>
      <p:sp>
        <p:nvSpPr>
          <p:cNvPr id="636" name="ssed practice"/>
          <p:cNvSpPr txBox="1"/>
          <p:nvPr/>
        </p:nvSpPr>
        <p:spPr>
          <a:xfrm>
            <a:off x="9666617" y="4744250"/>
            <a:ext cx="4836127" cy="11726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ssed practice</a:t>
            </a:r>
          </a:p>
        </p:txBody>
      </p:sp>
      <p:sp>
        <p:nvSpPr>
          <p:cNvPr id="637" name="earning styles"/>
          <p:cNvSpPr txBox="1"/>
          <p:nvPr/>
        </p:nvSpPr>
        <p:spPr>
          <a:xfrm>
            <a:off x="8904617" y="5843316"/>
            <a:ext cx="5061273"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earning styles</a:t>
            </a:r>
          </a:p>
        </p:txBody>
      </p:sp>
      <p:sp>
        <p:nvSpPr>
          <p:cNvPr id="638" name="GOOD"/>
          <p:cNvSpPr txBox="1"/>
          <p:nvPr/>
        </p:nvSpPr>
        <p:spPr>
          <a:xfrm>
            <a:off x="2944242" y="597387"/>
            <a:ext cx="2683833"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solidFill>
                  <a:schemeClr val="accent2"/>
                </a:solidFill>
                <a:latin typeface="Avenir Heavy"/>
                <a:ea typeface="Avenir Heavy"/>
                <a:cs typeface="Avenir Heavy"/>
                <a:sym typeface="Avenir Heavy"/>
              </a:defRPr>
            </a:lvl1pPr>
          </a:lstStyle>
          <a:p>
            <a:pPr/>
            <a:r>
              <a:t>GOOD</a:t>
            </a:r>
          </a:p>
        </p:txBody>
      </p:sp>
      <p:sp>
        <p:nvSpPr>
          <p:cNvPr id="639" name="BAD"/>
          <p:cNvSpPr txBox="1"/>
          <p:nvPr/>
        </p:nvSpPr>
        <p:spPr>
          <a:xfrm>
            <a:off x="10965936" y="597387"/>
            <a:ext cx="1810886"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solidFill>
                  <a:schemeClr val="accent5"/>
                </a:solidFill>
                <a:latin typeface="Avenir Heavy"/>
                <a:ea typeface="Avenir Heavy"/>
                <a:cs typeface="Avenir Heavy"/>
                <a:sym typeface="Avenir Heavy"/>
              </a:defRPr>
            </a:lvl1pPr>
          </a:lstStyle>
          <a:p>
            <a:pPr/>
            <a:r>
              <a:t>BAD</a:t>
            </a:r>
          </a:p>
        </p:txBody>
      </p:sp>
      <p:sp>
        <p:nvSpPr>
          <p:cNvPr id="640" name="Deliberative effort…"/>
          <p:cNvSpPr/>
          <p:nvPr/>
        </p:nvSpPr>
        <p:spPr>
          <a:xfrm>
            <a:off x="2132195" y="5796282"/>
            <a:ext cx="3741082" cy="2274520"/>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63500">
              <a:spcBef>
                <a:spcPts val="0"/>
              </a:spcBef>
              <a:buSzTx/>
              <a:buNone/>
              <a:defRPr sz="3200">
                <a:latin typeface="Avenir Book"/>
                <a:ea typeface="Avenir Book"/>
                <a:cs typeface="Avenir Book"/>
                <a:sym typeface="Avenir Book"/>
              </a:defRPr>
            </a:pPr>
            <a:r>
              <a:t>Deliberative effort</a:t>
            </a:r>
          </a:p>
          <a:p>
            <a:pPr marL="0" indent="63500">
              <a:spcBef>
                <a:spcPts val="0"/>
              </a:spcBef>
              <a:buSzTx/>
              <a:buNone/>
              <a:defRPr sz="3200">
                <a:latin typeface="Avenir Book"/>
                <a:ea typeface="Avenir Book"/>
                <a:cs typeface="Avenir Book"/>
                <a:sym typeface="Avenir Book"/>
              </a:defRPr>
            </a:pPr>
            <a:r>
              <a:t>Pre-learning</a:t>
            </a:r>
          </a:p>
          <a:p>
            <a:pPr marL="0" indent="63500">
              <a:spcBef>
                <a:spcPts val="0"/>
              </a:spcBef>
              <a:buSzTx/>
              <a:buNone/>
              <a:defRPr sz="3200">
                <a:latin typeface="Avenir Book"/>
                <a:ea typeface="Avenir Book"/>
                <a:cs typeface="Avenir Book"/>
                <a:sym typeface="Avenir Book"/>
              </a:defRPr>
            </a:pPr>
            <a:r>
              <a:t>Growth mindset</a:t>
            </a:r>
          </a:p>
          <a:p>
            <a:pPr marL="0" indent="63500">
              <a:spcBef>
                <a:spcPts val="0"/>
              </a:spcBef>
              <a:buSzTx/>
              <a:buNone/>
              <a:defRPr sz="3200">
                <a:latin typeface="Avenir Book"/>
                <a:ea typeface="Avenir Book"/>
                <a:cs typeface="Avenir Book"/>
                <a:sym typeface="Avenir Book"/>
              </a:defRPr>
            </a:pPr>
            <a:r>
              <a:t>Metacognition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6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6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5" fill="hold">
                                  <p:stCondLst>
                                    <p:cond delay="0"/>
                                  </p:stCondLst>
                                  <p:iterate type="el" backwards="0">
                                    <p:tmAbs val="0"/>
                                  </p:iterate>
                                  <p:childTnLst>
                                    <p:set>
                                      <p:cBhvr>
                                        <p:cTn id="22" fill="hold"/>
                                        <p:tgtEl>
                                          <p:spTgt spid="640"/>
                                        </p:tgtEl>
                                        <p:attrNameLst>
                                          <p:attrName>style.visibility</p:attrName>
                                        </p:attrNameLst>
                                      </p:cBhvr>
                                      <p:to>
                                        <p:strVal val="visible"/>
                                      </p:to>
                                    </p:set>
                                    <p:animEffect filter="dissolve" transition="in">
                                      <p:cBhvr>
                                        <p:cTn id="23" dur="500"/>
                                        <p:tgtEl>
                                          <p:spTgt spid="640"/>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6" fill="hold">
                                  <p:stCondLst>
                                    <p:cond delay="0"/>
                                  </p:stCondLst>
                                  <p:iterate type="el" backwards="0">
                                    <p:tmAbs val="0"/>
                                  </p:iterate>
                                  <p:childTnLst>
                                    <p:set>
                                      <p:cBhvr>
                                        <p:cTn id="27" fill="hold"/>
                                        <p:tgtEl>
                                          <p:spTgt spid="639"/>
                                        </p:tgtEl>
                                        <p:attrNameLst>
                                          <p:attrName>style.visibility</p:attrName>
                                        </p:attrNameLst>
                                      </p:cBhvr>
                                      <p:to>
                                        <p:strVal val="visible"/>
                                      </p:to>
                                    </p:set>
                                    <p:animEffect filter="dissolve" transition="in">
                                      <p:cBhvr>
                                        <p:cTn id="28" dur="600"/>
                                        <p:tgtEl>
                                          <p:spTgt spid="639"/>
                                        </p:tgtEl>
                                      </p:cBhvr>
                                    </p:animEffect>
                                  </p:childTnLst>
                                </p:cTn>
                              </p:par>
                            </p:childTnLst>
                          </p:cTn>
                        </p:par>
                        <p:par>
                          <p:cTn id="29" fill="hold">
                            <p:stCondLst>
                              <p:cond delay="600"/>
                            </p:stCondLst>
                            <p:childTnLst>
                              <p:par>
                                <p:cTn id="30" presetClass="entr" nodeType="afterEffect" presetID="9" grpId="7" fill="hold">
                                  <p:stCondLst>
                                    <p:cond delay="0"/>
                                  </p:stCondLst>
                                  <p:iterate type="el" backwards="0">
                                    <p:tmAbs val="0"/>
                                  </p:iterate>
                                  <p:childTnLst>
                                    <p:set>
                                      <p:cBhvr>
                                        <p:cTn id="31" fill="hold"/>
                                        <p:tgtEl>
                                          <p:spTgt spid="632"/>
                                        </p:tgtEl>
                                        <p:attrNameLst>
                                          <p:attrName>style.visibility</p:attrName>
                                        </p:attrNameLst>
                                      </p:cBhvr>
                                      <p:to>
                                        <p:strVal val="visible"/>
                                      </p:to>
                                    </p:set>
                                    <p:animEffect filter="dissolve" transition="in">
                                      <p:cBhvr>
                                        <p:cTn id="32" dur="600"/>
                                        <p:tgtEl>
                                          <p:spTgt spid="632"/>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8" fill="hold">
                                  <p:stCondLst>
                                    <p:cond delay="0"/>
                                  </p:stCondLst>
                                  <p:iterate type="lt" backwards="0">
                                    <p:tmAbs val="100"/>
                                  </p:iterate>
                                  <p:childTnLst>
                                    <p:set>
                                      <p:cBhvr>
                                        <p:cTn id="36" fill="hold"/>
                                        <p:tgtEl>
                                          <p:spTgt spid="6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9" fill="hold">
                                  <p:stCondLst>
                                    <p:cond delay="0"/>
                                  </p:stCondLst>
                                  <p:iterate type="lt" backwards="0">
                                    <p:tmAbs val="100"/>
                                  </p:iterate>
                                  <p:childTnLst>
                                    <p:set>
                                      <p:cBhvr>
                                        <p:cTn id="40" fill="hold"/>
                                        <p:tgtEl>
                                          <p:spTgt spid="6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0" fill="hold">
                                  <p:stCondLst>
                                    <p:cond delay="0"/>
                                  </p:stCondLst>
                                  <p:iterate type="lt" backwards="0">
                                    <p:tmAbs val="100"/>
                                  </p:iterate>
                                  <p:childTnLst>
                                    <p:set>
                                      <p:cBhvr>
                                        <p:cTn id="44" fill="hold"/>
                                        <p:tgtEl>
                                          <p:spTgt spid="6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1" fill="hold">
                                  <p:stCondLst>
                                    <p:cond delay="0"/>
                                  </p:stCondLst>
                                  <p:iterate type="lt" backwards="0">
                                    <p:tmAbs val="100"/>
                                  </p:iterate>
                                  <p:childTnLst>
                                    <p:set>
                                      <p:cBhvr>
                                        <p:cTn id="48" fill="hold"/>
                                        <p:tgtEl>
                                          <p:spTgt spid="6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2" fill="hold">
                                  <p:stCondLst>
                                    <p:cond delay="0"/>
                                  </p:stCondLst>
                                  <p:iterate type="lt" backwards="0">
                                    <p:tmAbs val="100"/>
                                  </p:iterate>
                                  <p:childTnLst>
                                    <p:set>
                                      <p:cBhvr>
                                        <p:cTn id="52" fill="hold"/>
                                        <p:tgtEl>
                                          <p:spTgt spid="6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6" grpId="11"/>
      <p:bldP build="whole" bldLvl="1" animBg="1" rev="0" advAuto="0" spid="637" grpId="12"/>
      <p:bldP build="whole" bldLvl="1" animBg="1" rev="0" advAuto="0" spid="632" grpId="7"/>
      <p:bldP build="whole" bldLvl="1" animBg="1" rev="0" advAuto="0" spid="631" grpId="4"/>
      <p:bldP build="whole" bldLvl="1" animBg="1" rev="0" advAuto="0" spid="630" grpId="3"/>
      <p:bldP build="whole" bldLvl="1" animBg="1" rev="0" advAuto="0" spid="634" grpId="9"/>
      <p:bldP build="whole" bldLvl="1" animBg="1" rev="0" advAuto="0" spid="635" grpId="10"/>
      <p:bldP build="whole" bldLvl="1" animBg="1" rev="0" advAuto="0" spid="628" grpId="1"/>
      <p:bldP build="whole" bldLvl="1" animBg="1" rev="0" advAuto="0" spid="629" grpId="2"/>
      <p:bldP build="whole" bldLvl="1" animBg="1" rev="0" advAuto="0" spid="639" grpId="6"/>
      <p:bldP build="whole" bldLvl="1" animBg="1" rev="0" advAuto="0" spid="640" grpId="5"/>
      <p:bldP build="whole" bldLvl="1" animBg="1" rev="0" advAuto="0" spid="633" grpId="8"/>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2" name="Assessment jigsaw"/>
          <p:cNvSpPr/>
          <p:nvPr>
            <p:ph type="title"/>
          </p:nvPr>
        </p:nvSpPr>
        <p:spPr>
          <a:prstGeom prst="rect">
            <a:avLst/>
          </a:prstGeom>
        </p:spPr>
        <p:txBody>
          <a:bodyPr/>
          <a:lstStyle/>
          <a:p>
            <a:pPr/>
            <a:r>
              <a:t>Assessment jigsaw</a:t>
            </a:r>
          </a:p>
        </p:txBody>
      </p:sp>
      <p:pic>
        <p:nvPicPr>
          <p:cNvPr id="643" name="Image" descr="Image"/>
          <p:cNvPicPr>
            <a:picLocks noChangeAspect="1"/>
          </p:cNvPicPr>
          <p:nvPr/>
        </p:nvPicPr>
        <p:blipFill>
          <a:blip r:embed="rId2">
            <a:extLst/>
          </a:blip>
          <a:stretch>
            <a:fillRect/>
          </a:stretch>
        </p:blipFill>
        <p:spPr>
          <a:xfrm>
            <a:off x="267569" y="1559695"/>
            <a:ext cx="7545107" cy="5651548"/>
          </a:xfrm>
          <a:prstGeom prst="rect">
            <a:avLst/>
          </a:prstGeom>
          <a:ln w="3175">
            <a:miter lim="400000"/>
          </a:ln>
        </p:spPr>
      </p:pic>
      <p:sp>
        <p:nvSpPr>
          <p:cNvPr id="644" name="When is it good to use?…"/>
          <p:cNvSpPr txBox="1"/>
          <p:nvPr/>
        </p:nvSpPr>
        <p:spPr>
          <a:xfrm>
            <a:off x="7662006" y="2816395"/>
            <a:ext cx="7747171" cy="26077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defTabSz="584200">
              <a:spcBef>
                <a:spcPts val="1000"/>
              </a:spcBef>
              <a:buSzTx/>
              <a:buNone/>
              <a:defRPr sz="4400">
                <a:latin typeface="Avenir Book"/>
                <a:ea typeface="Avenir Book"/>
                <a:cs typeface="Avenir Book"/>
                <a:sym typeface="Avenir Book"/>
              </a:defRPr>
            </a:pPr>
            <a:r>
              <a:t>When is it good to use?</a:t>
            </a:r>
          </a:p>
          <a:p>
            <a:pPr marL="0" indent="0" defTabSz="584200">
              <a:spcBef>
                <a:spcPts val="1000"/>
              </a:spcBef>
              <a:buSzTx/>
              <a:buNone/>
              <a:defRPr sz="4400">
                <a:latin typeface="Avenir Book"/>
                <a:ea typeface="Avenir Book"/>
                <a:cs typeface="Avenir Book"/>
                <a:sym typeface="Avenir Book"/>
              </a:defRPr>
            </a:pPr>
            <a:r>
              <a:t>What is the effort and impact?</a:t>
            </a:r>
          </a:p>
          <a:p>
            <a:pPr marL="0" indent="0" defTabSz="584200">
              <a:spcBef>
                <a:spcPts val="1000"/>
              </a:spcBef>
              <a:buSzTx/>
              <a:buNone/>
              <a:defRPr sz="4400">
                <a:latin typeface="Avenir Book"/>
                <a:ea typeface="Avenir Book"/>
                <a:cs typeface="Avenir Book"/>
                <a:sym typeface="Avenir Book"/>
              </a:defRPr>
            </a:pPr>
            <a:r>
              <a:t>How does it RISE?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6" name="Recommended reading"/>
          <p:cNvSpPr/>
          <p:nvPr>
            <p:ph type="title"/>
          </p:nvPr>
        </p:nvSpPr>
        <p:spPr>
          <a:prstGeom prst="rect">
            <a:avLst/>
          </a:prstGeom>
        </p:spPr>
        <p:txBody>
          <a:bodyPr/>
          <a:lstStyle/>
          <a:p>
            <a:pPr/>
            <a:r>
              <a:t>Recommended reading</a:t>
            </a:r>
          </a:p>
        </p:txBody>
      </p:sp>
      <p:pic>
        <p:nvPicPr>
          <p:cNvPr id="647" name="Image" descr="Image"/>
          <p:cNvPicPr>
            <a:picLocks noChangeAspect="1"/>
          </p:cNvPicPr>
          <p:nvPr/>
        </p:nvPicPr>
        <p:blipFill>
          <a:blip r:embed="rId2">
            <a:extLst/>
          </a:blip>
          <a:stretch>
            <a:fillRect/>
          </a:stretch>
        </p:blipFill>
        <p:spPr>
          <a:xfrm>
            <a:off x="4707911" y="1515827"/>
            <a:ext cx="3264038" cy="4833100"/>
          </a:xfrm>
          <a:prstGeom prst="rect">
            <a:avLst/>
          </a:prstGeom>
          <a:ln w="3175">
            <a:miter lim="400000"/>
          </a:ln>
        </p:spPr>
      </p:pic>
      <p:pic>
        <p:nvPicPr>
          <p:cNvPr id="648" name="Image" descr="Image"/>
          <p:cNvPicPr>
            <a:picLocks noChangeAspect="1"/>
          </p:cNvPicPr>
          <p:nvPr/>
        </p:nvPicPr>
        <p:blipFill>
          <a:blip r:embed="rId3">
            <a:extLst/>
          </a:blip>
          <a:stretch>
            <a:fillRect/>
          </a:stretch>
        </p:blipFill>
        <p:spPr>
          <a:xfrm>
            <a:off x="2398902" y="3940719"/>
            <a:ext cx="2872681" cy="4291819"/>
          </a:xfrm>
          <a:prstGeom prst="rect">
            <a:avLst/>
          </a:prstGeom>
          <a:ln w="3175">
            <a:miter lim="400000"/>
          </a:ln>
        </p:spPr>
      </p:pic>
      <p:pic>
        <p:nvPicPr>
          <p:cNvPr id="649" name="Image" descr="Image"/>
          <p:cNvPicPr>
            <a:picLocks noChangeAspect="1"/>
          </p:cNvPicPr>
          <p:nvPr/>
        </p:nvPicPr>
        <p:blipFill>
          <a:blip r:embed="rId4">
            <a:extLst/>
          </a:blip>
          <a:stretch>
            <a:fillRect/>
          </a:stretch>
        </p:blipFill>
        <p:spPr>
          <a:xfrm>
            <a:off x="330645" y="1835416"/>
            <a:ext cx="2451101" cy="3721101"/>
          </a:xfrm>
          <a:prstGeom prst="rect">
            <a:avLst/>
          </a:prstGeom>
          <a:ln w="3175">
            <a:miter lim="400000"/>
          </a:ln>
        </p:spPr>
      </p:pic>
      <p:pic>
        <p:nvPicPr>
          <p:cNvPr id="650" name="Image" descr="Image"/>
          <p:cNvPicPr>
            <a:picLocks noChangeAspect="1"/>
          </p:cNvPicPr>
          <p:nvPr/>
        </p:nvPicPr>
        <p:blipFill>
          <a:blip r:embed="rId5">
            <a:extLst/>
          </a:blip>
          <a:stretch>
            <a:fillRect/>
          </a:stretch>
        </p:blipFill>
        <p:spPr>
          <a:xfrm>
            <a:off x="7102639" y="4422537"/>
            <a:ext cx="3810001" cy="3810001"/>
          </a:xfrm>
          <a:prstGeom prst="rect">
            <a:avLst/>
          </a:prstGeom>
          <a:ln w="3175">
            <a:miter lim="400000"/>
          </a:ln>
        </p:spPr>
      </p:pic>
      <p:pic>
        <p:nvPicPr>
          <p:cNvPr id="651" name="Image" descr="Image"/>
          <p:cNvPicPr>
            <a:picLocks noChangeAspect="1"/>
          </p:cNvPicPr>
          <p:nvPr/>
        </p:nvPicPr>
        <p:blipFill>
          <a:blip r:embed="rId6">
            <a:extLst/>
          </a:blip>
          <a:stretch>
            <a:fillRect/>
          </a:stretch>
        </p:blipFill>
        <p:spPr>
          <a:xfrm>
            <a:off x="12743696" y="2470862"/>
            <a:ext cx="3264038" cy="4920709"/>
          </a:xfrm>
          <a:prstGeom prst="rect">
            <a:avLst/>
          </a:prstGeom>
          <a:ln w="3175">
            <a:miter lim="400000"/>
          </a:ln>
        </p:spPr>
      </p:pic>
      <p:pic>
        <p:nvPicPr>
          <p:cNvPr id="652" name="Image" descr="Image"/>
          <p:cNvPicPr>
            <a:picLocks noChangeAspect="1"/>
          </p:cNvPicPr>
          <p:nvPr/>
        </p:nvPicPr>
        <p:blipFill>
          <a:blip r:embed="rId7">
            <a:extLst/>
          </a:blip>
          <a:stretch>
            <a:fillRect/>
          </a:stretch>
        </p:blipFill>
        <p:spPr>
          <a:xfrm>
            <a:off x="9324752" y="738921"/>
            <a:ext cx="3598786" cy="5002212"/>
          </a:xfrm>
          <a:prstGeom prst="rect">
            <a:avLst/>
          </a:prstGeom>
          <a:ln w="3175">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Learning is…"/>
          <p:cNvSpPr/>
          <p:nvPr>
            <p:ph type="title"/>
          </p:nvPr>
        </p:nvSpPr>
        <p:spPr>
          <a:prstGeom prst="rect">
            <a:avLst/>
          </a:prstGeom>
        </p:spPr>
        <p:txBody>
          <a:bodyPr/>
          <a:lstStyle/>
          <a:p>
            <a:pPr/>
            <a:r>
              <a:t>Learning is…</a:t>
            </a:r>
          </a:p>
        </p:txBody>
      </p:sp>
      <p:grpSp>
        <p:nvGrpSpPr>
          <p:cNvPr id="241" name="Group"/>
          <p:cNvGrpSpPr/>
          <p:nvPr/>
        </p:nvGrpSpPr>
        <p:grpSpPr>
          <a:xfrm>
            <a:off x="7381927" y="769616"/>
            <a:ext cx="7823576" cy="2946661"/>
            <a:chOff x="0" y="0"/>
            <a:chExt cx="7823574" cy="2946659"/>
          </a:xfrm>
        </p:grpSpPr>
        <p:sp>
          <p:nvSpPr>
            <p:cNvPr id="234" name="CHANGE"/>
            <p:cNvSpPr/>
            <p:nvPr/>
          </p:nvSpPr>
          <p:spPr>
            <a:xfrm>
              <a:off x="2235083" y="1676659"/>
              <a:ext cx="2480038" cy="1270001"/>
            </a:xfrm>
            <a:prstGeom prst="roundRect">
              <a:avLst>
                <a:gd name="adj" fmla="val 15000"/>
              </a:avLst>
            </a:prstGeom>
            <a:solidFill>
              <a:srgbClr val="F5ECD6"/>
            </a:solidFill>
            <a:ln w="63500" cap="flat">
              <a:solidFill>
                <a:srgbClr val="552B95"/>
              </a:solidFill>
              <a:prstDash val="solid"/>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4000">
                  <a:solidFill>
                    <a:srgbClr val="552B95"/>
                  </a:solidFill>
                </a:defRPr>
              </a:lvl1pPr>
            </a:lstStyle>
            <a:p>
              <a:pPr/>
              <a:r>
                <a:t>CHANGE</a:t>
              </a:r>
            </a:p>
          </p:txBody>
        </p:sp>
        <p:sp>
          <p:nvSpPr>
            <p:cNvPr id="235" name="Knowledge"/>
            <p:cNvSpPr/>
            <p:nvPr/>
          </p:nvSpPr>
          <p:spPr>
            <a:xfrm>
              <a:off x="0" y="445369"/>
              <a:ext cx="2480038"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defRPr>
              </a:lvl1pPr>
            </a:lstStyle>
            <a:p>
              <a:pPr/>
              <a:r>
                <a:t>Knowledge</a:t>
              </a:r>
            </a:p>
          </p:txBody>
        </p:sp>
        <p:sp>
          <p:nvSpPr>
            <p:cNvPr id="236" name="Attitudes"/>
            <p:cNvSpPr/>
            <p:nvPr/>
          </p:nvSpPr>
          <p:spPr>
            <a:xfrm>
              <a:off x="5343537" y="1742500"/>
              <a:ext cx="2480038"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defRPr>
              </a:lvl1pPr>
            </a:lstStyle>
            <a:p>
              <a:pPr/>
              <a:r>
                <a:t>Attitudes</a:t>
              </a:r>
            </a:p>
          </p:txBody>
        </p:sp>
        <p:sp>
          <p:nvSpPr>
            <p:cNvPr id="237" name="Abilities"/>
            <p:cNvSpPr/>
            <p:nvPr/>
          </p:nvSpPr>
          <p:spPr>
            <a:xfrm>
              <a:off x="4024798" y="0"/>
              <a:ext cx="2480038" cy="730975"/>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defRPr>
              </a:lvl1pPr>
            </a:lstStyle>
            <a:p>
              <a:pPr/>
              <a:r>
                <a:t>Abilities</a:t>
              </a:r>
            </a:p>
          </p:txBody>
        </p:sp>
        <p:cxnSp>
          <p:nvCxnSpPr>
            <p:cNvPr id="238" name="Connection Line"/>
            <p:cNvCxnSpPr>
              <a:stCxn id="234" idx="0"/>
              <a:endCxn id="235" idx="0"/>
            </p:cNvCxnSpPr>
            <p:nvPr/>
          </p:nvCxnSpPr>
          <p:spPr>
            <a:xfrm flipH="1" flipV="1">
              <a:off x="1240018" y="810857"/>
              <a:ext cx="2235085" cy="1500803"/>
            </a:xfrm>
            <a:prstGeom prst="straightConnector1">
              <a:avLst/>
            </a:prstGeom>
            <a:ln w="12700" cap="flat">
              <a:solidFill>
                <a:srgbClr val="000000"/>
              </a:solidFill>
              <a:prstDash val="solid"/>
              <a:miter lim="400000"/>
            </a:ln>
            <a:effectLst/>
          </p:spPr>
        </p:cxnSp>
        <p:cxnSp>
          <p:nvCxnSpPr>
            <p:cNvPr id="239" name="Connection Line"/>
            <p:cNvCxnSpPr>
              <a:stCxn id="234" idx="0"/>
              <a:endCxn id="237" idx="0"/>
            </p:cNvCxnSpPr>
            <p:nvPr/>
          </p:nvCxnSpPr>
          <p:spPr>
            <a:xfrm flipV="1">
              <a:off x="3475102" y="365487"/>
              <a:ext cx="1789715" cy="1946173"/>
            </a:xfrm>
            <a:prstGeom prst="straightConnector1">
              <a:avLst/>
            </a:prstGeom>
            <a:ln w="12700" cap="flat">
              <a:solidFill>
                <a:srgbClr val="000000"/>
              </a:solidFill>
              <a:prstDash val="solid"/>
              <a:miter lim="400000"/>
            </a:ln>
            <a:effectLst/>
          </p:spPr>
        </p:cxnSp>
        <p:cxnSp>
          <p:nvCxnSpPr>
            <p:cNvPr id="240" name="Connection Line"/>
            <p:cNvCxnSpPr>
              <a:stCxn id="234" idx="0"/>
              <a:endCxn id="236" idx="0"/>
            </p:cNvCxnSpPr>
            <p:nvPr/>
          </p:nvCxnSpPr>
          <p:spPr>
            <a:xfrm flipV="1">
              <a:off x="3475102" y="2107988"/>
              <a:ext cx="3108455" cy="203672"/>
            </a:xfrm>
            <a:prstGeom prst="straightConnector1">
              <a:avLst/>
            </a:prstGeom>
            <a:ln w="12700" cap="flat">
              <a:solidFill>
                <a:srgbClr val="000000"/>
              </a:solidFill>
              <a:prstDash val="solid"/>
              <a:miter lim="400000"/>
            </a:ln>
            <a:effectLst/>
          </p:spPr>
        </p:cxnSp>
      </p:grpSp>
      <p:grpSp>
        <p:nvGrpSpPr>
          <p:cNvPr id="251" name="Group"/>
          <p:cNvGrpSpPr/>
          <p:nvPr/>
        </p:nvGrpSpPr>
        <p:grpSpPr>
          <a:xfrm>
            <a:off x="1138803" y="2261456"/>
            <a:ext cx="6775107" cy="4680747"/>
            <a:chOff x="-405478" y="188674"/>
            <a:chExt cx="6775105" cy="4680746"/>
          </a:xfrm>
        </p:grpSpPr>
        <p:sp>
          <p:nvSpPr>
            <p:cNvPr id="242" name="AREA OF INQUIRY"/>
            <p:cNvSpPr/>
            <p:nvPr/>
          </p:nvSpPr>
          <p:spPr>
            <a:xfrm>
              <a:off x="555615" y="1833094"/>
              <a:ext cx="2658703" cy="1520924"/>
            </a:xfrm>
            <a:prstGeom prst="roundRect">
              <a:avLst>
                <a:gd name="adj" fmla="val 12525"/>
              </a:avLst>
            </a:prstGeom>
            <a:solidFill>
              <a:srgbClr val="F5ECD6"/>
            </a:solidFill>
            <a:ln w="63500" cap="flat">
              <a:solidFill>
                <a:srgbClr val="552B95"/>
              </a:solidFill>
              <a:prstDash val="solid"/>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4000">
                  <a:solidFill>
                    <a:srgbClr val="552B95"/>
                  </a:solidFill>
                </a:defRPr>
              </a:lvl1pPr>
            </a:lstStyle>
            <a:p>
              <a:pPr/>
              <a:r>
                <a:t>AREA OF INQUIRY</a:t>
              </a:r>
            </a:p>
          </p:txBody>
        </p:sp>
        <p:sp>
          <p:nvSpPr>
            <p:cNvPr id="243" name="Factual knowledge"/>
            <p:cNvSpPr/>
            <p:nvPr/>
          </p:nvSpPr>
          <p:spPr>
            <a:xfrm>
              <a:off x="3889589" y="2506594"/>
              <a:ext cx="2480038" cy="1172924"/>
            </a:xfrm>
            <a:prstGeom prst="roundRect">
              <a:avLst>
                <a:gd name="adj" fmla="val 1624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defRPr>
              </a:lvl1pPr>
            </a:lstStyle>
            <a:p>
              <a:pPr/>
              <a:r>
                <a:t>Factual knowledge</a:t>
              </a:r>
            </a:p>
          </p:txBody>
        </p:sp>
        <p:sp>
          <p:nvSpPr>
            <p:cNvPr id="244" name="Context"/>
            <p:cNvSpPr/>
            <p:nvPr/>
          </p:nvSpPr>
          <p:spPr>
            <a:xfrm>
              <a:off x="-405479" y="4138446"/>
              <a:ext cx="2480038"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defRPr>
              </a:lvl1pPr>
            </a:lstStyle>
            <a:p>
              <a:pPr/>
              <a:r>
                <a:t>Context</a:t>
              </a:r>
            </a:p>
          </p:txBody>
        </p:sp>
        <p:sp>
          <p:nvSpPr>
            <p:cNvPr id="245" name="Retrieval"/>
            <p:cNvSpPr/>
            <p:nvPr/>
          </p:nvSpPr>
          <p:spPr>
            <a:xfrm>
              <a:off x="70790" y="188674"/>
              <a:ext cx="2480039"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defRPr>
              </a:lvl1pPr>
            </a:lstStyle>
            <a:p>
              <a:pPr/>
              <a:r>
                <a:t>Retrieval</a:t>
              </a:r>
            </a:p>
          </p:txBody>
        </p:sp>
        <p:sp>
          <p:nvSpPr>
            <p:cNvPr id="246" name="Application"/>
            <p:cNvSpPr/>
            <p:nvPr/>
          </p:nvSpPr>
          <p:spPr>
            <a:xfrm>
              <a:off x="3280689" y="470709"/>
              <a:ext cx="2480038"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defRPr>
              </a:lvl1pPr>
            </a:lstStyle>
            <a:p>
              <a:pPr/>
              <a:r>
                <a:t>Application</a:t>
              </a:r>
            </a:p>
          </p:txBody>
        </p:sp>
        <p:cxnSp>
          <p:nvCxnSpPr>
            <p:cNvPr id="247" name="Connection Line"/>
            <p:cNvCxnSpPr>
              <a:stCxn id="244" idx="0"/>
              <a:endCxn id="242" idx="0"/>
            </p:cNvCxnSpPr>
            <p:nvPr/>
          </p:nvCxnSpPr>
          <p:spPr>
            <a:xfrm flipV="1">
              <a:off x="834540" y="2593555"/>
              <a:ext cx="1050427" cy="1910379"/>
            </a:xfrm>
            <a:prstGeom prst="straightConnector1">
              <a:avLst/>
            </a:prstGeom>
            <a:ln w="12700" cap="flat">
              <a:solidFill>
                <a:srgbClr val="000000"/>
              </a:solidFill>
              <a:prstDash val="solid"/>
              <a:miter lim="400000"/>
            </a:ln>
            <a:effectLst/>
          </p:spPr>
        </p:cxnSp>
        <p:cxnSp>
          <p:nvCxnSpPr>
            <p:cNvPr id="248" name="Connection Line"/>
            <p:cNvCxnSpPr>
              <a:stCxn id="245" idx="0"/>
              <a:endCxn id="242" idx="0"/>
            </p:cNvCxnSpPr>
            <p:nvPr/>
          </p:nvCxnSpPr>
          <p:spPr>
            <a:xfrm>
              <a:off x="1310809" y="554162"/>
              <a:ext cx="574158" cy="2039394"/>
            </a:xfrm>
            <a:prstGeom prst="straightConnector1">
              <a:avLst/>
            </a:prstGeom>
            <a:ln w="12700" cap="flat">
              <a:solidFill>
                <a:srgbClr val="000000"/>
              </a:solidFill>
              <a:prstDash val="solid"/>
              <a:miter lim="400000"/>
            </a:ln>
            <a:effectLst/>
          </p:spPr>
        </p:cxnSp>
        <p:cxnSp>
          <p:nvCxnSpPr>
            <p:cNvPr id="249" name="Connection Line"/>
            <p:cNvCxnSpPr>
              <a:stCxn id="246" idx="0"/>
              <a:endCxn id="242" idx="0"/>
            </p:cNvCxnSpPr>
            <p:nvPr/>
          </p:nvCxnSpPr>
          <p:spPr>
            <a:xfrm flipH="1">
              <a:off x="1884966" y="836196"/>
              <a:ext cx="2635742" cy="1757360"/>
            </a:xfrm>
            <a:prstGeom prst="straightConnector1">
              <a:avLst/>
            </a:prstGeom>
            <a:ln w="12700" cap="flat">
              <a:solidFill>
                <a:srgbClr val="000000"/>
              </a:solidFill>
              <a:prstDash val="solid"/>
              <a:miter lim="400000"/>
            </a:ln>
            <a:effectLst/>
          </p:spPr>
        </p:cxnSp>
        <p:cxnSp>
          <p:nvCxnSpPr>
            <p:cNvPr id="250" name="Connection Line"/>
            <p:cNvCxnSpPr>
              <a:stCxn id="243" idx="0"/>
              <a:endCxn id="242" idx="0"/>
            </p:cNvCxnSpPr>
            <p:nvPr/>
          </p:nvCxnSpPr>
          <p:spPr>
            <a:xfrm flipH="1" flipV="1">
              <a:off x="1884966" y="2593555"/>
              <a:ext cx="3244643" cy="499501"/>
            </a:xfrm>
            <a:prstGeom prst="straightConnector1">
              <a:avLst/>
            </a:prstGeom>
            <a:ln w="12700" cap="flat">
              <a:solidFill>
                <a:srgbClr val="000000"/>
              </a:solidFill>
              <a:prstDash val="solid"/>
              <a:miter lim="400000"/>
            </a:ln>
            <a:effectLst/>
          </p:spPr>
        </p:cxnSp>
      </p:grpSp>
      <p:grpSp>
        <p:nvGrpSpPr>
          <p:cNvPr id="259" name="Group"/>
          <p:cNvGrpSpPr/>
          <p:nvPr/>
        </p:nvGrpSpPr>
        <p:grpSpPr>
          <a:xfrm>
            <a:off x="7358373" y="4467740"/>
            <a:ext cx="6654249" cy="3517591"/>
            <a:chOff x="-398106" y="103212"/>
            <a:chExt cx="6654247" cy="3517589"/>
          </a:xfrm>
        </p:grpSpPr>
        <p:sp>
          <p:nvSpPr>
            <p:cNvPr id="252" name="METACOGNITION"/>
            <p:cNvSpPr/>
            <p:nvPr/>
          </p:nvSpPr>
          <p:spPr>
            <a:xfrm>
              <a:off x="1412932" y="1175400"/>
              <a:ext cx="4843210" cy="1270001"/>
            </a:xfrm>
            <a:prstGeom prst="roundRect">
              <a:avLst>
                <a:gd name="adj" fmla="val 15000"/>
              </a:avLst>
            </a:prstGeom>
            <a:solidFill>
              <a:srgbClr val="F5ECD6"/>
            </a:solidFill>
            <a:ln w="63500" cap="flat">
              <a:solidFill>
                <a:srgbClr val="552B95"/>
              </a:solidFill>
              <a:prstDash val="solid"/>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4000">
                  <a:solidFill>
                    <a:srgbClr val="552B95"/>
                  </a:solidFill>
                </a:defRPr>
              </a:lvl1pPr>
            </a:lstStyle>
            <a:p>
              <a:pPr/>
              <a:r>
                <a:t>METACOGNITION</a:t>
              </a:r>
            </a:p>
          </p:txBody>
        </p:sp>
        <p:sp>
          <p:nvSpPr>
            <p:cNvPr id="253" name="Progress"/>
            <p:cNvSpPr/>
            <p:nvPr/>
          </p:nvSpPr>
          <p:spPr>
            <a:xfrm>
              <a:off x="-398107" y="2889827"/>
              <a:ext cx="2480039"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defRPr>
              </a:lvl1pPr>
            </a:lstStyle>
            <a:p>
              <a:pPr/>
              <a:r>
                <a:t>Progress</a:t>
              </a:r>
            </a:p>
          </p:txBody>
        </p:sp>
        <p:sp>
          <p:nvSpPr>
            <p:cNvPr id="254" name="Practice"/>
            <p:cNvSpPr/>
            <p:nvPr/>
          </p:nvSpPr>
          <p:spPr>
            <a:xfrm>
              <a:off x="3328947" y="2786614"/>
              <a:ext cx="2480039"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defRPr>
              </a:lvl1pPr>
            </a:lstStyle>
            <a:p>
              <a:pPr/>
              <a:r>
                <a:t>Practice</a:t>
              </a:r>
            </a:p>
          </p:txBody>
        </p:sp>
        <p:sp>
          <p:nvSpPr>
            <p:cNvPr id="255" name="Feedback"/>
            <p:cNvSpPr/>
            <p:nvPr/>
          </p:nvSpPr>
          <p:spPr>
            <a:xfrm>
              <a:off x="989737" y="103212"/>
              <a:ext cx="2480039"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defRPr>
              </a:lvl1pPr>
            </a:lstStyle>
            <a:p>
              <a:pPr/>
              <a:r>
                <a:t>Feedback</a:t>
              </a:r>
            </a:p>
          </p:txBody>
        </p:sp>
        <p:cxnSp>
          <p:nvCxnSpPr>
            <p:cNvPr id="256" name="Connection Line"/>
            <p:cNvCxnSpPr>
              <a:stCxn id="252" idx="0"/>
              <a:endCxn id="253" idx="0"/>
            </p:cNvCxnSpPr>
            <p:nvPr/>
          </p:nvCxnSpPr>
          <p:spPr>
            <a:xfrm flipH="1">
              <a:off x="841912" y="1810400"/>
              <a:ext cx="2992625" cy="1444915"/>
            </a:xfrm>
            <a:prstGeom prst="straightConnector1">
              <a:avLst/>
            </a:prstGeom>
            <a:ln w="12700" cap="flat">
              <a:solidFill>
                <a:srgbClr val="000000"/>
              </a:solidFill>
              <a:prstDash val="solid"/>
              <a:miter lim="400000"/>
            </a:ln>
            <a:effectLst/>
          </p:spPr>
        </p:cxnSp>
        <p:cxnSp>
          <p:nvCxnSpPr>
            <p:cNvPr id="257" name="Connection Line"/>
            <p:cNvCxnSpPr>
              <a:stCxn id="252" idx="0"/>
              <a:endCxn id="255" idx="0"/>
            </p:cNvCxnSpPr>
            <p:nvPr/>
          </p:nvCxnSpPr>
          <p:spPr>
            <a:xfrm flipH="1" flipV="1">
              <a:off x="2229756" y="468699"/>
              <a:ext cx="1604781" cy="1341702"/>
            </a:xfrm>
            <a:prstGeom prst="straightConnector1">
              <a:avLst/>
            </a:prstGeom>
            <a:ln w="12700" cap="flat">
              <a:solidFill>
                <a:srgbClr val="000000"/>
              </a:solidFill>
              <a:prstDash val="solid"/>
              <a:miter lim="400000"/>
            </a:ln>
            <a:effectLst/>
          </p:spPr>
        </p:cxnSp>
        <p:cxnSp>
          <p:nvCxnSpPr>
            <p:cNvPr id="258" name="Connection Line"/>
            <p:cNvCxnSpPr>
              <a:stCxn id="252" idx="0"/>
              <a:endCxn id="254" idx="0"/>
            </p:cNvCxnSpPr>
            <p:nvPr/>
          </p:nvCxnSpPr>
          <p:spPr>
            <a:xfrm>
              <a:off x="3834536" y="1810400"/>
              <a:ext cx="734431" cy="1341702"/>
            </a:xfrm>
            <a:prstGeom prst="straightConnector1">
              <a:avLst/>
            </a:prstGeom>
            <a:ln w="12700" cap="flat">
              <a:solidFill>
                <a:srgbClr val="000000"/>
              </a:solidFill>
              <a:prstDash val="solid"/>
              <a:miter lim="400000"/>
            </a:ln>
            <a:effectLst/>
          </p:spPr>
        </p:cxn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1"/>
                                        </p:tgtEl>
                                        <p:attrNameLst>
                                          <p:attrName>style.visibility</p:attrName>
                                        </p:attrNameLst>
                                      </p:cBhvr>
                                      <p:to>
                                        <p:strVal val="visible"/>
                                      </p:to>
                                    </p:set>
                                    <p:animEffect filter="dissolve" transition="in">
                                      <p:cBhvr>
                                        <p:cTn id="7" dur="10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51"/>
                                        </p:tgtEl>
                                        <p:attrNameLst>
                                          <p:attrName>style.visibility</p:attrName>
                                        </p:attrNameLst>
                                      </p:cBhvr>
                                      <p:to>
                                        <p:strVal val="visible"/>
                                      </p:to>
                                    </p:set>
                                    <p:animEffect filter="dissolve" transition="in">
                                      <p:cBhvr>
                                        <p:cTn id="12" dur="1000"/>
                                        <p:tgtEl>
                                          <p:spTgt spid="25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59"/>
                                        </p:tgtEl>
                                        <p:attrNameLst>
                                          <p:attrName>style.visibility</p:attrName>
                                        </p:attrNameLst>
                                      </p:cBhvr>
                                      <p:to>
                                        <p:strVal val="visible"/>
                                      </p:to>
                                    </p:set>
                                    <p:animEffect filter="dissolve" transition="in">
                                      <p:cBhvr>
                                        <p:cTn id="17"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2"/>
      <p:bldP build="whole" bldLvl="1" animBg="1" rev="0" advAuto="0" spid="259" grpId="3"/>
      <p:bldP build="whole" bldLvl="1" animBg="1" rev="0" advAuto="0" spid="24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A short quiz"/>
          <p:cNvSpPr/>
          <p:nvPr>
            <p:ph type="title"/>
          </p:nvPr>
        </p:nvSpPr>
        <p:spPr>
          <a:prstGeom prst="rect">
            <a:avLst/>
          </a:prstGeom>
        </p:spPr>
        <p:txBody>
          <a:bodyPr/>
          <a:lstStyle/>
          <a:p>
            <a:pPr/>
            <a:r>
              <a:t>A short quiz</a:t>
            </a:r>
          </a:p>
        </p:txBody>
      </p:sp>
      <p:sp>
        <p:nvSpPr>
          <p:cNvPr id="262" name="True or False:…"/>
          <p:cNvSpPr/>
          <p:nvPr>
            <p:ph type="body" idx="1"/>
          </p:nvPr>
        </p:nvSpPr>
        <p:spPr>
          <a:prstGeom prst="rect">
            <a:avLst/>
          </a:prstGeom>
        </p:spPr>
        <p:txBody>
          <a:bodyPr/>
          <a:lstStyle/>
          <a:p>
            <a:pPr marL="0" indent="0" defTabSz="429259">
              <a:spcBef>
                <a:spcPts val="300"/>
              </a:spcBef>
              <a:buSzTx/>
              <a:buNone/>
              <a:defRPr sz="3275" u="sng">
                <a:latin typeface="Avenir Heavy"/>
                <a:ea typeface="Avenir Heavy"/>
                <a:cs typeface="Avenir Heavy"/>
                <a:sym typeface="Avenir Heavy"/>
              </a:defRPr>
            </a:pPr>
            <a:r>
              <a:t>True or False:</a:t>
            </a:r>
          </a:p>
          <a:p>
            <a:pPr marL="643889" indent="-495300" defTabSz="429259">
              <a:spcBef>
                <a:spcPts val="300"/>
              </a:spcBef>
              <a:buSzPct val="100000"/>
              <a:buAutoNum type="arabicPeriod" startAt="1"/>
              <a:defRPr sz="3275">
                <a:latin typeface="Avenir Book"/>
                <a:ea typeface="Avenir Book"/>
                <a:cs typeface="Avenir Book"/>
                <a:sym typeface="Avenir Book"/>
              </a:defRPr>
            </a:pPr>
            <a:r>
              <a:t>Good learning makes us feel confident and clear.</a:t>
            </a:r>
          </a:p>
          <a:p>
            <a:pPr marL="643889" indent="-495300" defTabSz="429259">
              <a:spcBef>
                <a:spcPts val="300"/>
              </a:spcBef>
              <a:buSzPct val="100000"/>
              <a:buAutoNum type="arabicPeriod" startAt="1"/>
              <a:defRPr sz="3275">
                <a:latin typeface="Avenir Book"/>
                <a:ea typeface="Avenir Book"/>
                <a:cs typeface="Avenir Book"/>
                <a:sym typeface="Avenir Book"/>
              </a:defRPr>
            </a:pPr>
            <a:r>
              <a:t>Learning can occur without intentional effort.</a:t>
            </a:r>
          </a:p>
          <a:p>
            <a:pPr marL="643889" indent="-495300" defTabSz="429259">
              <a:spcBef>
                <a:spcPts val="300"/>
              </a:spcBef>
              <a:buSzPct val="100000"/>
              <a:buAutoNum type="arabicPeriod" startAt="1"/>
              <a:defRPr sz="3275">
                <a:latin typeface="Avenir Book"/>
                <a:ea typeface="Avenir Book"/>
                <a:cs typeface="Avenir Book"/>
                <a:sym typeface="Avenir Book"/>
              </a:defRPr>
            </a:pPr>
            <a:r>
              <a:t>You have to be interested and motivated to learn.</a:t>
            </a:r>
          </a:p>
          <a:p>
            <a:pPr marL="643889" indent="-495300" defTabSz="429259">
              <a:spcBef>
                <a:spcPts val="300"/>
              </a:spcBef>
              <a:buSzPct val="100000"/>
              <a:buAutoNum type="arabicPeriod" startAt="1"/>
              <a:defRPr sz="3275">
                <a:latin typeface="Avenir Book"/>
                <a:ea typeface="Avenir Book"/>
                <a:cs typeface="Avenir Book"/>
                <a:sym typeface="Avenir Book"/>
              </a:defRPr>
            </a:pPr>
            <a:r>
              <a:t>Intelligent people learn more easily.</a:t>
            </a:r>
          </a:p>
          <a:p>
            <a:pPr marL="643889" indent="-495300" defTabSz="429259">
              <a:spcBef>
                <a:spcPts val="300"/>
              </a:spcBef>
              <a:buSzPct val="100000"/>
              <a:buAutoNum type="arabicPeriod" startAt="1"/>
              <a:defRPr sz="3275">
                <a:latin typeface="Avenir Book"/>
                <a:ea typeface="Avenir Book"/>
                <a:cs typeface="Avenir Book"/>
                <a:sym typeface="Avenir Book"/>
              </a:defRPr>
            </a:pPr>
            <a:r>
              <a:t>Adapting instruction based on learning styles has no effect on learning.</a:t>
            </a:r>
          </a:p>
          <a:p>
            <a:pPr marL="643889" indent="-495300" defTabSz="429259">
              <a:spcBef>
                <a:spcPts val="300"/>
              </a:spcBef>
              <a:buSzPct val="100000"/>
              <a:buAutoNum type="arabicPeriod" startAt="1"/>
              <a:defRPr sz="3275">
                <a:latin typeface="Avenir Book"/>
                <a:ea typeface="Avenir Book"/>
                <a:cs typeface="Avenir Book"/>
                <a:sym typeface="Avenir Book"/>
              </a:defRPr>
            </a:pPr>
            <a:r>
              <a:t>Rereading textbooks efficiently reinforces concepts and leads to greater mastery.</a:t>
            </a:r>
          </a:p>
        </p:txBody>
      </p:sp>
      <p:sp>
        <p:nvSpPr>
          <p:cNvPr id="263" name="M. Pasupathi, How We Learn. The Great Courses. Chantilly, VA, USA: The Teaching Company, 2012.…"/>
          <p:cNvSpPr txBox="1"/>
          <p:nvPr/>
        </p:nvSpPr>
        <p:spPr>
          <a:xfrm>
            <a:off x="939800" y="7391400"/>
            <a:ext cx="11328400" cy="914400"/>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p>
            <a:pPr marL="0" indent="0">
              <a:spcBef>
                <a:spcPts val="0"/>
              </a:spcBef>
              <a:buSzTx/>
              <a:buNone/>
              <a:defRPr sz="2000"/>
            </a:pPr>
            <a:r>
              <a:t>M. Pasupathi, </a:t>
            </a:r>
            <a:r>
              <a:rPr i="1"/>
              <a:t>How We Learn</a:t>
            </a:r>
            <a:r>
              <a:t>. The Great Courses. Chantilly, VA, USA: The Teaching Company, 2012.</a:t>
            </a:r>
          </a:p>
          <a:p>
            <a:pPr marL="0" indent="0">
              <a:spcBef>
                <a:spcPts val="0"/>
              </a:spcBef>
              <a:buSzTx/>
              <a:buNone/>
              <a:defRPr sz="2000"/>
            </a:pPr>
            <a:r>
              <a:t>P. Brown, H. Roediger, and M. McDaniel, </a:t>
            </a:r>
            <a:r>
              <a:rPr i="1"/>
              <a:t>Make It Stick : The Science of Successful Learning. </a:t>
            </a:r>
          </a:p>
          <a:p>
            <a:pPr marL="0" indent="0">
              <a:spcBef>
                <a:spcPts val="0"/>
              </a:spcBef>
              <a:buSzTx/>
              <a:buNone/>
              <a:defRPr sz="2000"/>
            </a:pPr>
            <a:r>
              <a:t>Cambridge, MA, USA: Harvard University Press, 2014.</a:t>
            </a:r>
          </a:p>
        </p:txBody>
      </p:sp>
      <p:sp>
        <p:nvSpPr>
          <p:cNvPr id="264" name="✓"/>
          <p:cNvSpPr txBox="1"/>
          <p:nvPr/>
        </p:nvSpPr>
        <p:spPr>
          <a:xfrm>
            <a:off x="1160221" y="2855586"/>
            <a:ext cx="665187" cy="728135"/>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lvl1pPr marL="0" indent="0" algn="ctr">
              <a:spcBef>
                <a:spcPts val="0"/>
              </a:spcBef>
              <a:buSzTx/>
              <a:buNone/>
              <a:defRPr sz="4400">
                <a:solidFill>
                  <a:srgbClr val="4F7A29"/>
                </a:solidFill>
                <a:latin typeface="Arial Black"/>
                <a:ea typeface="Arial Black"/>
                <a:cs typeface="Arial Black"/>
                <a:sym typeface="Arial Black"/>
              </a:defRPr>
            </a:lvl1pPr>
          </a:lstStyle>
          <a:p>
            <a:pPr/>
            <a:r>
              <a:t>✓</a:t>
            </a:r>
          </a:p>
        </p:txBody>
      </p:sp>
      <p:sp>
        <p:nvSpPr>
          <p:cNvPr id="265" name="✕"/>
          <p:cNvSpPr txBox="1"/>
          <p:nvPr/>
        </p:nvSpPr>
        <p:spPr>
          <a:xfrm>
            <a:off x="1160221" y="2314123"/>
            <a:ext cx="665187" cy="626534"/>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lvl1pPr marL="0" indent="0" algn="ctr">
              <a:spcBef>
                <a:spcPts val="0"/>
              </a:spcBef>
              <a:buSzTx/>
              <a:buNone/>
              <a:defRPr sz="4400">
                <a:solidFill>
                  <a:srgbClr val="B51A00"/>
                </a:solidFill>
                <a:latin typeface="Arial Black"/>
                <a:ea typeface="Arial Black"/>
                <a:cs typeface="Arial Black"/>
                <a:sym typeface="Arial Black"/>
              </a:defRPr>
            </a:lvl1pPr>
          </a:lstStyle>
          <a:p>
            <a:pPr/>
            <a:r>
              <a:t>✕</a:t>
            </a:r>
          </a:p>
        </p:txBody>
      </p:sp>
      <p:sp>
        <p:nvSpPr>
          <p:cNvPr id="266" name="✕"/>
          <p:cNvSpPr txBox="1"/>
          <p:nvPr/>
        </p:nvSpPr>
        <p:spPr>
          <a:xfrm>
            <a:off x="1160221" y="3553107"/>
            <a:ext cx="665187" cy="626534"/>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lvl1pPr marL="0" indent="0" algn="ctr">
              <a:spcBef>
                <a:spcPts val="0"/>
              </a:spcBef>
              <a:buSzTx/>
              <a:buNone/>
              <a:defRPr sz="4400">
                <a:solidFill>
                  <a:srgbClr val="B51A00"/>
                </a:solidFill>
                <a:latin typeface="Arial Black"/>
                <a:ea typeface="Arial Black"/>
                <a:cs typeface="Arial Black"/>
                <a:sym typeface="Arial Black"/>
              </a:defRPr>
            </a:lvl1pPr>
          </a:lstStyle>
          <a:p>
            <a:pPr/>
            <a:r>
              <a:t>✕</a:t>
            </a:r>
          </a:p>
        </p:txBody>
      </p:sp>
      <p:sp>
        <p:nvSpPr>
          <p:cNvPr id="267" name="✕"/>
          <p:cNvSpPr txBox="1"/>
          <p:nvPr/>
        </p:nvSpPr>
        <p:spPr>
          <a:xfrm>
            <a:off x="1160221" y="4173187"/>
            <a:ext cx="665187" cy="626534"/>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lvl1pPr marL="0" indent="0" algn="ctr">
              <a:spcBef>
                <a:spcPts val="0"/>
              </a:spcBef>
              <a:buSzTx/>
              <a:buNone/>
              <a:defRPr sz="4400">
                <a:solidFill>
                  <a:srgbClr val="B51A00"/>
                </a:solidFill>
                <a:latin typeface="Arial Black"/>
                <a:ea typeface="Arial Black"/>
                <a:cs typeface="Arial Black"/>
                <a:sym typeface="Arial Black"/>
              </a:defRPr>
            </a:lvl1pPr>
          </a:lstStyle>
          <a:p>
            <a:pPr/>
            <a:r>
              <a:t>✕</a:t>
            </a:r>
          </a:p>
        </p:txBody>
      </p:sp>
      <p:sp>
        <p:nvSpPr>
          <p:cNvPr id="268" name="✓"/>
          <p:cNvSpPr txBox="1"/>
          <p:nvPr/>
        </p:nvSpPr>
        <p:spPr>
          <a:xfrm>
            <a:off x="1160221" y="4741291"/>
            <a:ext cx="665187" cy="728135"/>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lvl1pPr marL="0" indent="0" algn="ctr">
              <a:spcBef>
                <a:spcPts val="0"/>
              </a:spcBef>
              <a:buSzTx/>
              <a:buNone/>
              <a:defRPr sz="4400">
                <a:solidFill>
                  <a:srgbClr val="4F7A29"/>
                </a:solidFill>
                <a:latin typeface="Arial Black"/>
                <a:ea typeface="Arial Black"/>
                <a:cs typeface="Arial Black"/>
                <a:sym typeface="Arial Black"/>
              </a:defRPr>
            </a:lvl1pPr>
          </a:lstStyle>
          <a:p>
            <a:pPr/>
            <a:r>
              <a:t>✓</a:t>
            </a:r>
          </a:p>
        </p:txBody>
      </p:sp>
      <p:sp>
        <p:nvSpPr>
          <p:cNvPr id="269" name="✕"/>
          <p:cNvSpPr txBox="1"/>
          <p:nvPr/>
        </p:nvSpPr>
        <p:spPr>
          <a:xfrm>
            <a:off x="1160221" y="5415593"/>
            <a:ext cx="665187" cy="626534"/>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lvl1pPr marL="0" indent="0" algn="ctr">
              <a:spcBef>
                <a:spcPts val="0"/>
              </a:spcBef>
              <a:buSzTx/>
              <a:buNone/>
              <a:defRPr sz="4400">
                <a:solidFill>
                  <a:srgbClr val="B51A00"/>
                </a:solidFill>
                <a:latin typeface="Arial Black"/>
                <a:ea typeface="Arial Black"/>
                <a:cs typeface="Arial Black"/>
                <a:sym typeface="Arial Black"/>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65"/>
                                        </p:tgtEl>
                                        <p:attrNameLst>
                                          <p:attrName>style.visibility</p:attrName>
                                        </p:attrNameLst>
                                      </p:cBhvr>
                                      <p:to>
                                        <p:strVal val="visible"/>
                                      </p:to>
                                    </p:set>
                                    <p:anim calcmode="lin" valueType="num">
                                      <p:cBhvr>
                                        <p:cTn id="7" dur="500" fill="hold"/>
                                        <p:tgtEl>
                                          <p:spTgt spid="265"/>
                                        </p:tgtEl>
                                        <p:attrNameLst>
                                          <p:attrName>ppt_w</p:attrName>
                                        </p:attrNameLst>
                                      </p:cBhvr>
                                      <p:tavLst>
                                        <p:tav tm="0">
                                          <p:val>
                                            <p:strVal val="4*#ppt_w"/>
                                          </p:val>
                                        </p:tav>
                                        <p:tav tm="100000">
                                          <p:val>
                                            <p:strVal val="#ppt_w"/>
                                          </p:val>
                                        </p:tav>
                                      </p:tavLst>
                                    </p:anim>
                                    <p:anim calcmode="lin" valueType="num">
                                      <p:cBhvr>
                                        <p:cTn id="8" dur="500" fill="hold"/>
                                        <p:tgtEl>
                                          <p:spTgt spid="26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23" grpId="2" fill="hold">
                                  <p:stCondLst>
                                    <p:cond delay="0"/>
                                  </p:stCondLst>
                                  <p:iterate type="el" backwards="0">
                                    <p:tmAbs val="0"/>
                                  </p:iterate>
                                  <p:childTnLst>
                                    <p:set>
                                      <p:cBhvr>
                                        <p:cTn id="12" fill="hold"/>
                                        <p:tgtEl>
                                          <p:spTgt spid="264"/>
                                        </p:tgtEl>
                                        <p:attrNameLst>
                                          <p:attrName>style.visibility</p:attrName>
                                        </p:attrNameLst>
                                      </p:cBhvr>
                                      <p:to>
                                        <p:strVal val="visible"/>
                                      </p:to>
                                    </p:set>
                                    <p:anim calcmode="lin" valueType="num">
                                      <p:cBhvr>
                                        <p:cTn id="13" dur="500" fill="hold"/>
                                        <p:tgtEl>
                                          <p:spTgt spid="264"/>
                                        </p:tgtEl>
                                        <p:attrNameLst>
                                          <p:attrName>ppt_w</p:attrName>
                                        </p:attrNameLst>
                                      </p:cBhvr>
                                      <p:tavLst>
                                        <p:tav tm="0">
                                          <p:val>
                                            <p:strVal val="4*#ppt_w"/>
                                          </p:val>
                                        </p:tav>
                                        <p:tav tm="100000">
                                          <p:val>
                                            <p:strVal val="#ppt_w"/>
                                          </p:val>
                                        </p:tav>
                                      </p:tavLst>
                                    </p:anim>
                                    <p:anim calcmode="lin" valueType="num">
                                      <p:cBhvr>
                                        <p:cTn id="14" dur="500" fill="hold"/>
                                        <p:tgtEl>
                                          <p:spTgt spid="264"/>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32" presetID="23" grpId="3" fill="hold">
                                  <p:stCondLst>
                                    <p:cond delay="0"/>
                                  </p:stCondLst>
                                  <p:iterate type="el" backwards="0">
                                    <p:tmAbs val="0"/>
                                  </p:iterate>
                                  <p:childTnLst>
                                    <p:set>
                                      <p:cBhvr>
                                        <p:cTn id="18" fill="hold"/>
                                        <p:tgtEl>
                                          <p:spTgt spid="266"/>
                                        </p:tgtEl>
                                        <p:attrNameLst>
                                          <p:attrName>style.visibility</p:attrName>
                                        </p:attrNameLst>
                                      </p:cBhvr>
                                      <p:to>
                                        <p:strVal val="visible"/>
                                      </p:to>
                                    </p:set>
                                    <p:anim calcmode="lin" valueType="num">
                                      <p:cBhvr>
                                        <p:cTn id="19" dur="500" fill="hold"/>
                                        <p:tgtEl>
                                          <p:spTgt spid="266"/>
                                        </p:tgtEl>
                                        <p:attrNameLst>
                                          <p:attrName>ppt_w</p:attrName>
                                        </p:attrNameLst>
                                      </p:cBhvr>
                                      <p:tavLst>
                                        <p:tav tm="0">
                                          <p:val>
                                            <p:strVal val="4*#ppt_w"/>
                                          </p:val>
                                        </p:tav>
                                        <p:tav tm="100000">
                                          <p:val>
                                            <p:strVal val="#ppt_w"/>
                                          </p:val>
                                        </p:tav>
                                      </p:tavLst>
                                    </p:anim>
                                    <p:anim calcmode="lin" valueType="num">
                                      <p:cBhvr>
                                        <p:cTn id="20" dur="500" fill="hold"/>
                                        <p:tgtEl>
                                          <p:spTgt spid="266"/>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23" grpId="4" fill="hold">
                                  <p:stCondLst>
                                    <p:cond delay="0"/>
                                  </p:stCondLst>
                                  <p:iterate type="el" backwards="0">
                                    <p:tmAbs val="0"/>
                                  </p:iterate>
                                  <p:childTnLst>
                                    <p:set>
                                      <p:cBhvr>
                                        <p:cTn id="24" fill="hold"/>
                                        <p:tgtEl>
                                          <p:spTgt spid="267"/>
                                        </p:tgtEl>
                                        <p:attrNameLst>
                                          <p:attrName>style.visibility</p:attrName>
                                        </p:attrNameLst>
                                      </p:cBhvr>
                                      <p:to>
                                        <p:strVal val="visible"/>
                                      </p:to>
                                    </p:set>
                                    <p:anim calcmode="lin" valueType="num">
                                      <p:cBhvr>
                                        <p:cTn id="25" dur="500" fill="hold"/>
                                        <p:tgtEl>
                                          <p:spTgt spid="267"/>
                                        </p:tgtEl>
                                        <p:attrNameLst>
                                          <p:attrName>ppt_w</p:attrName>
                                        </p:attrNameLst>
                                      </p:cBhvr>
                                      <p:tavLst>
                                        <p:tav tm="0">
                                          <p:val>
                                            <p:strVal val="4*#ppt_w"/>
                                          </p:val>
                                        </p:tav>
                                        <p:tav tm="100000">
                                          <p:val>
                                            <p:strVal val="#ppt_w"/>
                                          </p:val>
                                        </p:tav>
                                      </p:tavLst>
                                    </p:anim>
                                    <p:anim calcmode="lin" valueType="num">
                                      <p:cBhvr>
                                        <p:cTn id="26" dur="500" fill="hold"/>
                                        <p:tgtEl>
                                          <p:spTgt spid="267"/>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32" presetID="23" grpId="5" fill="hold">
                                  <p:stCondLst>
                                    <p:cond delay="0"/>
                                  </p:stCondLst>
                                  <p:iterate type="el" backwards="0">
                                    <p:tmAbs val="0"/>
                                  </p:iterate>
                                  <p:childTnLst>
                                    <p:set>
                                      <p:cBhvr>
                                        <p:cTn id="30" fill="hold"/>
                                        <p:tgtEl>
                                          <p:spTgt spid="268"/>
                                        </p:tgtEl>
                                        <p:attrNameLst>
                                          <p:attrName>style.visibility</p:attrName>
                                        </p:attrNameLst>
                                      </p:cBhvr>
                                      <p:to>
                                        <p:strVal val="visible"/>
                                      </p:to>
                                    </p:set>
                                    <p:anim calcmode="lin" valueType="num">
                                      <p:cBhvr>
                                        <p:cTn id="31" dur="500" fill="hold"/>
                                        <p:tgtEl>
                                          <p:spTgt spid="268"/>
                                        </p:tgtEl>
                                        <p:attrNameLst>
                                          <p:attrName>ppt_w</p:attrName>
                                        </p:attrNameLst>
                                      </p:cBhvr>
                                      <p:tavLst>
                                        <p:tav tm="0">
                                          <p:val>
                                            <p:strVal val="4*#ppt_w"/>
                                          </p:val>
                                        </p:tav>
                                        <p:tav tm="100000">
                                          <p:val>
                                            <p:strVal val="#ppt_w"/>
                                          </p:val>
                                        </p:tav>
                                      </p:tavLst>
                                    </p:anim>
                                    <p:anim calcmode="lin" valueType="num">
                                      <p:cBhvr>
                                        <p:cTn id="32" dur="500" fill="hold"/>
                                        <p:tgtEl>
                                          <p:spTgt spid="268"/>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32" presetID="23" grpId="6" fill="hold">
                                  <p:stCondLst>
                                    <p:cond delay="0"/>
                                  </p:stCondLst>
                                  <p:iterate type="el" backwards="0">
                                    <p:tmAbs val="0"/>
                                  </p:iterate>
                                  <p:childTnLst>
                                    <p:set>
                                      <p:cBhvr>
                                        <p:cTn id="36" fill="hold"/>
                                        <p:tgtEl>
                                          <p:spTgt spid="269"/>
                                        </p:tgtEl>
                                        <p:attrNameLst>
                                          <p:attrName>style.visibility</p:attrName>
                                        </p:attrNameLst>
                                      </p:cBhvr>
                                      <p:to>
                                        <p:strVal val="visible"/>
                                      </p:to>
                                    </p:set>
                                    <p:anim calcmode="lin" valueType="num">
                                      <p:cBhvr>
                                        <p:cTn id="37" dur="500" fill="hold"/>
                                        <p:tgtEl>
                                          <p:spTgt spid="269"/>
                                        </p:tgtEl>
                                        <p:attrNameLst>
                                          <p:attrName>ppt_w</p:attrName>
                                        </p:attrNameLst>
                                      </p:cBhvr>
                                      <p:tavLst>
                                        <p:tav tm="0">
                                          <p:val>
                                            <p:strVal val="4*#ppt_w"/>
                                          </p:val>
                                        </p:tav>
                                        <p:tav tm="100000">
                                          <p:val>
                                            <p:strVal val="#ppt_w"/>
                                          </p:val>
                                        </p:tav>
                                      </p:tavLst>
                                    </p:anim>
                                    <p:anim calcmode="lin" valueType="num">
                                      <p:cBhvr>
                                        <p:cTn id="38" dur="500" fill="hold"/>
                                        <p:tgtEl>
                                          <p:spTgt spid="26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3"/>
      <p:bldP build="whole" bldLvl="1" animBg="1" rev="0" advAuto="0" spid="267" grpId="4"/>
      <p:bldP build="whole" bldLvl="1" animBg="1" rev="0" advAuto="0" spid="268" grpId="5"/>
      <p:bldP build="whole" bldLvl="1" animBg="1" rev="0" advAuto="0" spid="269" grpId="6"/>
      <p:bldP build="whole" bldLvl="1" animBg="1" rev="0" advAuto="0" spid="265" grpId="1"/>
      <p:bldP build="whole" bldLvl="1" animBg="1" rev="0" advAuto="0" spid="264"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Michael Prince"/>
          <p:cNvSpPr/>
          <p:nvPr>
            <p:ph type="body" idx="13"/>
          </p:nvPr>
        </p:nvSpPr>
        <p:spPr>
          <a:xfrm>
            <a:off x="1591733" y="5969000"/>
            <a:ext cx="13081001" cy="702734"/>
          </a:xfrm>
          <a:prstGeom prst="rect">
            <a:avLst/>
          </a:prstGeom>
        </p:spPr>
        <p:txBody>
          <a:bodyPr/>
          <a:lstStyle>
            <a:lvl1pPr>
              <a:defRPr sz="4400"/>
            </a:lvl1pPr>
          </a:lstStyle>
          <a:p>
            <a:pPr/>
            <a:r>
              <a:t>–Michael Prince</a:t>
            </a:r>
          </a:p>
        </p:txBody>
      </p:sp>
      <p:sp>
        <p:nvSpPr>
          <p:cNvPr id="272" name="“Adopting instructional practices that engage students in the learning process is the defining feature of active learning.”"/>
          <p:cNvSpPr/>
          <p:nvPr>
            <p:ph type="body" idx="14"/>
          </p:nvPr>
        </p:nvSpPr>
        <p:spPr>
          <a:xfrm>
            <a:off x="1591733" y="2997199"/>
            <a:ext cx="13081001" cy="2658535"/>
          </a:xfrm>
          <a:prstGeom prst="rect">
            <a:avLst/>
          </a:prstGeom>
        </p:spPr>
        <p:txBody>
          <a:bodyPr/>
          <a:lstStyle/>
          <a:p>
            <a:pPr>
              <a:defRPr sz="6000"/>
            </a:pPr>
            <a:r>
              <a:t>“Adopting instructional practices that </a:t>
            </a:r>
            <a:r>
              <a:rPr b="1" u="sng"/>
              <a:t>engage students in the learning process</a:t>
            </a:r>
            <a:r>
              <a:t> is the defining feature of active learning.”</a:t>
            </a:r>
          </a:p>
        </p:txBody>
      </p:sp>
      <p:sp>
        <p:nvSpPr>
          <p:cNvPr id="273" name="ALL"/>
          <p:cNvSpPr/>
          <p:nvPr/>
        </p:nvSpPr>
        <p:spPr>
          <a:xfrm>
            <a:off x="4172201" y="1539213"/>
            <a:ext cx="2883298" cy="27872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57" y="0"/>
                </a:moveTo>
                <a:cubicBezTo>
                  <a:pt x="4795" y="0"/>
                  <a:pt x="4582" y="220"/>
                  <a:pt x="4582" y="492"/>
                </a:cubicBezTo>
                <a:lnTo>
                  <a:pt x="4582" y="7624"/>
                </a:lnTo>
                <a:lnTo>
                  <a:pt x="0" y="21600"/>
                </a:lnTo>
                <a:lnTo>
                  <a:pt x="5920" y="9842"/>
                </a:lnTo>
                <a:lnTo>
                  <a:pt x="21124" y="9842"/>
                </a:lnTo>
                <a:cubicBezTo>
                  <a:pt x="21387" y="9842"/>
                  <a:pt x="21600" y="9622"/>
                  <a:pt x="21600" y="9350"/>
                </a:cubicBezTo>
                <a:lnTo>
                  <a:pt x="21600" y="492"/>
                </a:lnTo>
                <a:cubicBezTo>
                  <a:pt x="21600" y="220"/>
                  <a:pt x="21387" y="0"/>
                  <a:pt x="21124" y="0"/>
                </a:cubicBezTo>
                <a:lnTo>
                  <a:pt x="5057" y="0"/>
                </a:lnTo>
                <a:close/>
              </a:path>
            </a:pathLst>
          </a:cu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solidFill>
                  <a:srgbClr val="F5ECD6"/>
                </a:solidFill>
                <a:latin typeface="Avenir Book"/>
                <a:ea typeface="Avenir Book"/>
                <a:cs typeface="Avenir Book"/>
                <a:sym typeface="Avenir Book"/>
              </a:defRPr>
            </a:lvl1pPr>
          </a:lstStyle>
          <a:p>
            <a:pPr/>
            <a:r>
              <a:t>ALL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73"/>
                                        </p:tgtEl>
                                        <p:attrNameLst>
                                          <p:attrName>style.visibility</p:attrName>
                                        </p:attrNameLst>
                                      </p:cBhvr>
                                      <p:to>
                                        <p:strVal val="visible"/>
                                      </p:to>
                                    </p:set>
                                    <p:animEffect filter="dissolve" transition="in">
                                      <p:cBhvr>
                                        <p:cTn id="7" dur="6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3"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Why active learning?"/>
          <p:cNvSpPr/>
          <p:nvPr>
            <p:ph type="title"/>
          </p:nvPr>
        </p:nvSpPr>
        <p:spPr>
          <a:prstGeom prst="rect">
            <a:avLst/>
          </a:prstGeom>
        </p:spPr>
        <p:txBody>
          <a:bodyPr/>
          <a:lstStyle/>
          <a:p>
            <a:pPr/>
            <a:r>
              <a:t>Why active learning?</a:t>
            </a:r>
          </a:p>
        </p:txBody>
      </p:sp>
      <p:sp>
        <p:nvSpPr>
          <p:cNvPr id="276" name="Body Level One…"/>
          <p:cNvSpPr txBox="1"/>
          <p:nvPr>
            <p:ph type="body" idx="13"/>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7" name="Pre- vs. post- in physics…"/>
          <p:cNvSpPr/>
          <p:nvPr>
            <p:ph type="body" sz="half" idx="1"/>
          </p:nvPr>
        </p:nvSpPr>
        <p:spPr>
          <a:xfrm>
            <a:off x="1126066" y="1689100"/>
            <a:ext cx="6498848" cy="5357298"/>
          </a:xfrm>
          <a:prstGeom prst="rect">
            <a:avLst/>
          </a:prstGeom>
        </p:spPr>
        <p:txBody>
          <a:bodyPr/>
          <a:lstStyle/>
          <a:p>
            <a:pPr marL="0" indent="0">
              <a:buSzTx/>
              <a:buNone/>
              <a:defRPr sz="4000" u="sng">
                <a:latin typeface="Avenir Heavy"/>
                <a:ea typeface="Avenir Heavy"/>
                <a:cs typeface="Avenir Heavy"/>
                <a:sym typeface="Avenir Heavy"/>
              </a:defRPr>
            </a:pPr>
            <a:r>
              <a:t>Pre- vs. post- in physics</a:t>
            </a:r>
          </a:p>
          <a:p>
            <a:pPr marL="762705" indent="-419805">
              <a:defRPr sz="4000">
                <a:latin typeface="Avenir Book"/>
                <a:ea typeface="Avenir Book"/>
                <a:cs typeface="Avenir Book"/>
                <a:sym typeface="Avenir Book"/>
              </a:defRPr>
            </a:pPr>
            <a:r>
              <a:t>Mechanics Diagnostic</a:t>
            </a:r>
          </a:p>
          <a:p>
            <a:pPr marL="762705" indent="-419805">
              <a:defRPr sz="4000">
                <a:latin typeface="Avenir Book"/>
                <a:ea typeface="Avenir Book"/>
                <a:cs typeface="Avenir Book"/>
                <a:sym typeface="Avenir Book"/>
              </a:defRPr>
            </a:pPr>
            <a:r>
              <a:t>Force Concept Inventory</a:t>
            </a:r>
          </a:p>
          <a:p>
            <a:pPr marL="762705" indent="-419805">
              <a:defRPr sz="4000">
                <a:latin typeface="Avenir Book"/>
                <a:ea typeface="Avenir Book"/>
                <a:cs typeface="Avenir Book"/>
                <a:sym typeface="Avenir Book"/>
              </a:defRPr>
            </a:pPr>
            <a:r>
              <a:t>Multiple institutions </a:t>
            </a:r>
          </a:p>
          <a:p>
            <a:pPr marL="762705" indent="-419805">
              <a:defRPr sz="4000">
                <a:latin typeface="Avenir Book"/>
                <a:ea typeface="Avenir Book"/>
                <a:cs typeface="Avenir Book"/>
                <a:sym typeface="Avenir Book"/>
              </a:defRPr>
            </a:pPr>
            <a:r>
              <a:t>62 courses (14 trad.)</a:t>
            </a:r>
          </a:p>
          <a:p>
            <a:pPr marL="762705" indent="-419805">
              <a:defRPr sz="4000">
                <a:latin typeface="Avenir Book"/>
                <a:ea typeface="Avenir Book"/>
                <a:cs typeface="Avenir Book"/>
                <a:sym typeface="Avenir Book"/>
              </a:defRPr>
            </a:pPr>
            <a:r>
              <a:t>6542 students (2084)</a:t>
            </a:r>
          </a:p>
        </p:txBody>
      </p:sp>
      <p:pic>
        <p:nvPicPr>
          <p:cNvPr id="278" name="droppedImage.png" descr="droppedImage.png"/>
          <p:cNvPicPr>
            <a:picLocks noChangeAspect="1"/>
          </p:cNvPicPr>
          <p:nvPr/>
        </p:nvPicPr>
        <p:blipFill>
          <a:blip r:embed="rId2">
            <a:extLst/>
          </a:blip>
          <a:stretch>
            <a:fillRect/>
          </a:stretch>
        </p:blipFill>
        <p:spPr>
          <a:xfrm>
            <a:off x="8451128" y="726569"/>
            <a:ext cx="6986444" cy="6852662"/>
          </a:xfrm>
          <a:prstGeom prst="rect">
            <a:avLst/>
          </a:prstGeom>
          <a:ln w="3175">
            <a:miter lim="400000"/>
          </a:ln>
        </p:spPr>
      </p:pic>
      <p:sp>
        <p:nvSpPr>
          <p:cNvPr id="279" name="R.R. Hake, &quot;Interactive-engagement vs traditional methods: A six-thousand-student survey of…"/>
          <p:cNvSpPr txBox="1"/>
          <p:nvPr/>
        </p:nvSpPr>
        <p:spPr>
          <a:xfrm>
            <a:off x="939959" y="7378700"/>
            <a:ext cx="12039601" cy="914400"/>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p>
            <a:pPr marL="0" indent="0">
              <a:spcBef>
                <a:spcPts val="0"/>
              </a:spcBef>
              <a:buSzTx/>
              <a:buNone/>
              <a:defRPr sz="2000"/>
            </a:pPr>
            <a:r>
              <a:t>R.R. Hake, "Interactive-engagement vs traditional methods: A six-thousand-student survey of</a:t>
            </a:r>
          </a:p>
          <a:p>
            <a:pPr marL="0" indent="0">
              <a:spcBef>
                <a:spcPts val="0"/>
              </a:spcBef>
              <a:buSzTx/>
              <a:buNone/>
              <a:defRPr sz="2000"/>
            </a:pPr>
            <a:r>
              <a:t>mechanics test data for introductory physics courses," Am. J. Phys. 66, 64- 74 (1998).</a:t>
            </a:r>
          </a:p>
          <a:p>
            <a:pPr marL="0" indent="0">
              <a:spcBef>
                <a:spcPts val="0"/>
              </a:spcBef>
              <a:buSzTx/>
              <a:buNone/>
              <a:defRPr sz="2000"/>
            </a:pPr>
            <a:r>
              <a:rPr u="sng">
                <a:hlinkClick r:id="rId3" invalidUrl="" action="" tgtFrame="" tooltip="" history="1" highlightClick="0" endSnd="0"/>
              </a:rPr>
              <a:t>http://www.physics.indiana.edu/~sdi/ajpv3i.pdf</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Why active learning?"/>
          <p:cNvSpPr/>
          <p:nvPr>
            <p:ph type="title"/>
          </p:nvPr>
        </p:nvSpPr>
        <p:spPr>
          <a:prstGeom prst="rect">
            <a:avLst/>
          </a:prstGeom>
        </p:spPr>
        <p:txBody>
          <a:bodyPr/>
          <a:lstStyle/>
          <a:p>
            <a:pPr/>
            <a:r>
              <a:t>Why active learning?</a:t>
            </a:r>
          </a:p>
        </p:txBody>
      </p:sp>
      <p:sp>
        <p:nvSpPr>
          <p:cNvPr id="282" name="Closing the gender gap…"/>
          <p:cNvSpPr txBox="1"/>
          <p:nvPr>
            <p:ph type="body" idx="13"/>
          </p:nvPr>
        </p:nvSpPr>
        <p:spPr>
          <a:prstGeom prst="rect">
            <a:avLst/>
          </a:prstGeom>
        </p:spPr>
        <p:txBody>
          <a:bodyPr/>
          <a:lstStyle/>
          <a:p>
            <a:pPr marL="0" indent="0">
              <a:buSzTx/>
              <a:buNone/>
              <a:defRPr sz="4000" u="sng">
                <a:latin typeface="Avenir Heavy"/>
                <a:ea typeface="Avenir Heavy"/>
                <a:cs typeface="Avenir Heavy"/>
                <a:sym typeface="Avenir Heavy"/>
              </a:defRPr>
            </a:pPr>
            <a:r>
              <a:t>Closing the gender gap</a:t>
            </a:r>
          </a:p>
          <a:p>
            <a:pPr marL="762705" indent="-419805">
              <a:defRPr sz="4000">
                <a:latin typeface="Avenir Book"/>
                <a:ea typeface="Avenir Book"/>
                <a:cs typeface="Avenir Book"/>
                <a:sym typeface="Avenir Book"/>
              </a:defRPr>
            </a:pPr>
            <a:r>
              <a:t>Pre-test scores different</a:t>
            </a:r>
          </a:p>
          <a:p>
            <a:pPr marL="762705" indent="-419805">
              <a:defRPr sz="4000">
                <a:latin typeface="Avenir Book"/>
                <a:ea typeface="Avenir Book"/>
                <a:cs typeface="Avenir Book"/>
                <a:sym typeface="Avenir Book"/>
              </a:defRPr>
            </a:pPr>
            <a:r>
              <a:t>Gap persisted with lecture</a:t>
            </a:r>
          </a:p>
          <a:p>
            <a:pPr marL="762705" indent="-419805">
              <a:defRPr sz="4000">
                <a:latin typeface="Avenir Book"/>
                <a:ea typeface="Avenir Book"/>
                <a:cs typeface="Avenir Book"/>
                <a:sym typeface="Avenir Book"/>
              </a:defRPr>
            </a:pPr>
            <a:r>
              <a:t>IE+ post-test equal</a:t>
            </a:r>
          </a:p>
          <a:p>
            <a:pPr marL="762705" indent="-419805">
              <a:defRPr sz="4000">
                <a:latin typeface="Avenir Book"/>
                <a:ea typeface="Avenir Book"/>
                <a:cs typeface="Avenir Book"/>
                <a:sym typeface="Avenir Book"/>
              </a:defRPr>
            </a:pPr>
            <a:r>
              <a:t>Requires more than just interactive lecture</a:t>
            </a:r>
          </a:p>
        </p:txBody>
      </p:sp>
      <p:sp>
        <p:nvSpPr>
          <p:cNvPr id="283" name="Body"/>
          <p:cNvSpPr/>
          <p:nvPr>
            <p:ph type="body" sz="half" idx="1"/>
          </p:nvPr>
        </p:nvSpPr>
        <p:spPr>
          <a:prstGeom prst="rect">
            <a:avLst/>
          </a:prstGeom>
        </p:spPr>
        <p:txBody>
          <a:bodyPr/>
          <a:lstStyle/>
          <a:p>
            <a:pPr/>
          </a:p>
        </p:txBody>
      </p:sp>
      <p:sp>
        <p:nvSpPr>
          <p:cNvPr id="284" name="Rectangle"/>
          <p:cNvSpPr/>
          <p:nvPr/>
        </p:nvSpPr>
        <p:spPr>
          <a:xfrm>
            <a:off x="903894" y="5454727"/>
            <a:ext cx="6815513" cy="1646604"/>
          </a:xfrm>
          <a:prstGeom prst="rect">
            <a:avLst/>
          </a:prstGeom>
          <a:solidFill>
            <a:srgbClr val="FFFFFF"/>
          </a:solidFill>
          <a:ln w="3175">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pic>
        <p:nvPicPr>
          <p:cNvPr id="285" name="droppedImage.png" descr="droppedImage.png"/>
          <p:cNvPicPr>
            <a:picLocks noChangeAspect="1"/>
          </p:cNvPicPr>
          <p:nvPr/>
        </p:nvPicPr>
        <p:blipFill>
          <a:blip r:embed="rId2">
            <a:extLst/>
          </a:blip>
          <a:stretch>
            <a:fillRect/>
          </a:stretch>
        </p:blipFill>
        <p:spPr>
          <a:xfrm>
            <a:off x="922641" y="1284070"/>
            <a:ext cx="6803417" cy="4779616"/>
          </a:xfrm>
          <a:prstGeom prst="rect">
            <a:avLst/>
          </a:prstGeom>
          <a:ln w="3175">
            <a:miter lim="400000"/>
          </a:ln>
        </p:spPr>
      </p:pic>
      <p:sp>
        <p:nvSpPr>
          <p:cNvPr id="286" name="T: traditional lectures…"/>
          <p:cNvSpPr txBox="1"/>
          <p:nvPr/>
        </p:nvSpPr>
        <p:spPr>
          <a:xfrm>
            <a:off x="1829116" y="6011470"/>
            <a:ext cx="5608076" cy="1096434"/>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p>
            <a:pPr marL="0" indent="0">
              <a:spcBef>
                <a:spcPts val="0"/>
              </a:spcBef>
              <a:buSzTx/>
              <a:buNone/>
              <a:defRPr sz="2400"/>
            </a:pPr>
            <a:r>
              <a:t>T: traditional lectures</a:t>
            </a:r>
          </a:p>
          <a:p>
            <a:pPr marL="0" indent="0">
              <a:spcBef>
                <a:spcPts val="0"/>
              </a:spcBef>
              <a:buSzTx/>
              <a:buNone/>
              <a:defRPr sz="2400"/>
            </a:pPr>
            <a:r>
              <a:t>IE: interactive lectures</a:t>
            </a:r>
          </a:p>
          <a:p>
            <a:pPr marL="0" indent="0">
              <a:spcBef>
                <a:spcPts val="0"/>
              </a:spcBef>
              <a:buSzTx/>
              <a:buNone/>
              <a:defRPr sz="2400"/>
            </a:pPr>
            <a:r>
              <a:t>IE+: interactive assignments, lectures, tutorials</a:t>
            </a:r>
          </a:p>
        </p:txBody>
      </p:sp>
      <p:sp>
        <p:nvSpPr>
          <p:cNvPr id="287" name="E. Mazur, “The scientific approach to teaching: Research as a basis for course design,” keynote/plenary…"/>
          <p:cNvSpPr txBox="1"/>
          <p:nvPr/>
        </p:nvSpPr>
        <p:spPr>
          <a:xfrm>
            <a:off x="939800" y="7404100"/>
            <a:ext cx="11328400" cy="914400"/>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p>
            <a:pPr marL="0" indent="0">
              <a:spcBef>
                <a:spcPts val="0"/>
              </a:spcBef>
              <a:buSzTx/>
              <a:buNone/>
              <a:defRPr sz="2000"/>
            </a:pPr>
            <a:r>
              <a:t>E. Mazur, “The scientific approach to teaching: Research as a basis for course design,” keynote/plenary</a:t>
            </a:r>
          </a:p>
          <a:p>
            <a:pPr marL="0" indent="0">
              <a:spcBef>
                <a:spcPts val="0"/>
              </a:spcBef>
              <a:buSzTx/>
              <a:buNone/>
              <a:defRPr sz="2000"/>
            </a:pPr>
            <a:r>
              <a:t>talk at the International Computing Education Research Conference (ICER), 2011.</a:t>
            </a:r>
          </a:p>
          <a:p>
            <a:pPr marL="0" indent="0">
              <a:spcBef>
                <a:spcPts val="0"/>
              </a:spcBef>
              <a:buSzTx/>
              <a:buNone/>
              <a:defRPr sz="2000"/>
            </a:pPr>
            <a:r>
              <a:rPr u="sng">
                <a:hlinkClick r:id="rId3" invalidUrl="" action="" tgtFrame="" tooltip="" history="1" highlightClick="0" endSnd="0"/>
              </a:rPr>
              <a:t>http://mazur.harvard.edu/search-talks.php?function=display&amp;rowid=1712</a:t>
            </a:r>
          </a:p>
        </p:txBody>
      </p:sp>
      <p:sp>
        <p:nvSpPr>
          <p:cNvPr id="288" name="Rectangle"/>
          <p:cNvSpPr/>
          <p:nvPr/>
        </p:nvSpPr>
        <p:spPr>
          <a:xfrm>
            <a:off x="9048029" y="5466496"/>
            <a:ext cx="6037020" cy="1430624"/>
          </a:xfrm>
          <a:prstGeom prst="rect">
            <a:avLst/>
          </a:prstGeom>
          <a:solidFill>
            <a:srgbClr val="F5ECD6"/>
          </a:solidFill>
          <a:ln w="3175">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499" fill="hold"/>
                                        <p:tgtEl>
                                          <p:spTgt spid="288"/>
                                        </p:tgtEl>
                                      </p:cBhvr>
                                    </p:animEffect>
                                    <p:set>
                                      <p:cBhvr>
                                        <p:cTn id="7" fill="hold">
                                          <p:stCondLst>
                                            <p:cond delay="498"/>
                                          </p:stCondLst>
                                        </p:cTn>
                                        <p:tgtEl>
                                          <p:spTgt spid="2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8"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Rectangle"/>
          <p:cNvSpPr/>
          <p:nvPr/>
        </p:nvSpPr>
        <p:spPr>
          <a:xfrm>
            <a:off x="992794" y="1440148"/>
            <a:ext cx="6815513" cy="5661183"/>
          </a:xfrm>
          <a:prstGeom prst="rect">
            <a:avLst/>
          </a:prstGeom>
          <a:solidFill>
            <a:srgbClr val="FFFFFF"/>
          </a:solidFill>
          <a:ln w="3175">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291" name="Why active learning?"/>
          <p:cNvSpPr/>
          <p:nvPr>
            <p:ph type="title"/>
          </p:nvPr>
        </p:nvSpPr>
        <p:spPr>
          <a:prstGeom prst="rect">
            <a:avLst/>
          </a:prstGeom>
        </p:spPr>
        <p:txBody>
          <a:bodyPr/>
          <a:lstStyle/>
          <a:p>
            <a:pPr/>
            <a:r>
              <a:t>Why active learning?</a:t>
            </a:r>
          </a:p>
        </p:txBody>
      </p:sp>
      <p:sp>
        <p:nvSpPr>
          <p:cNvPr id="292" name="Metaanalysis…"/>
          <p:cNvSpPr txBox="1"/>
          <p:nvPr>
            <p:ph type="body" idx="13"/>
          </p:nvPr>
        </p:nvSpPr>
        <p:spPr>
          <a:prstGeom prst="rect">
            <a:avLst/>
          </a:prstGeom>
        </p:spPr>
        <p:txBody>
          <a:bodyPr/>
          <a:lstStyle/>
          <a:p>
            <a:pPr marL="0" indent="0">
              <a:buSzTx/>
              <a:buNone/>
              <a:defRPr u="sng">
                <a:latin typeface="Avenir Heavy"/>
                <a:ea typeface="Avenir Heavy"/>
                <a:cs typeface="Avenir Heavy"/>
                <a:sym typeface="Avenir Heavy"/>
              </a:defRPr>
            </a:pPr>
            <a:r>
              <a:t>Metaanalysis</a:t>
            </a:r>
          </a:p>
          <a:p>
            <a:pPr marL="419805">
              <a:defRPr>
                <a:latin typeface="Avenir Book"/>
                <a:ea typeface="Avenir Book"/>
                <a:cs typeface="Avenir Book"/>
                <a:sym typeface="Avenir Book"/>
              </a:defRPr>
            </a:pPr>
            <a:r>
              <a:t>158 studies (exams/CIs)</a:t>
            </a:r>
          </a:p>
          <a:p>
            <a:pPr lvl="1" marL="1054805" indent="-419805">
              <a:defRPr sz="4200">
                <a:latin typeface="Avenir Book"/>
                <a:ea typeface="Avenir Book"/>
                <a:cs typeface="Avenir Book"/>
                <a:sym typeface="Avenir Book"/>
              </a:defRPr>
            </a:pPr>
            <a:r>
              <a:t>0.47 SDs on scores</a:t>
            </a:r>
          </a:p>
          <a:p>
            <a:pPr lvl="1" marL="1054805" indent="-419805">
              <a:defRPr sz="4200">
                <a:latin typeface="Avenir Book"/>
                <a:ea typeface="Avenir Book"/>
                <a:cs typeface="Avenir Book"/>
                <a:sym typeface="Avenir Book"/>
              </a:defRPr>
            </a:pPr>
            <a:r>
              <a:t>6% course grade</a:t>
            </a:r>
          </a:p>
          <a:p>
            <a:pPr marL="419805">
              <a:defRPr>
                <a:latin typeface="Avenir Book"/>
                <a:ea typeface="Avenir Book"/>
                <a:cs typeface="Avenir Book"/>
                <a:sym typeface="Avenir Book"/>
              </a:defRPr>
            </a:pPr>
            <a:r>
              <a:t>67 studies (failure rate)</a:t>
            </a:r>
          </a:p>
          <a:p>
            <a:pPr lvl="1" marL="1054805" indent="-419805">
              <a:defRPr sz="4200">
                <a:latin typeface="Avenir Book"/>
                <a:ea typeface="Avenir Book"/>
                <a:cs typeface="Avenir Book"/>
                <a:sym typeface="Avenir Book"/>
              </a:defRPr>
            </a:pPr>
            <a:r>
              <a:t>33.8% ⇒ 21.8%</a:t>
            </a:r>
          </a:p>
        </p:txBody>
      </p:sp>
      <p:sp>
        <p:nvSpPr>
          <p:cNvPr id="293" name="Body"/>
          <p:cNvSpPr/>
          <p:nvPr>
            <p:ph type="body" sz="half" idx="1"/>
          </p:nvPr>
        </p:nvSpPr>
        <p:spPr>
          <a:prstGeom prst="rect">
            <a:avLst/>
          </a:prstGeom>
        </p:spPr>
        <p:txBody>
          <a:bodyPr/>
          <a:lstStyle/>
          <a:p>
            <a:pPr/>
          </a:p>
        </p:txBody>
      </p:sp>
      <p:pic>
        <p:nvPicPr>
          <p:cNvPr id="294" name="droppedImage.pdf" descr="droppedImage.pdf"/>
          <p:cNvPicPr>
            <a:picLocks noChangeAspect="1"/>
          </p:cNvPicPr>
          <p:nvPr/>
        </p:nvPicPr>
        <p:blipFill>
          <a:blip r:embed="rId2">
            <a:extLst/>
          </a:blip>
          <a:stretch>
            <a:fillRect/>
          </a:stretch>
        </p:blipFill>
        <p:spPr>
          <a:xfrm>
            <a:off x="992760" y="1389062"/>
            <a:ext cx="6739380" cy="5876411"/>
          </a:xfrm>
          <a:prstGeom prst="rect">
            <a:avLst/>
          </a:prstGeom>
          <a:ln w="3175">
            <a:miter lim="400000"/>
          </a:ln>
        </p:spPr>
      </p:pic>
      <p:sp>
        <p:nvSpPr>
          <p:cNvPr id="295" name="S. Freeman et al., “Active learning increases student performance in science, engineering, and mathematics,” Proceedings of the National Academy of Sciences 111(23), 8410- 8415, 2014.…"/>
          <p:cNvSpPr txBox="1"/>
          <p:nvPr/>
        </p:nvSpPr>
        <p:spPr>
          <a:xfrm>
            <a:off x="939800" y="7404100"/>
            <a:ext cx="11328400" cy="914400"/>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ormAutofit fontScale="100000" lnSpcReduction="0"/>
          </a:bodyPr>
          <a:lstStyle/>
          <a:p>
            <a:pPr marL="0" indent="0">
              <a:spcBef>
                <a:spcPts val="0"/>
              </a:spcBef>
              <a:buSzTx/>
              <a:buNone/>
              <a:defRPr sz="2000"/>
            </a:pPr>
            <a:r>
              <a:t>S. Freeman et al., “Active learning increases student performance in science, engineering, and mathematics,” Proceedings of the National Academy of Sciences 111(23), 8410- 8415, 2014.</a:t>
            </a:r>
          </a:p>
          <a:p>
            <a:pPr marL="0" indent="0">
              <a:spcBef>
                <a:spcPts val="0"/>
              </a:spcBef>
              <a:buSzTx/>
              <a:buNone/>
              <a:defRPr sz="2000"/>
            </a:pPr>
            <a:r>
              <a:rPr u="sng">
                <a:hlinkClick r:id="rId3" invalidUrl="" action="" tgtFrame="" tooltip="" history="1" highlightClick="0" endSnd="0"/>
              </a:rPr>
              <a:t>http://www.ncbi.nlm.nih.gov/pmc/articles/PMC4060654/pdf/pnas.201319030.pdf</a:t>
            </a:r>
          </a:p>
        </p:txBody>
      </p:sp>
      <p:sp>
        <p:nvSpPr>
          <p:cNvPr id="296" name="Rectangle"/>
          <p:cNvSpPr/>
          <p:nvPr/>
        </p:nvSpPr>
        <p:spPr>
          <a:xfrm>
            <a:off x="575424" y="1364389"/>
            <a:ext cx="976299" cy="914401"/>
          </a:xfrm>
          <a:prstGeom prst="rect">
            <a:avLst/>
          </a:prstGeom>
          <a:solidFill>
            <a:srgbClr val="FFFFFF"/>
          </a:solidFill>
          <a:ln w="3175">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Why active learning?"/>
          <p:cNvSpPr/>
          <p:nvPr>
            <p:ph type="title"/>
          </p:nvPr>
        </p:nvSpPr>
        <p:spPr>
          <a:prstGeom prst="rect">
            <a:avLst/>
          </a:prstGeom>
        </p:spPr>
        <p:txBody>
          <a:bodyPr/>
          <a:lstStyle/>
          <a:p>
            <a:pPr/>
            <a:r>
              <a:t>Why active learning?</a:t>
            </a:r>
          </a:p>
        </p:txBody>
      </p:sp>
      <p:pic>
        <p:nvPicPr>
          <p:cNvPr id="299" name="Image" descr="Image"/>
          <p:cNvPicPr>
            <a:picLocks noChangeAspect="1"/>
          </p:cNvPicPr>
          <p:nvPr/>
        </p:nvPicPr>
        <p:blipFill>
          <a:blip r:embed="rId2">
            <a:extLst/>
          </a:blip>
          <a:stretch>
            <a:fillRect/>
          </a:stretch>
        </p:blipFill>
        <p:spPr>
          <a:xfrm>
            <a:off x="5067366" y="1324104"/>
            <a:ext cx="6121268" cy="6911108"/>
          </a:xfrm>
          <a:prstGeom prst="rect">
            <a:avLst/>
          </a:prstGeom>
          <a:ln w="3175">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50000"/>
              </a:srgbClr>
            </a:outerShdw>
          </a:effectLst>
        </a:effectStyle>
        <a:effectStyle>
          <a:effectLst>
            <a:outerShdw sx="100000" sy="100000" kx="0" ky="0" algn="b" rotWithShape="0" blurRad="25400" dist="0" dir="0">
              <a:srgbClr val="000000">
                <a:alpha val="50000"/>
              </a:srgbClr>
            </a:outerShdw>
          </a:effectLst>
        </a:effectStyle>
        <a:effectStyle>
          <a:effectLst>
            <a:outerShdw sx="100000" sy="100000" kx="0" ky="0" algn="b" rotWithShape="0" blurRad="25400" dist="127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outerShdw sx="100000" sy="100000" kx="0" ky="0" algn="b" rotWithShape="0" blurRad="25400" dist="12700" dir="5400000">
            <a:srgbClr val="000000">
              <a:alpha val="50000"/>
            </a:srgbClr>
          </a:outerShdw>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t" upright="0">
        <a:normAutofit fontScale="100000" lnSpcReduction="0"/>
      </a:bodyPr>
      <a:lstStyle>
        <a:defPPr marL="762705" marR="0" indent="-419805"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50000"/>
              </a:srgbClr>
            </a:outerShdw>
          </a:effectLst>
        </a:effectStyle>
        <a:effectStyle>
          <a:effectLst>
            <a:outerShdw sx="100000" sy="100000" kx="0" ky="0" algn="b" rotWithShape="0" blurRad="25400" dist="0" dir="0">
              <a:srgbClr val="000000">
                <a:alpha val="50000"/>
              </a:srgbClr>
            </a:outerShdw>
          </a:effectLst>
        </a:effectStyle>
        <a:effectStyle>
          <a:effectLst>
            <a:outerShdw sx="100000" sy="100000" kx="0" ky="0" algn="b" rotWithShape="0" blurRad="25400" dist="127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outerShdw sx="100000" sy="100000" kx="0" ky="0" algn="b" rotWithShape="0" blurRad="25400" dist="12700" dir="5400000">
            <a:srgbClr val="000000">
              <a:alpha val="50000"/>
            </a:srgbClr>
          </a:outerShdw>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t" upright="0">
        <a:normAutofit fontScale="100000" lnSpcReduction="0"/>
      </a:bodyPr>
      <a:lstStyle>
        <a:defPPr marL="762705" marR="0" indent="-419805"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