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252016"/>
          <c:y val="0.005"/>
          <c:w val="0.495968"/>
          <c:h val="0.76547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 of comments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gradFill flip="none" rotWithShape="1">
                <a:gsLst>
                  <a:gs pos="0">
                    <a:schemeClr val="accent1">
                      <a:satOff val="-3355"/>
                      <a:lumOff val="26614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gradFill flip="none" rotWithShape="1">
                <a:gsLst>
                  <a:gs pos="0">
                    <a:schemeClr val="accent2">
                      <a:hueOff val="-2473793"/>
                      <a:satOff val="-50209"/>
                      <a:lumOff val="23543"/>
                    </a:schemeClr>
                  </a:gs>
                  <a:gs pos="100000">
                    <a:schemeClr val="accent2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gradFill flip="none" rotWithShape="1">
                <a:gsLst>
                  <a:gs pos="0">
                    <a:schemeClr val="accent3">
                      <a:hueOff val="136527"/>
                      <a:satOff val="23858"/>
                      <a:lumOff val="7773"/>
                    </a:schemeClr>
                  </a:gs>
                  <a:gs pos="100000">
                    <a:schemeClr val="accent3">
                      <a:hueOff val="-192295"/>
                      <a:satOff val="2884"/>
                      <a:lumOff val="-7566"/>
                    </a:scheme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gradFill flip="none" rotWithShape="1">
                <a:gsLst>
                  <a:gs pos="0">
                    <a:schemeClr val="accent4">
                      <a:hueOff val="495547"/>
                      <a:lumOff val="5161"/>
                    </a:schemeClr>
                  </a:gs>
                  <a:gs pos="100000">
                    <a:schemeClr val="accent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gradFill flip="none" rotWithShape="1">
                <a:gsLst>
                  <a:gs pos="0">
                    <a:schemeClr val="accent5">
                      <a:hueOff val="260291"/>
                      <a:satOff val="1998"/>
                      <a:lumOff val="12368"/>
                    </a:schemeClr>
                  </a:gs>
                  <a:gs pos="100000">
                    <a:schemeClr val="accent5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5"/>
            <c:explosion val="0"/>
            <c:spPr>
              <a:gradFill flip="none" rotWithShape="1">
                <a:gsLst>
                  <a:gs pos="0">
                    <a:schemeClr val="accent6">
                      <a:hueOff val="-337441"/>
                      <a:satOff val="-6596"/>
                      <a:lumOff val="10008"/>
                    </a:schemeClr>
                  </a:gs>
                  <a:gs pos="100000">
                    <a:schemeClr val="accent6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127000" dist="50800" dir="5400000">
                          <a:srgbClr val="000000">
                            <a:alpha val="60000"/>
                          </a:srgbClr>
                        </a:outerShdw>
                      </a:effectLst>
                      <a:latin typeface="Palatino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127000" dist="50800" dir="5400000">
                          <a:srgbClr val="000000">
                            <a:alpha val="60000"/>
                          </a:srgbClr>
                        </a:outerShdw>
                      </a:effectLst>
                      <a:latin typeface="Palatino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127000" dist="50800" dir="5400000">
                          <a:srgbClr val="000000">
                            <a:alpha val="60000"/>
                          </a:srgbClr>
                        </a:outerShdw>
                      </a:effectLst>
                      <a:latin typeface="Palatino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127000" dist="50800" dir="5400000">
                          <a:srgbClr val="000000">
                            <a:alpha val="60000"/>
                          </a:srgbClr>
                        </a:outerShdw>
                      </a:effectLst>
                      <a:latin typeface="Palatino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127000" dist="50800" dir="5400000">
                          <a:srgbClr val="000000">
                            <a:alpha val="60000"/>
                          </a:srgbClr>
                        </a:outerShdw>
                      </a:effectLst>
                      <a:latin typeface="Palatino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tl" rotWithShape="1" blurRad="127000" dist="50800" dir="5400000">
                          <a:srgbClr val="000000">
                            <a:alpha val="60000"/>
                          </a:srgbClr>
                        </a:outerShdw>
                      </a:effectLst>
                      <a:latin typeface="Palatino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tl" rotWithShape="1" blurRad="127000" dist="50800" dir="5400000">
                        <a:srgbClr val="000000">
                          <a:alpha val="60000"/>
                        </a:srgbClr>
                      </a:outerShdw>
                    </a:effectLst>
                    <a:latin typeface="Palatino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Value of in-class collaboration</c:v>
                </c:pt>
                <c:pt idx="1">
                  <c:v>Team formation</c:v>
                </c:pt>
                <c:pt idx="2">
                  <c:v>Factors influencing success</c:v>
                </c:pt>
                <c:pt idx="3">
                  <c:v>RAP difficulties</c:v>
                </c:pt>
                <c:pt idx="4">
                  <c:v>Team tests</c:v>
                </c:pt>
                <c:pt idx="5">
                  <c:v>Other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20.000000</c:v>
                </c:pt>
                <c:pt idx="1">
                  <c:v>20.000000</c:v>
                </c:pt>
                <c:pt idx="2">
                  <c:v>20.000000</c:v>
                </c:pt>
                <c:pt idx="3">
                  <c:v>15.000000</c:v>
                </c:pt>
                <c:pt idx="4">
                  <c:v>15.000000</c:v>
                </c:pt>
                <c:pt idx="5">
                  <c:v>10.000000</c:v>
                </c:pt>
              </c:numCache>
            </c:numRef>
          </c:val>
        </c:ser>
        <c:firstSliceAng val="217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04076"/>
          <c:w val="1"/>
          <c:h val="0.1959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2200" u="none">
              <a:solidFill>
                <a:srgbClr val="000000"/>
              </a:solidFill>
              <a:latin typeface="Palatino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Shape 1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1003300" y="1003300"/>
            <a:ext cx="10998200" cy="4445000"/>
          </a:xfrm>
          <a:prstGeom prst="rect">
            <a:avLst/>
          </a:prstGeom>
          <a:solidFill>
            <a:srgbClr val="F5ECD6"/>
          </a:solidFill>
          <a:ln w="12700">
            <a:solidFill>
              <a:srgbClr val="552B95"/>
            </a:solidFill>
            <a:miter lim="400000"/>
          </a:ln>
        </p:spPr>
        <p:txBody>
          <a:bodyPr lIns="33866" tIns="33866" rIns="33866" bIns="33866" anchor="ctr"/>
          <a:lstStyle/>
          <a:p>
            <a:pPr defTabSz="550333"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1003300" y="1003300"/>
            <a:ext cx="10998200" cy="4445000"/>
          </a:xfrm>
          <a:prstGeom prst="rect">
            <a:avLst/>
          </a:prstGeom>
        </p:spPr>
        <p:txBody>
          <a:bodyPr/>
          <a:lstStyle>
            <a:lvl1pPr>
              <a:defRPr sz="6200"/>
            </a:lvl1pPr>
          </a:lstStyle>
          <a:p>
            <a:pPr/>
            <a:r>
              <a:t>Title Text</a:t>
            </a:r>
          </a:p>
        </p:txBody>
      </p:sp>
      <p:pic>
        <p:nvPicPr>
          <p:cNvPr id="17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18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19" name="Shape 19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20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pic>
        <p:nvPicPr>
          <p:cNvPr id="2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2900" y="6400800"/>
            <a:ext cx="5261448" cy="2302934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1003300" y="1263253"/>
            <a:ext cx="10998200" cy="6347600"/>
          </a:xfrm>
          <a:prstGeom prst="rect">
            <a:avLst/>
          </a:prstGeom>
          <a:solidFill>
            <a:srgbClr val="F5ECD6"/>
          </a:solidFill>
          <a:ln w="12700">
            <a:solidFill>
              <a:srgbClr val="552B95"/>
            </a:solidFill>
            <a:miter lim="400000"/>
          </a:ln>
        </p:spPr>
        <p:txBody>
          <a:bodyPr lIns="33866" tIns="33866" rIns="33866" bIns="33866"/>
          <a:lstStyle/>
          <a:p>
            <a:pPr algn="l" defTabSz="550333">
              <a:defRPr b="1">
                <a:latin typeface="Garamond"/>
                <a:ea typeface="Garamond"/>
                <a:cs typeface="Garamond"/>
                <a:sym typeface="Garamond"/>
              </a:defRPr>
            </a:pP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1130300" y="1270000"/>
            <a:ext cx="10744200" cy="6334107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1pPr>
            <a:lvl2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2pPr>
            <a:lvl3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3pPr>
            <a:lvl4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4pPr>
            <a:lvl5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7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138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139" name="Shape 139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140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141" name="Shape 1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9" name="Shape 149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0" name="Shape 150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pic>
        <p:nvPicPr>
          <p:cNvPr id="151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152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153" name="Shape 153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154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63" name="Shape 163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“Type a quote here.” </a:t>
            </a:r>
          </a:p>
        </p:txBody>
      </p:sp>
      <p:pic>
        <p:nvPicPr>
          <p:cNvPr id="164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165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166" name="Shape 166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167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168" name="Shape 1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76" name="Shape 1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184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185" name="Shape 185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186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187" name="Shape 1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1003300" y="2159000"/>
            <a:ext cx="10998200" cy="5357298"/>
          </a:xfrm>
          <a:prstGeom prst="rect">
            <a:avLst/>
          </a:prstGeom>
          <a:solidFill>
            <a:srgbClr val="F5ECD6"/>
          </a:solidFill>
          <a:ln w="12700">
            <a:solidFill>
              <a:srgbClr val="552B95"/>
            </a:solidFill>
            <a:miter lim="400000"/>
          </a:ln>
        </p:spPr>
        <p:txBody>
          <a:bodyPr lIns="33866" tIns="33866" rIns="33866" bIns="33866"/>
          <a:lstStyle/>
          <a:p>
            <a:pPr algn="l" defTabSz="550333">
              <a:defRPr b="1">
                <a:latin typeface="Garamond"/>
                <a:ea typeface="Garamond"/>
                <a:cs typeface="Garamond"/>
                <a:sym typeface="Garamond"/>
              </a:defRPr>
            </a:pPr>
          </a:p>
        </p:txBody>
      </p:sp>
      <p:sp>
        <p:nvSpPr>
          <p:cNvPr id="30" name="Shape 30"/>
          <p:cNvSpPr/>
          <p:nvPr>
            <p:ph type="title"/>
          </p:nvPr>
        </p:nvSpPr>
        <p:spPr>
          <a:xfrm>
            <a:off x="114300" y="457200"/>
            <a:ext cx="11099800" cy="107250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130300" y="2159000"/>
            <a:ext cx="10744200" cy="5357298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1pPr>
            <a:lvl2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2pPr>
            <a:lvl3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3pPr>
            <a:lvl4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4pPr>
            <a:lvl5pPr>
              <a:spcBef>
                <a:spcPts val="1000"/>
              </a:spcBef>
              <a:defRPr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2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33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34" name="Shape 34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35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114300" y="457200"/>
            <a:ext cx="11099800" cy="107250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1130300" y="2159000"/>
            <a:ext cx="10744200" cy="535729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800">
                <a:latin typeface="Courier"/>
                <a:ea typeface="Courier"/>
                <a:cs typeface="Courier"/>
                <a:sym typeface="Courier"/>
              </a:defRPr>
            </a:lvl1pPr>
            <a:lvl2pPr marL="0" indent="228600">
              <a:spcBef>
                <a:spcPts val="0"/>
              </a:spcBef>
              <a:buSzTx/>
              <a:buNone/>
              <a:defRPr sz="2800">
                <a:latin typeface="Courier"/>
                <a:ea typeface="Courier"/>
                <a:cs typeface="Courier"/>
                <a:sym typeface="Courier"/>
              </a:defRPr>
            </a:lvl2pPr>
            <a:lvl3pPr marL="0" indent="457200">
              <a:spcBef>
                <a:spcPts val="0"/>
              </a:spcBef>
              <a:buSzTx/>
              <a:buNone/>
              <a:defRPr sz="2800">
                <a:latin typeface="Courier"/>
                <a:ea typeface="Courier"/>
                <a:cs typeface="Courier"/>
                <a:sym typeface="Courier"/>
              </a:defRPr>
            </a:lvl3pPr>
            <a:lvl4pPr marL="0" indent="685800">
              <a:spcBef>
                <a:spcPts val="0"/>
              </a:spcBef>
              <a:buSzTx/>
              <a:buNone/>
              <a:defRPr sz="2800">
                <a:latin typeface="Courier"/>
                <a:ea typeface="Courier"/>
                <a:cs typeface="Courier"/>
                <a:sym typeface="Courier"/>
              </a:defRPr>
            </a:lvl4pPr>
            <a:lvl5pPr marL="0" indent="914400">
              <a:spcBef>
                <a:spcPts val="0"/>
              </a:spcBef>
              <a:buSzTx/>
              <a:buNone/>
              <a:defRPr sz="2800">
                <a:latin typeface="Courier"/>
                <a:ea typeface="Courier"/>
                <a:cs typeface="Courier"/>
                <a:sym typeface="Courier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5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46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47" name="Shape 47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48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1003300" y="2159000"/>
            <a:ext cx="5118100" cy="5357298"/>
          </a:xfrm>
          <a:prstGeom prst="rect">
            <a:avLst/>
          </a:prstGeom>
          <a:solidFill>
            <a:srgbClr val="F5ECD6"/>
          </a:solidFill>
          <a:ln w="12700">
            <a:solidFill>
              <a:srgbClr val="552B95"/>
            </a:solidFill>
            <a:miter lim="400000"/>
          </a:ln>
        </p:spPr>
        <p:txBody>
          <a:bodyPr lIns="33866" tIns="33866" rIns="33866" bIns="33866"/>
          <a:lstStyle/>
          <a:p>
            <a:pPr algn="l" defTabSz="550333">
              <a:defRPr b="1">
                <a:latin typeface="Garamond"/>
                <a:ea typeface="Garamond"/>
                <a:cs typeface="Garamond"/>
                <a:sym typeface="Garamond"/>
              </a:defRPr>
            </a:pPr>
          </a:p>
        </p:txBody>
      </p:sp>
      <p:sp>
        <p:nvSpPr>
          <p:cNvPr id="57" name="Shape 57"/>
          <p:cNvSpPr/>
          <p:nvPr>
            <p:ph type="title"/>
          </p:nvPr>
        </p:nvSpPr>
        <p:spPr>
          <a:xfrm>
            <a:off x="114300" y="457200"/>
            <a:ext cx="11099800" cy="107250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body" sz="half" idx="1"/>
          </p:nvPr>
        </p:nvSpPr>
        <p:spPr>
          <a:xfrm>
            <a:off x="1130300" y="2159000"/>
            <a:ext cx="4960492" cy="5357298"/>
          </a:xfrm>
          <a:prstGeom prst="rect">
            <a:avLst/>
          </a:prstGeom>
        </p:spPr>
        <p:txBody>
          <a:bodyPr anchor="t"/>
          <a:lstStyle>
            <a:lvl1pPr marL="2921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1pPr>
            <a:lvl2pPr marL="7366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2pPr>
            <a:lvl3pPr marL="11811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3pPr>
            <a:lvl4pPr marL="16256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4pPr>
            <a:lvl5pPr marL="20701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9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60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61" name="Shape 61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62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63" name="Shape 63"/>
          <p:cNvSpPr/>
          <p:nvPr/>
        </p:nvSpPr>
        <p:spPr>
          <a:xfrm>
            <a:off x="6883400" y="2198151"/>
            <a:ext cx="5118100" cy="5357298"/>
          </a:xfrm>
          <a:prstGeom prst="rect">
            <a:avLst/>
          </a:prstGeom>
          <a:solidFill>
            <a:srgbClr val="F5ECD6"/>
          </a:solidFill>
          <a:ln w="12700">
            <a:solidFill>
              <a:srgbClr val="552B95"/>
            </a:solidFill>
            <a:miter lim="400000"/>
          </a:ln>
        </p:spPr>
        <p:txBody>
          <a:bodyPr lIns="33866" tIns="33866" rIns="33866" bIns="33866"/>
          <a:lstStyle/>
          <a:p>
            <a:pPr algn="l" defTabSz="550333">
              <a:defRPr b="1">
                <a:latin typeface="Garamond"/>
                <a:ea typeface="Garamond"/>
                <a:cs typeface="Garamond"/>
                <a:sym typeface="Garamond"/>
              </a:defRPr>
            </a:pPr>
          </a:p>
        </p:txBody>
      </p:sp>
      <p:sp>
        <p:nvSpPr>
          <p:cNvPr id="64" name="Shape 64"/>
          <p:cNvSpPr/>
          <p:nvPr>
            <p:ph type="body" sz="half" idx="13"/>
          </p:nvPr>
        </p:nvSpPr>
        <p:spPr>
          <a:xfrm>
            <a:off x="7013004" y="2198151"/>
            <a:ext cx="4960492" cy="5357298"/>
          </a:xfrm>
          <a:prstGeom prst="rect">
            <a:avLst/>
          </a:prstGeom>
        </p:spPr>
        <p:txBody>
          <a:bodyPr anchor="t"/>
          <a:lstStyle>
            <a:lvl1pPr marL="2921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1pPr>
            <a:lvl2pPr marL="7366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2pPr>
            <a:lvl3pPr marL="11811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3pPr>
            <a:lvl4pPr marL="16256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4pPr>
            <a:lvl5pPr marL="2070100" indent="-292100">
              <a:spcBef>
                <a:spcPts val="1000"/>
              </a:spcBef>
              <a:defRPr sz="3200"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1003300" y="2198151"/>
            <a:ext cx="10998201" cy="5357298"/>
          </a:xfrm>
          <a:prstGeom prst="rect">
            <a:avLst/>
          </a:prstGeom>
          <a:solidFill>
            <a:srgbClr val="F5ECD6"/>
          </a:solidFill>
          <a:ln w="12700">
            <a:solidFill>
              <a:srgbClr val="552B95"/>
            </a:solidFill>
            <a:miter lim="400000"/>
          </a:ln>
        </p:spPr>
        <p:txBody>
          <a:bodyPr lIns="33866" tIns="33866" rIns="33866" bIns="33866"/>
          <a:lstStyle/>
          <a:p>
            <a:pPr algn="l" defTabSz="550333">
              <a:defRPr b="1">
                <a:latin typeface="Garamond"/>
                <a:ea typeface="Garamond"/>
                <a:cs typeface="Garamond"/>
                <a:sym typeface="Garamond"/>
              </a:defRPr>
            </a:pPr>
          </a:p>
        </p:txBody>
      </p:sp>
      <p:sp>
        <p:nvSpPr>
          <p:cNvPr id="73" name="Shape 73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anchor="ctr"/>
          <a:lstStyle>
            <a:lvl1pPr algn="ctr">
              <a:defRPr sz="8000"/>
            </a:lvl1pPr>
          </a:lstStyle>
          <a:p>
            <a:pPr/>
            <a:r>
              <a:t>Title Text</a:t>
            </a:r>
          </a:p>
        </p:txBody>
      </p:sp>
      <p:pic>
        <p:nvPicPr>
          <p:cNvPr id="74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75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76" name="Shape 76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77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pPr/>
            <a:r>
              <a:t>Title Text</a:t>
            </a:r>
          </a:p>
        </p:txBody>
      </p:sp>
      <p:sp>
        <p:nvSpPr>
          <p:cNvPr id="87" name="Shape 87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89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90" name="Shape 90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91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92" name="Shape 92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0" name="Shape 100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02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103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104" name="Shape 104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105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2" name="Shape 122"/>
          <p:cNvSpPr/>
          <p:nvPr>
            <p:ph type="title"/>
          </p:nvPr>
        </p:nvSpPr>
        <p:spPr>
          <a:xfrm>
            <a:off x="114300" y="457200"/>
            <a:ext cx="11099800" cy="10697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3" name="Shape 123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>
                <a:latin typeface="Garamond"/>
                <a:ea typeface="Garamond"/>
                <a:cs typeface="Garamond"/>
                <a:sym typeface="Garamond"/>
              </a:defRPr>
            </a:lvl1pPr>
            <a:lvl2pPr marL="685800" indent="-342900">
              <a:spcBef>
                <a:spcPts val="3200"/>
              </a:spcBef>
              <a:defRPr sz="2800">
                <a:latin typeface="Garamond"/>
                <a:ea typeface="Garamond"/>
                <a:cs typeface="Garamond"/>
                <a:sym typeface="Garamond"/>
              </a:defRPr>
            </a:lvl2pPr>
            <a:lvl3pPr marL="1028700" indent="-342900">
              <a:spcBef>
                <a:spcPts val="3200"/>
              </a:spcBef>
              <a:defRPr sz="2800">
                <a:latin typeface="Garamond"/>
                <a:ea typeface="Garamond"/>
                <a:cs typeface="Garamond"/>
                <a:sym typeface="Garamond"/>
              </a:defRPr>
            </a:lvl3pPr>
            <a:lvl4pPr marL="1371600" indent="-342900">
              <a:spcBef>
                <a:spcPts val="3200"/>
              </a:spcBef>
              <a:defRPr sz="2800">
                <a:latin typeface="Garamond"/>
                <a:ea typeface="Garamond"/>
                <a:cs typeface="Garamond"/>
                <a:sym typeface="Garamond"/>
              </a:defRPr>
            </a:lvl4pPr>
            <a:lvl5pPr marL="1714500" indent="-342900">
              <a:spcBef>
                <a:spcPts val="3200"/>
              </a:spcBef>
              <a:defRPr sz="2800"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4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125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126" name="Shape 126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127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128" name="Shape 1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14300" y="457200"/>
            <a:ext cx="11099800" cy="1066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3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4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399"/>
            <a:ext cx="13004800" cy="26011"/>
          </a:xfrm>
          <a:prstGeom prst="rect">
            <a:avLst/>
          </a:prstGeom>
          <a:ln w="12700"/>
        </p:spPr>
      </p:pic>
      <p:sp>
        <p:nvSpPr>
          <p:cNvPr id="5" name="Shape 5"/>
          <p:cNvSpPr/>
          <p:nvPr/>
        </p:nvSpPr>
        <p:spPr>
          <a:xfrm>
            <a:off x="304800" y="9004300"/>
            <a:ext cx="7765819" cy="5249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Student Perspectives of Team-Based Learning in a CS Course: Summary of Qualitative Findings </a:t>
            </a:r>
            <a:endParaRPr sz="1600"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Garamond"/>
                <a:ea typeface="Garamond"/>
                <a:cs typeface="Garamond"/>
                <a:sym typeface="Garamond"/>
              </a:rPr>
              <a:t>SIGCSE 2017 • Kirkpatrick</a:t>
            </a:r>
          </a:p>
        </p:txBody>
      </p:sp>
      <p:pic>
        <p:nvPicPr>
          <p:cNvPr id="6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7" name="Shape 7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ln>
            <a:noFill/>
          </a:ln>
          <a:solidFill>
            <a:srgbClr val="000000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461518">
              <a:defRPr sz="4898"/>
            </a:pPr>
            <a:r>
              <a:t>Student Perspectives of TBL in a CS Course: Summary of Qualitative Findings</a:t>
            </a:r>
          </a:p>
          <a:p>
            <a:pPr defTabSz="461518">
              <a:defRPr sz="2844"/>
            </a:pPr>
          </a:p>
          <a:p>
            <a:pPr defTabSz="461518">
              <a:defRPr sz="2844"/>
            </a:pPr>
          </a:p>
          <a:p>
            <a:pPr defTabSz="461518">
              <a:defRPr sz="2844"/>
            </a:pPr>
          </a:p>
          <a:p>
            <a:pPr algn="r" defTabSz="511683">
              <a:defRPr sz="3950">
                <a:uFill>
                  <a:solidFill>
                    <a:srgbClr val="000000"/>
                  </a:solidFill>
                </a:uFill>
              </a:defRPr>
            </a:pPr>
            <a:r>
              <a:t>Michael S. Kirkpatrick</a:t>
            </a:r>
          </a:p>
          <a:p>
            <a:pPr algn="r" defTabSz="511683">
              <a:defRPr sz="3950">
                <a:uFill>
                  <a:solidFill>
                    <a:srgbClr val="000000"/>
                  </a:solidFill>
                </a:uFill>
              </a:defRPr>
            </a:pPr>
            <a:r>
              <a:t>SIGCSE Technical Symposium</a:t>
            </a:r>
          </a:p>
          <a:p>
            <a:pPr algn="r" defTabSz="511683">
              <a:defRPr sz="3950">
                <a:uFill>
                  <a:solidFill>
                    <a:srgbClr val="000000"/>
                  </a:solidFill>
                </a:uFill>
              </a:defRPr>
            </a:pPr>
            <a:r>
              <a:t>March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Mixed-methods design</a:t>
            </a:r>
          </a:p>
        </p:txBody>
      </p:sp>
      <p:sp>
        <p:nvSpPr>
          <p:cNvPr id="268" name="Shape 268"/>
          <p:cNvSpPr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u="sng"/>
            </a:pPr>
            <a:r>
              <a:t>Quantitative</a:t>
            </a:r>
          </a:p>
          <a:p>
            <a:pPr/>
            <a:r>
              <a:t>Value of Teams Survey (VTS)</a:t>
            </a:r>
          </a:p>
          <a:p>
            <a:pPr lvl="1"/>
            <a:r>
              <a:t>Working with Peers</a:t>
            </a:r>
          </a:p>
          <a:p>
            <a:pPr lvl="1"/>
            <a:r>
              <a:t>Value of Group Work</a:t>
            </a:r>
          </a:p>
        </p:txBody>
      </p:sp>
      <p:sp>
        <p:nvSpPr>
          <p:cNvPr id="269" name="Shape 26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u="sng"/>
            </a:pPr>
            <a:r>
              <a:t>Qualitative</a:t>
            </a:r>
          </a:p>
          <a:p>
            <a:pPr/>
            <a:r>
              <a:t>Semi-structured focus groups in 12</a:t>
            </a:r>
            <a:r>
              <a:rPr baseline="31999"/>
              <a:t>th</a:t>
            </a:r>
            <a:r>
              <a:t> week</a:t>
            </a:r>
          </a:p>
          <a:p>
            <a:pPr/>
            <a:r>
              <a:t>8+6 participants (each team represented)</a:t>
            </a:r>
          </a:p>
          <a:p>
            <a:pPr/>
            <a:r>
              <a:t>Anonymized transcripts</a:t>
            </a:r>
          </a:p>
          <a:p>
            <a:pPr/>
            <a:r>
              <a:t>Open &amp; axial coding</a:t>
            </a:r>
          </a:p>
          <a:p>
            <a:pPr/>
            <a:r>
              <a:t>No inter-rater reliability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Transcript coding results</a:t>
            </a:r>
          </a:p>
        </p:txBody>
      </p:sp>
      <p:graphicFrame>
        <p:nvGraphicFramePr>
          <p:cNvPr id="272" name="Chart 272"/>
          <p:cNvGraphicFramePr/>
          <p:nvPr/>
        </p:nvGraphicFramePr>
        <p:xfrm>
          <a:off x="1778000" y="2289968"/>
          <a:ext cx="9448800" cy="602374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Value of in-class collaboration</a:t>
            </a:r>
          </a:p>
        </p:txBody>
      </p:sp>
      <p:graphicFrame>
        <p:nvGraphicFramePr>
          <p:cNvPr id="275" name="Table 275"/>
          <p:cNvGraphicFramePr/>
          <p:nvPr/>
        </p:nvGraphicFramePr>
        <p:xfrm>
          <a:off x="1270000" y="1892300"/>
          <a:ext cx="10464800" cy="57150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488266"/>
                <a:gridCol w="3488266"/>
                <a:gridCol w="3488266"/>
              </a:tblGrid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Greater learning, but difficult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Correct answers emerged from discussion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Mixed feelings on making projects collaborative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“[I]t’s </a:t>
                      </a:r>
                      <a:r>
                        <a:rPr u="sng"/>
                        <a:t>easier to ask</a:t>
                      </a:r>
                      <a:r>
                        <a:t> your peers that are in your immediate group if you don’t understand something.”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"Even if everyone didn’t know the answer exactly, like </a:t>
                      </a:r>
                      <a:r>
                        <a:rPr u="sng"/>
                        <a:t>when we talk about it we somehow come up with an answer</a:t>
                      </a:r>
                      <a:r>
                        <a:t>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 mean as programmers </a:t>
                      </a:r>
                      <a:r>
                        <a:rPr u="sng"/>
                        <a:t>we’re gonna be working on teams</a:t>
                      </a:r>
                      <a:r>
                        <a:t> and developing software programs.”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 would say it was harder to do things out of class, but in </a:t>
                      </a:r>
                      <a:r>
                        <a:rPr u="sng"/>
                        <a:t>class was a lot more valuable time</a:t>
                      </a:r>
                      <a:r>
                        <a:t>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 made a joke along the lines of </a:t>
                      </a:r>
                      <a:r>
                        <a:rPr u="sng"/>
                        <a:t>as a group we work really well together</a:t>
                      </a:r>
                      <a:r>
                        <a:t>, but as an individual entity we all suck.”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 think there are others that might use that as a </a:t>
                      </a:r>
                      <a:r>
                        <a:rPr u="sng"/>
                        <a:t>way to cruise</a:t>
                      </a:r>
                      <a:r>
                        <a:t>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</a:tbl>
          </a:graphicData>
        </a:graphic>
      </p:graphicFrame>
      <p:sp>
        <p:nvSpPr>
          <p:cNvPr id="276" name="Shape 276"/>
          <p:cNvSpPr/>
          <p:nvPr/>
        </p:nvSpPr>
        <p:spPr>
          <a:xfrm>
            <a:off x="4770792" y="1744874"/>
            <a:ext cx="7039802" cy="59824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77" name="Shape 277"/>
          <p:cNvSpPr/>
          <p:nvPr/>
        </p:nvSpPr>
        <p:spPr>
          <a:xfrm>
            <a:off x="8263466" y="1772271"/>
            <a:ext cx="4122050" cy="59824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6" dur="1000" fill="hold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1" dur="700" fill="hold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2"/>
      <p:bldP build="whole" bldLvl="1" animBg="1" rev="0" advAuto="0" spid="27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Team formation is problematic</a:t>
            </a:r>
          </a:p>
        </p:txBody>
      </p:sp>
      <p:graphicFrame>
        <p:nvGraphicFramePr>
          <p:cNvPr id="280" name="Table 280"/>
          <p:cNvGraphicFramePr/>
          <p:nvPr/>
        </p:nvGraphicFramePr>
        <p:xfrm>
          <a:off x="1270000" y="1892300"/>
          <a:ext cx="10464800" cy="57150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232400"/>
                <a:gridCol w="5232400"/>
              </a:tblGrid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Split opinions on balanced vs. unbalanced teams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Survey-based team assignment can be manipulated, but no better choice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 think maybe if that was improved then the teams could be more balanced... I feel like there could be better ways to </a:t>
                      </a:r>
                      <a:r>
                        <a:rPr u="sng"/>
                        <a:t>balance</a:t>
                      </a:r>
                      <a:r>
                        <a:t> the groups and that would really </a:t>
                      </a:r>
                      <a:r>
                        <a:rPr u="sng"/>
                        <a:t>enhance the experience</a:t>
                      </a:r>
                      <a:r>
                        <a:t>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“[I]t all </a:t>
                      </a:r>
                      <a:r>
                        <a:rPr u="sng"/>
                        <a:t>depends how honest you are</a:t>
                      </a:r>
                      <a:r>
                        <a:t> on the survey too. Cuz if you say that, ‘Okay, I’m not proficient in this,’ and then you actually are, and then you’re put in the group with a bunch of a people who are really good at it.”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algn="l" defTabSz="914400">
                        <a:defRPr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If “he puts you in the group [with] people who don’t know, I feel like then you guys will work harder… You guys will teach each other, like, ‘Hey, guys, </a:t>
                      </a:r>
                      <a:r>
                        <a:rPr u="sng"/>
                        <a:t>we don’t have anyone that really knows the stuff</a:t>
                      </a:r>
                      <a:r>
                        <a:t> in the group, so we’re gonna work hard to get it.’”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“That’s not to say that I’d like to choose the groups on my own because I feel like that could be </a:t>
                      </a:r>
                      <a:r>
                        <a:rPr u="sng"/>
                        <a:t>unfair</a:t>
                      </a:r>
                      <a:r>
                        <a:t> to the people who don’t know anybody.”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</a:tbl>
          </a:graphicData>
        </a:graphic>
      </p:graphicFrame>
      <p:sp>
        <p:nvSpPr>
          <p:cNvPr id="281" name="Shape 281"/>
          <p:cNvSpPr/>
          <p:nvPr/>
        </p:nvSpPr>
        <p:spPr>
          <a:xfrm>
            <a:off x="6512026" y="1655812"/>
            <a:ext cx="5885842" cy="59824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6" dur="1000" fill="hold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Factors that influence success</a:t>
            </a:r>
          </a:p>
        </p:txBody>
      </p:sp>
      <p:graphicFrame>
        <p:nvGraphicFramePr>
          <p:cNvPr id="284" name="Table 284"/>
          <p:cNvGraphicFramePr/>
          <p:nvPr/>
        </p:nvGraphicFramePr>
        <p:xfrm>
          <a:off x="1270000" y="1892300"/>
          <a:ext cx="10464800" cy="57150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488266"/>
                <a:gridCol w="3488266"/>
                <a:gridCol w="3488266"/>
              </a:tblGrid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Preferred effort and formative evaluation over ability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Team dynamics create risks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Team structure mostly encourages accountability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</a:tr>
              <a:tr h="2095500"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“I’d </a:t>
                      </a:r>
                      <a:r>
                        <a:rPr u="sng"/>
                        <a:t>rather have you try</a:t>
                      </a:r>
                      <a:r>
                        <a:t> and get the answer wrong than just to sit there and not do anything at all.”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“[I]f you have [mixed ability groups], they’re supposed to try and teach them, but they’re introverted or don’t care, </a:t>
                      </a:r>
                      <a:r>
                        <a:rPr u="sng"/>
                        <a:t>they’re not gonna teach anything to us</a:t>
                      </a:r>
                      <a:r>
                        <a:t>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“If you feel that they’re gonna rely on you, then you might be more inclined to </a:t>
                      </a:r>
                      <a:r>
                        <a:rPr u="sng"/>
                        <a:t>make sure that you read</a:t>
                      </a:r>
                      <a:r>
                        <a:t> and make sure you know.”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  <a:tr h="2235200">
                <a:tc>
                  <a:txBody>
                    <a:bodyPr/>
                    <a:lstStyle/>
                    <a:p>
                      <a:pPr algn="l" defTabSz="914400"/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“[A:] “I feel like [peer evaluations] should be maybe twice during the semester.” [B:] “I know. Cuz at the end of the semester what good is 
it gonna do [chuckles]?”
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“They would go into that stuff so fast, and I was literally so lost. I had so much anxiety the first couple of weeks because I didn’t know what was going on. </a:t>
                      </a:r>
                      <a:r>
                        <a:rPr u="sng"/>
                        <a:t>They didn’t wanna take the time</a:t>
                      </a:r>
                      <a:r>
                        <a:t> to explain it to me.”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“[I]t’s kind of a </a:t>
                      </a:r>
                      <a:r>
                        <a:rPr u="sng"/>
                        <a:t>self-correcting system</a:t>
                      </a:r>
                      <a:r>
                        <a:t>. I mean eventually they might kind of reap the rewards for a while, but you’re gonna face what’s happening in the class.”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</a:tbl>
          </a:graphicData>
        </a:graphic>
      </p:graphicFrame>
      <p:sp>
        <p:nvSpPr>
          <p:cNvPr id="285" name="Shape 285"/>
          <p:cNvSpPr/>
          <p:nvPr/>
        </p:nvSpPr>
        <p:spPr>
          <a:xfrm>
            <a:off x="4770792" y="1744874"/>
            <a:ext cx="7039802" cy="64015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86" name="Shape 286"/>
          <p:cNvSpPr/>
          <p:nvPr/>
        </p:nvSpPr>
        <p:spPr>
          <a:xfrm>
            <a:off x="8263466" y="1772271"/>
            <a:ext cx="4122050" cy="64015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6" dur="1000" fill="hold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1" dur="700" fill="hold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6" grpId="2"/>
      <p:bldP build="whole" bldLvl="1" animBg="1" rev="0" advAuto="0" spid="28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RAP frustrations</a:t>
            </a:r>
          </a:p>
        </p:txBody>
      </p:sp>
      <p:graphicFrame>
        <p:nvGraphicFramePr>
          <p:cNvPr id="289" name="Table 289"/>
          <p:cNvGraphicFramePr/>
          <p:nvPr/>
        </p:nvGraphicFramePr>
        <p:xfrm>
          <a:off x="1270000" y="1892300"/>
          <a:ext cx="10464800" cy="57150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488266"/>
                <a:gridCol w="3488266"/>
                <a:gridCol w="3488266"/>
              </a:tblGrid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Reading assignments are insufficient preparation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RAP reveals misunderstandings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Sometimes RAP is insufficient feedback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</a:tr>
              <a:tr h="2095500">
                <a:tc>
                  <a:txBody>
                    <a:bodyPr/>
                    <a:lstStyle/>
                    <a:p>
                      <a:pPr algn="l" defTabSz="914400"/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“He gives you a reading, but it’s not...this is not like a history class where you just read it and get all the materials there. It’s kinda hard.”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 feel a certain point of this is to show you </a:t>
                      </a:r>
                      <a:r>
                        <a:rPr u="sng"/>
                        <a:t>how wrong you are</a:t>
                      </a:r>
                      <a:r>
                        <a:t> in thinking whatever you thought you knew from studying…”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“They’re not gonna–not everyone’s gonna explain every single answer that they put, and then they’re like, ‘Okay, we got that right,’ but </a:t>
                      </a:r>
                      <a:r>
                        <a:rPr u="sng"/>
                        <a:t>you still have no idea</a:t>
                      </a:r>
                      <a:r>
                        <a:t> why that was the right answer.”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  <a:tr h="2235200">
                <a:tc>
                  <a:txBody>
                    <a:bodyPr/>
                    <a:lstStyle/>
                    <a:p>
                      <a:pPr algn="l" defTabSz="914400">
                        <a:defRPr sz="19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“We basically </a:t>
                      </a:r>
                      <a:r>
                        <a:rPr u="sng"/>
                        <a:t>had to teach ourselves</a:t>
                      </a:r>
                      <a:r>
                        <a:t> and then we got graded on that. Then we wouldn’t learn...until we did the activity, which was after the quiz, so not very effective.”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“[T]he iRAT would show me what I think I know versus what I don’t know, which is usually 70 percent or whatever. Then the tRAT sort of allows us to collectively come together and reason out why.”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290" name="Shape 290"/>
          <p:cNvSpPr/>
          <p:nvPr/>
        </p:nvSpPr>
        <p:spPr>
          <a:xfrm>
            <a:off x="4770792" y="1795674"/>
            <a:ext cx="7039802" cy="64015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91" name="Shape 291"/>
          <p:cNvSpPr/>
          <p:nvPr/>
        </p:nvSpPr>
        <p:spPr>
          <a:xfrm>
            <a:off x="8263466" y="1797671"/>
            <a:ext cx="4122050" cy="64015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6" dur="1000" fill="hold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1" dur="700" fill="hold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2"/>
      <p:bldP build="whole" bldLvl="1" animBg="1" rev="0" advAuto="0" spid="29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Team exams</a:t>
            </a:r>
          </a:p>
        </p:txBody>
      </p:sp>
      <p:graphicFrame>
        <p:nvGraphicFramePr>
          <p:cNvPr id="294" name="Table 294"/>
          <p:cNvGraphicFramePr/>
          <p:nvPr/>
        </p:nvGraphicFramePr>
        <p:xfrm>
          <a:off x="3886200" y="1892300"/>
          <a:ext cx="10464800" cy="57150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232400"/>
              </a:tblGrid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New process skills and new test-writing approach required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552B95"/>
                    </a:solidFill>
                  </a:tcPr>
                </a:tc>
              </a:tr>
              <a:tr h="1263650"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“[I]f we start a problem and then I say what I think the answer is and then my group, they disagree, then </a:t>
                      </a:r>
                      <a:r>
                        <a:rPr u="sng"/>
                        <a:t>we have to talk about it</a:t>
                      </a:r>
                      <a:r>
                        <a:t>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  <a:tr h="1263650">
                <a:tc>
                  <a:txBody>
                    <a:bodyPr/>
                    <a:lstStyle/>
                    <a:p>
                      <a:pPr algn="l" defTabSz="914400">
                        <a:defRPr sz="20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“If we </a:t>
                      </a:r>
                      <a:r>
                        <a:rPr u="sng"/>
                        <a:t>split up the team exam</a:t>
                      </a:r>
                      <a:r>
                        <a:t> into different sections so certain people do certain parts, that </a:t>
                      </a:r>
                      <a:r>
                        <a:rPr u="sng"/>
                        <a:t>defeats the point</a:t>
                      </a:r>
                      <a:r>
                        <a:t> of it.”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  <a:tr h="1936750">
                <a:tc>
                  <a:txBody>
                    <a:bodyPr/>
                    <a:lstStyle/>
                    <a:p>
                      <a:pPr algn="l" defTabSz="914400">
                        <a:defRPr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“[W]e had that idea in the back of our mind, like we practiced that the day before and </a:t>
                      </a:r>
                      <a:r>
                        <a:rPr u="sng"/>
                        <a:t>we had a strategy</a:t>
                      </a:r>
                      <a:r>
                        <a:t>. That was something we vocally talked about the day before our second exam cuz we didn’t do quite as well on our first exam. Talking about pacing ourselves.”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5EC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Recommendations</a:t>
            </a:r>
          </a:p>
        </p:txBody>
      </p:sp>
      <p:sp>
        <p:nvSpPr>
          <p:cNvPr id="297" name="Shape 2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375" indent="-333375" defTabSz="438150">
              <a:spcBef>
                <a:spcPts val="700"/>
              </a:spcBef>
              <a:defRPr sz="2700"/>
            </a:pPr>
            <a:r>
              <a:t>Be transparent about the process of assigning students to teams. Use </a:t>
            </a:r>
            <a:r>
              <a:rPr u="sng"/>
              <a:t>objective metrics</a:t>
            </a:r>
            <a:r>
              <a:t> to the extent possible.</a:t>
            </a:r>
          </a:p>
          <a:p>
            <a:pPr marL="333375" indent="-333375" defTabSz="438150">
              <a:spcBef>
                <a:spcPts val="700"/>
              </a:spcBef>
              <a:defRPr sz="2700"/>
            </a:pPr>
            <a:r>
              <a:t>Provide explicit instruction for TBL </a:t>
            </a:r>
            <a:r>
              <a:rPr u="sng"/>
              <a:t>process skills</a:t>
            </a:r>
            <a:r>
              <a:t>, including how to prepare for team exams and the iRAT.</a:t>
            </a:r>
          </a:p>
          <a:p>
            <a:pPr marL="333375" indent="-333375" defTabSz="438150">
              <a:spcBef>
                <a:spcPts val="700"/>
              </a:spcBef>
              <a:defRPr sz="2700"/>
            </a:pPr>
            <a:r>
              <a:rPr u="sng"/>
              <a:t>Supplement reading assignments</a:t>
            </a:r>
            <a:r>
              <a:t> with scaffolding materials to facilitate achieving desired learning objectives for the RAP. </a:t>
            </a:r>
          </a:p>
          <a:p>
            <a:pPr marL="333375" indent="-333375" defTabSz="438150">
              <a:spcBef>
                <a:spcPts val="700"/>
              </a:spcBef>
              <a:defRPr sz="2700"/>
            </a:pPr>
            <a:r>
              <a:t>Consider replacing or augmenting the iRAT with a </a:t>
            </a:r>
            <a:r>
              <a:rPr u="sng"/>
              <a:t>pre-class online quiz</a:t>
            </a:r>
            <a:r>
              <a:t>.</a:t>
            </a:r>
          </a:p>
          <a:p>
            <a:pPr marL="333375" indent="-333375" defTabSz="438150">
              <a:spcBef>
                <a:spcPts val="700"/>
              </a:spcBef>
              <a:defRPr sz="2700"/>
            </a:pPr>
            <a:r>
              <a:t>Ask for </a:t>
            </a:r>
            <a:r>
              <a:rPr u="sng"/>
              <a:t>additional points of confusion</a:t>
            </a:r>
            <a:r>
              <a:t> after addressing commonly missed tRAT questions. </a:t>
            </a:r>
          </a:p>
          <a:p>
            <a:pPr marL="333375" indent="-333375" defTabSz="438150">
              <a:spcBef>
                <a:spcPts val="700"/>
              </a:spcBef>
              <a:defRPr sz="2700"/>
            </a:pPr>
            <a:r>
              <a:t>Make </a:t>
            </a:r>
            <a:r>
              <a:rPr u="sng"/>
              <a:t>team exams shorter</a:t>
            </a:r>
            <a:r>
              <a:t> than individual exams to allow for discussion and to be mindful of the impact of absences.</a:t>
            </a:r>
          </a:p>
          <a:p>
            <a:pPr marL="333375" indent="-333375" defTabSz="438150">
              <a:spcBef>
                <a:spcPts val="700"/>
              </a:spcBef>
              <a:defRPr sz="2700"/>
            </a:pPr>
            <a:r>
              <a:t>Provide </a:t>
            </a:r>
            <a:r>
              <a:rPr u="sng"/>
              <a:t>time estimates</a:t>
            </a:r>
            <a:r>
              <a:t> for team exam problems.</a:t>
            </a:r>
          </a:p>
        </p:txBody>
      </p:sp>
      <p:sp>
        <p:nvSpPr>
          <p:cNvPr id="298" name="Shape 298"/>
          <p:cNvSpPr/>
          <p:nvPr/>
        </p:nvSpPr>
        <p:spPr>
          <a:xfrm>
            <a:off x="1078514" y="3051304"/>
            <a:ext cx="10744201" cy="704126"/>
          </a:xfrm>
          <a:prstGeom prst="rect">
            <a:avLst/>
          </a:prstGeom>
          <a:solidFill>
            <a:srgbClr val="F5E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99" name="Shape 299"/>
          <p:cNvSpPr/>
          <p:nvPr/>
        </p:nvSpPr>
        <p:spPr>
          <a:xfrm>
            <a:off x="1078514" y="3944506"/>
            <a:ext cx="10744201" cy="818368"/>
          </a:xfrm>
          <a:prstGeom prst="rect">
            <a:avLst/>
          </a:prstGeom>
          <a:solidFill>
            <a:srgbClr val="F5E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00" name="Shape 300"/>
          <p:cNvSpPr/>
          <p:nvPr/>
        </p:nvSpPr>
        <p:spPr>
          <a:xfrm>
            <a:off x="1130299" y="4812250"/>
            <a:ext cx="10744202" cy="350838"/>
          </a:xfrm>
          <a:prstGeom prst="rect">
            <a:avLst/>
          </a:prstGeom>
          <a:solidFill>
            <a:srgbClr val="F5E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01" name="Shape 301"/>
          <p:cNvSpPr/>
          <p:nvPr/>
        </p:nvSpPr>
        <p:spPr>
          <a:xfrm>
            <a:off x="1104088" y="5312137"/>
            <a:ext cx="10744202" cy="704126"/>
          </a:xfrm>
          <a:prstGeom prst="rect">
            <a:avLst/>
          </a:prstGeom>
          <a:solidFill>
            <a:srgbClr val="F5E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02" name="Shape 302"/>
          <p:cNvSpPr/>
          <p:nvPr/>
        </p:nvSpPr>
        <p:spPr>
          <a:xfrm>
            <a:off x="1078514" y="6169108"/>
            <a:ext cx="10744201" cy="704126"/>
          </a:xfrm>
          <a:prstGeom prst="rect">
            <a:avLst/>
          </a:prstGeom>
          <a:solidFill>
            <a:srgbClr val="F5E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03" name="Shape 303"/>
          <p:cNvSpPr/>
          <p:nvPr/>
        </p:nvSpPr>
        <p:spPr>
          <a:xfrm>
            <a:off x="1078514" y="7009582"/>
            <a:ext cx="10744201" cy="350839"/>
          </a:xfrm>
          <a:prstGeom prst="rect">
            <a:avLst/>
          </a:prstGeom>
          <a:solidFill>
            <a:srgbClr val="F5E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6" dur="1000" fill="hold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1" dur="1000" fill="hold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6" dur="1000" fill="hold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xit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1" dur="1000" fill="hold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6" dur="1000" fill="hold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xit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1" dur="1000" fill="hold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3" grpId="6"/>
      <p:bldP build="whole" bldLvl="1" animBg="1" rev="0" advAuto="0" spid="298" grpId="1"/>
      <p:bldP build="whole" bldLvl="1" animBg="1" rev="0" advAuto="0" spid="300" grpId="3"/>
      <p:bldP build="whole" bldLvl="1" animBg="1" rev="0" advAuto="0" spid="302" grpId="5"/>
      <p:bldP build="whole" bldLvl="1" animBg="1" rev="0" advAuto="0" spid="299" grpId="2"/>
      <p:bldP build="whole" bldLvl="1" animBg="1" rev="0" advAuto="0" spid="301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  <a:p>
            <a:pPr/>
          </a:p>
          <a:p>
            <a:pPr>
              <a:defRPr sz="4800">
                <a:latin typeface="Courier"/>
                <a:ea typeface="Courier"/>
                <a:cs typeface="Courier"/>
                <a:sym typeface="Courier"/>
              </a:defRPr>
            </a:pPr>
            <a:r>
              <a:t>kirkpams@jmu.edu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TBL implementation</a:t>
            </a:r>
          </a:p>
        </p:txBody>
      </p:sp>
      <p:sp>
        <p:nvSpPr>
          <p:cNvPr id="199" name="Shape 199"/>
          <p:cNvSpPr/>
          <p:nvPr/>
        </p:nvSpPr>
        <p:spPr>
          <a:xfrm>
            <a:off x="1059946" y="2154455"/>
            <a:ext cx="10896601" cy="19812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Garamond"/>
                <a:ea typeface="Garamond"/>
                <a:cs typeface="Garamond"/>
                <a:sym typeface="Garamond"/>
              </a:rPr>
              <a:t>Team-based Learning (TBL)</a:t>
            </a:r>
          </a:p>
          <a:p>
            <a:pPr marL="285750" indent="-285750" algn="l" defTabSz="647700">
              <a:buClr>
                <a:srgbClr val="000000"/>
              </a:buClr>
              <a:buSzPct val="100000"/>
              <a:buFont typeface="Arial"/>
              <a:buChar char="•"/>
              <a:defRPr sz="3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Garamond"/>
                <a:ea typeface="Garamond"/>
                <a:cs typeface="Garamond"/>
                <a:sym typeface="Garamond"/>
              </a:rPr>
              <a:t>Flipped pedagogy developed by Larry Michaelsen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285750" indent="-285750" algn="l" defTabSz="647700">
              <a:buClr>
                <a:srgbClr val="000000"/>
              </a:buClr>
              <a:buSzPct val="100000"/>
              <a:buFont typeface="Arial"/>
              <a:buChar char="•"/>
              <a:defRPr sz="3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Garamond"/>
                <a:ea typeface="Garamond"/>
                <a:cs typeface="Garamond"/>
                <a:sym typeface="Garamond"/>
              </a:rPr>
              <a:t>Course divided into 5-7 modules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285750" indent="-285750" algn="l" defTabSz="647700">
              <a:buClr>
                <a:srgbClr val="000000"/>
              </a:buClr>
              <a:buSzPct val="100000"/>
              <a:buFont typeface="Arial"/>
              <a:buChar char="•"/>
              <a:defRPr sz="3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Garamond"/>
                <a:ea typeface="Garamond"/>
                <a:cs typeface="Garamond"/>
                <a:sym typeface="Garamond"/>
              </a:rPr>
              <a:t>Founded on constructivism and group process dynamics</a:t>
            </a:r>
          </a:p>
        </p:txBody>
      </p:sp>
      <p:grpSp>
        <p:nvGrpSpPr>
          <p:cNvPr id="217" name="Group 217"/>
          <p:cNvGrpSpPr/>
          <p:nvPr/>
        </p:nvGrpSpPr>
        <p:grpSpPr>
          <a:xfrm>
            <a:off x="1270000" y="4699000"/>
            <a:ext cx="10477500" cy="3479800"/>
            <a:chOff x="0" y="0"/>
            <a:chExt cx="10477500" cy="3479800"/>
          </a:xfrm>
        </p:grpSpPr>
        <p:graphicFrame>
          <p:nvGraphicFramePr>
            <p:cNvPr id="200" name="Table 200"/>
            <p:cNvGraphicFramePr/>
            <p:nvPr/>
          </p:nvGraphicFramePr>
          <p:xfrm>
            <a:off x="0" y="0"/>
            <a:ext cx="10477500" cy="17653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2336192"/>
                  <a:gridCol w="3734589"/>
                  <a:gridCol w="4406718"/>
                </a:tblGrid>
                <a:tr h="882650"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Preparation
(Pre-Class)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Readiness Assurance
Diagnostic - Feedback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Application of Course Concepts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</a:tr>
                <a:tr h="882650"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45-75 minutes class time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1-4 hours class time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01" name="Shape 201"/>
            <p:cNvSpPr/>
            <p:nvPr/>
          </p:nvSpPr>
          <p:spPr>
            <a:xfrm>
              <a:off x="1054100" y="1765300"/>
              <a:ext cx="231775" cy="41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algn="l" defTabSz="647700">
                <a:buClr>
                  <a:srgbClr val="000000"/>
                </a:buClr>
                <a:defRPr sz="24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2819400" y="1765300"/>
              <a:ext cx="231775" cy="41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24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3670300" y="1765300"/>
              <a:ext cx="231775" cy="41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24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4470400" y="1765300"/>
              <a:ext cx="231775" cy="41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24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5295900" y="1765300"/>
              <a:ext cx="231775" cy="41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24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8166100" y="1765300"/>
              <a:ext cx="231775" cy="419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24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640822" y="2146300"/>
              <a:ext cx="1038239" cy="609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/>
            <a:p>
              <a: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pPr>
              <a:r>
                <a:t>Individual</a:t>
              </a:r>
            </a:p>
            <a:p>
              <a: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pPr>
              <a:r>
                <a:t>Study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2845661" y="3136900"/>
              <a:ext cx="1411165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Individual Test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3654480" y="2819400"/>
              <a:ext cx="1011003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Team Test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4477475" y="2501900"/>
              <a:ext cx="1524013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Written Appeals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5304749" y="2184400"/>
              <a:ext cx="1876066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pPr/>
              <a:r>
                <a:t>Instructor Feedback</a:t>
              </a:r>
            </a:p>
          </p:txBody>
        </p:sp>
        <p:sp>
          <p:nvSpPr>
            <p:cNvPr id="212" name="Shape 212"/>
            <p:cNvSpPr/>
            <p:nvPr/>
          </p:nvSpPr>
          <p:spPr>
            <a:xfrm flipH="1">
              <a:off x="2915895" y="2172489"/>
              <a:ext cx="5105" cy="98981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Shape 213"/>
            <p:cNvSpPr/>
            <p:nvPr/>
          </p:nvSpPr>
          <p:spPr>
            <a:xfrm flipH="1">
              <a:off x="3746500" y="2171700"/>
              <a:ext cx="5105" cy="67310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Shape 214"/>
            <p:cNvSpPr/>
            <p:nvPr/>
          </p:nvSpPr>
          <p:spPr>
            <a:xfrm flipH="1">
              <a:off x="4572000" y="2171700"/>
              <a:ext cx="5105" cy="35560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 flipH="1">
              <a:off x="5397500" y="2171700"/>
              <a:ext cx="5105" cy="3810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Shape 216"/>
            <p:cNvSpPr/>
            <p:nvPr/>
          </p:nvSpPr>
          <p:spPr>
            <a:xfrm>
              <a:off x="7686036" y="2146300"/>
              <a:ext cx="1179216" cy="876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/>
            <a:p>
              <a: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pPr>
              <a:r>
                <a:t>Application</a:t>
              </a:r>
            </a:p>
            <a:p>
              <a: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pPr>
              <a:r>
                <a:t>Oriented</a:t>
              </a:r>
            </a:p>
            <a:p>
              <a:pPr defTabSz="647700">
                <a:buClr>
                  <a:srgbClr val="000000"/>
                </a:buClr>
                <a:defRPr sz="1800">
                  <a:uFill>
                    <a:solidFill>
                      <a:srgbClr val="000000"/>
                    </a:solidFill>
                  </a:uFill>
                  <a:latin typeface="Garamond"/>
                  <a:ea typeface="Garamond"/>
                  <a:cs typeface="Garamond"/>
                  <a:sym typeface="Garamond"/>
                </a:defRPr>
              </a:pPr>
              <a:r>
                <a:t>Activities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Pre-module preparation</a:t>
            </a:r>
          </a:p>
        </p:txBody>
      </p:sp>
      <p:pic>
        <p:nvPicPr>
          <p:cNvPr id="22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68302" y="1630412"/>
            <a:ext cx="9068196" cy="66144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6204"/>
            </a:lvl1pPr>
          </a:lstStyle>
          <a:p>
            <a:pPr/>
            <a:r>
              <a:t>Readiness Assurance Process (RAP)</a:t>
            </a:r>
          </a:p>
        </p:txBody>
      </p:sp>
      <p:pic>
        <p:nvPicPr>
          <p:cNvPr id="223" name="dropped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05106" y="1877860"/>
            <a:ext cx="4983481" cy="297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4187" y="2122318"/>
            <a:ext cx="7222222" cy="62837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Application activities</a:t>
            </a:r>
          </a:p>
        </p:txBody>
      </p:sp>
      <p:pic>
        <p:nvPicPr>
          <p:cNvPr id="22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41387" y="1618652"/>
            <a:ext cx="8922026" cy="7202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Major assessments</a:t>
            </a:r>
          </a:p>
        </p:txBody>
      </p:sp>
      <p:grpSp>
        <p:nvGrpSpPr>
          <p:cNvPr id="255" name="Group 255"/>
          <p:cNvGrpSpPr/>
          <p:nvPr/>
        </p:nvGrpSpPr>
        <p:grpSpPr>
          <a:xfrm>
            <a:off x="659878" y="3600450"/>
            <a:ext cx="11659123" cy="2565401"/>
            <a:chOff x="37578" y="12700"/>
            <a:chExt cx="11659122" cy="2565400"/>
          </a:xfrm>
        </p:grpSpPr>
        <p:graphicFrame>
          <p:nvGraphicFramePr>
            <p:cNvPr id="230" name="Table 230"/>
            <p:cNvGraphicFramePr/>
            <p:nvPr/>
          </p:nvGraphicFramePr>
          <p:xfrm>
            <a:off x="38100" y="12700"/>
            <a:ext cx="10477500" cy="17653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1947306"/>
                  <a:gridCol w="1947306"/>
                  <a:gridCol w="1947306"/>
                  <a:gridCol w="1947306"/>
                  <a:gridCol w="1947306"/>
                  <a:gridCol w="1947306"/>
                </a:tblGrid>
                <a:tr h="882650"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Module 1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Module 2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Module 3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Module 4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Module 5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solidFill>
                              <a:srgbClr val="FFFFF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Module 6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0">
                        <a:miter lim="400000"/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522A95"/>
                      </a:solidFill>
                    </a:tcPr>
                  </a:tc>
                </a:tr>
                <a:tr h="882650"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Team
Exam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Individual
Exam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647700">
                          <a:tabLst>
                            <a:tab pos="1295400" algn="l"/>
                          </a:tabLst>
                          <a:def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Team
Exam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defTabSz="647700">
                          <a:tabLst>
                            <a:tab pos="1295400" algn="l"/>
                          </a:tabLst>
                          <a:defRPr sz="1800"/>
                        </a:pPr>
                        <a:r>
                          <a:rPr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Final
Exam</a:t>
                        </a: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</a:lnL>
                      <a:lnR w="38100">
                        <a:solidFill>
                          <a:srgbClr val="000000"/>
                        </a:solidFill>
                      </a:lnR>
                      <a:lnT w="38100">
                        <a:solidFill>
                          <a:srgbClr val="000000"/>
                        </a:solidFill>
                      </a:lnT>
                      <a:lnB w="38100">
                        <a:solidFill>
                          <a:srgbClr val="000000"/>
                        </a:solidFill>
                      </a:lnB>
                      <a:solidFill>
                        <a:srgbClr val="F5ECD6"/>
                      </a:solidFill>
                    </a:tcPr>
                  </a:tc>
                </a:tr>
              </a:tbl>
            </a:graphicData>
          </a:graphic>
        </p:graphicFrame>
        <p:grpSp>
          <p:nvGrpSpPr>
            <p:cNvPr id="236" name="Group 236"/>
            <p:cNvGrpSpPr/>
            <p:nvPr/>
          </p:nvGrpSpPr>
          <p:grpSpPr>
            <a:xfrm>
              <a:off x="37578" y="1866899"/>
              <a:ext cx="3010423" cy="711201"/>
              <a:chOff x="0" y="19"/>
              <a:chExt cx="3010422" cy="711200"/>
            </a:xfrm>
          </p:grpSpPr>
          <p:sp>
            <p:nvSpPr>
              <p:cNvPr id="231" name="Shape 231"/>
              <p:cNvSpPr/>
              <p:nvPr/>
            </p:nvSpPr>
            <p:spPr>
              <a:xfrm>
                <a:off x="931911" y="292119"/>
                <a:ext cx="1149152" cy="4191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t">
                <a:spAutoFit/>
              </a:bodyPr>
              <a:lstStyle>
                <a:lvl1pPr algn="l" defTabSz="647700">
                  <a:buClr>
                    <a:srgbClr val="000000"/>
                  </a:buClr>
                  <a:defRPr sz="2400">
                    <a:uFill>
                      <a:solidFill>
                        <a:srgbClr val="000000"/>
                      </a:solidFill>
                    </a:uFill>
                    <a:latin typeface="Garamond"/>
                    <a:ea typeface="Garamond"/>
                    <a:cs typeface="Garamond"/>
                    <a:sym typeface="Garamond"/>
                  </a:defRPr>
                </a:lvl1pPr>
              </a:lstStyle>
              <a:p>
                <a:pPr/>
                <a:r>
                  <a:t>Project 1</a:t>
                </a:r>
              </a:p>
            </p:txBody>
          </p:sp>
          <p:grpSp>
            <p:nvGrpSpPr>
              <p:cNvPr id="235" name="Group 235"/>
              <p:cNvGrpSpPr/>
              <p:nvPr/>
            </p:nvGrpSpPr>
            <p:grpSpPr>
              <a:xfrm>
                <a:off x="-1" y="19"/>
                <a:ext cx="3010424" cy="336551"/>
                <a:chOff x="0" y="19"/>
                <a:chExt cx="3010422" cy="336550"/>
              </a:xfrm>
            </p:grpSpPr>
            <p:sp>
              <p:nvSpPr>
                <p:cNvPr id="232" name="Shape 232"/>
                <p:cNvSpPr/>
                <p:nvPr/>
              </p:nvSpPr>
              <p:spPr>
                <a:xfrm flipH="1">
                  <a:off x="0" y="19"/>
                  <a:ext cx="5105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3" name="Shape 233"/>
                <p:cNvSpPr/>
                <p:nvPr/>
              </p:nvSpPr>
              <p:spPr>
                <a:xfrm flipH="1">
                  <a:off x="3010422" y="19"/>
                  <a:ext cx="1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4" name="Shape 234"/>
                <p:cNvSpPr/>
                <p:nvPr/>
              </p:nvSpPr>
              <p:spPr>
                <a:xfrm flipH="1" flipV="1">
                  <a:off x="-1" y="336569"/>
                  <a:ext cx="3010423" cy="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242" name="Group 242"/>
            <p:cNvGrpSpPr/>
            <p:nvPr/>
          </p:nvGrpSpPr>
          <p:grpSpPr>
            <a:xfrm>
              <a:off x="3163401" y="1866899"/>
              <a:ext cx="3010423" cy="711201"/>
              <a:chOff x="0" y="19"/>
              <a:chExt cx="3010422" cy="711200"/>
            </a:xfrm>
          </p:grpSpPr>
          <p:sp>
            <p:nvSpPr>
              <p:cNvPr id="237" name="Shape 237"/>
              <p:cNvSpPr/>
              <p:nvPr/>
            </p:nvSpPr>
            <p:spPr>
              <a:xfrm>
                <a:off x="931911" y="292119"/>
                <a:ext cx="1149152" cy="4191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t">
                <a:spAutoFit/>
              </a:bodyPr>
              <a:lstStyle>
                <a:lvl1pPr algn="l" defTabSz="647700">
                  <a:buClr>
                    <a:srgbClr val="000000"/>
                  </a:buClr>
                  <a:defRPr sz="2400">
                    <a:uFill>
                      <a:solidFill>
                        <a:srgbClr val="000000"/>
                      </a:solidFill>
                    </a:uFill>
                    <a:latin typeface="Garamond"/>
                    <a:ea typeface="Garamond"/>
                    <a:cs typeface="Garamond"/>
                    <a:sym typeface="Garamond"/>
                  </a:defRPr>
                </a:lvl1pPr>
              </a:lstStyle>
              <a:p>
                <a:pPr/>
                <a:r>
                  <a:t>Project 2</a:t>
                </a:r>
              </a:p>
            </p:txBody>
          </p:sp>
          <p:grpSp>
            <p:nvGrpSpPr>
              <p:cNvPr id="241" name="Group 241"/>
              <p:cNvGrpSpPr/>
              <p:nvPr/>
            </p:nvGrpSpPr>
            <p:grpSpPr>
              <a:xfrm>
                <a:off x="-1" y="19"/>
                <a:ext cx="3010424" cy="336551"/>
                <a:chOff x="0" y="19"/>
                <a:chExt cx="3010422" cy="336550"/>
              </a:xfrm>
            </p:grpSpPr>
            <p:sp>
              <p:nvSpPr>
                <p:cNvPr id="238" name="Shape 238"/>
                <p:cNvSpPr/>
                <p:nvPr/>
              </p:nvSpPr>
              <p:spPr>
                <a:xfrm flipH="1">
                  <a:off x="0" y="19"/>
                  <a:ext cx="5105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9" name="Shape 239"/>
                <p:cNvSpPr/>
                <p:nvPr/>
              </p:nvSpPr>
              <p:spPr>
                <a:xfrm flipH="1">
                  <a:off x="3010422" y="19"/>
                  <a:ext cx="1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40" name="Shape 240"/>
                <p:cNvSpPr/>
                <p:nvPr/>
              </p:nvSpPr>
              <p:spPr>
                <a:xfrm flipH="1" flipV="1">
                  <a:off x="-1" y="336569"/>
                  <a:ext cx="3010423" cy="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248" name="Group 248"/>
            <p:cNvGrpSpPr/>
            <p:nvPr/>
          </p:nvGrpSpPr>
          <p:grpSpPr>
            <a:xfrm>
              <a:off x="6289225" y="1866899"/>
              <a:ext cx="2613476" cy="711201"/>
              <a:chOff x="0" y="19"/>
              <a:chExt cx="2613474" cy="711200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733437" y="292119"/>
                <a:ext cx="1149152" cy="4191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t">
                <a:spAutoFit/>
              </a:bodyPr>
              <a:lstStyle>
                <a:lvl1pPr algn="l" defTabSz="647700">
                  <a:buClr>
                    <a:srgbClr val="000000"/>
                  </a:buClr>
                  <a:defRPr sz="2400">
                    <a:uFill>
                      <a:solidFill>
                        <a:srgbClr val="000000"/>
                      </a:solidFill>
                    </a:uFill>
                    <a:latin typeface="Garamond"/>
                    <a:ea typeface="Garamond"/>
                    <a:cs typeface="Garamond"/>
                    <a:sym typeface="Garamond"/>
                  </a:defRPr>
                </a:lvl1pPr>
              </a:lstStyle>
              <a:p>
                <a:pPr/>
                <a:r>
                  <a:t>Project 3</a:t>
                </a:r>
              </a:p>
            </p:txBody>
          </p:sp>
          <p:grpSp>
            <p:nvGrpSpPr>
              <p:cNvPr id="247" name="Group 247"/>
              <p:cNvGrpSpPr/>
              <p:nvPr/>
            </p:nvGrpSpPr>
            <p:grpSpPr>
              <a:xfrm>
                <a:off x="0" y="19"/>
                <a:ext cx="2613475" cy="336551"/>
                <a:chOff x="0" y="19"/>
                <a:chExt cx="2613474" cy="336550"/>
              </a:xfrm>
            </p:grpSpPr>
            <p:sp>
              <p:nvSpPr>
                <p:cNvPr id="244" name="Shape 244"/>
                <p:cNvSpPr/>
                <p:nvPr/>
              </p:nvSpPr>
              <p:spPr>
                <a:xfrm flipH="1">
                  <a:off x="0" y="19"/>
                  <a:ext cx="5105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45" name="Shape 245"/>
                <p:cNvSpPr/>
                <p:nvPr/>
              </p:nvSpPr>
              <p:spPr>
                <a:xfrm>
                  <a:off x="2613474" y="19"/>
                  <a:ext cx="1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46" name="Shape 246"/>
                <p:cNvSpPr/>
                <p:nvPr/>
              </p:nvSpPr>
              <p:spPr>
                <a:xfrm flipH="1" flipV="1">
                  <a:off x="0" y="336569"/>
                  <a:ext cx="2613475" cy="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254" name="Group 254"/>
            <p:cNvGrpSpPr/>
            <p:nvPr/>
          </p:nvGrpSpPr>
          <p:grpSpPr>
            <a:xfrm>
              <a:off x="9018102" y="1866899"/>
              <a:ext cx="2678599" cy="711201"/>
              <a:chOff x="0" y="19"/>
              <a:chExt cx="2678597" cy="711200"/>
            </a:xfrm>
          </p:grpSpPr>
          <p:sp>
            <p:nvSpPr>
              <p:cNvPr id="249" name="Shape 249"/>
              <p:cNvSpPr/>
              <p:nvPr/>
            </p:nvSpPr>
            <p:spPr>
              <a:xfrm>
                <a:off x="765998" y="292119"/>
                <a:ext cx="1149153" cy="4191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t">
                <a:spAutoFit/>
              </a:bodyPr>
              <a:lstStyle>
                <a:lvl1pPr algn="l" defTabSz="647700">
                  <a:buClr>
                    <a:srgbClr val="000000"/>
                  </a:buClr>
                  <a:defRPr sz="2400">
                    <a:uFill>
                      <a:solidFill>
                        <a:srgbClr val="000000"/>
                      </a:solidFill>
                    </a:uFill>
                    <a:latin typeface="Garamond"/>
                    <a:ea typeface="Garamond"/>
                    <a:cs typeface="Garamond"/>
                    <a:sym typeface="Garamond"/>
                  </a:defRPr>
                </a:lvl1pPr>
              </a:lstStyle>
              <a:p>
                <a:pPr/>
                <a:r>
                  <a:t>Project 4</a:t>
                </a:r>
              </a:p>
            </p:txBody>
          </p:sp>
          <p:grpSp>
            <p:nvGrpSpPr>
              <p:cNvPr id="253" name="Group 253"/>
              <p:cNvGrpSpPr/>
              <p:nvPr/>
            </p:nvGrpSpPr>
            <p:grpSpPr>
              <a:xfrm>
                <a:off x="0" y="19"/>
                <a:ext cx="2678599" cy="336551"/>
                <a:chOff x="0" y="19"/>
                <a:chExt cx="2678598" cy="336550"/>
              </a:xfrm>
            </p:grpSpPr>
            <p:sp>
              <p:nvSpPr>
                <p:cNvPr id="250" name="Shape 250"/>
                <p:cNvSpPr/>
                <p:nvPr/>
              </p:nvSpPr>
              <p:spPr>
                <a:xfrm flipH="1">
                  <a:off x="0" y="19"/>
                  <a:ext cx="5105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51" name="Shape 251"/>
                <p:cNvSpPr/>
                <p:nvPr/>
              </p:nvSpPr>
              <p:spPr>
                <a:xfrm>
                  <a:off x="2678598" y="19"/>
                  <a:ext cx="1" cy="336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52" name="Shape 252"/>
                <p:cNvSpPr/>
                <p:nvPr/>
              </p:nvSpPr>
              <p:spPr>
                <a:xfrm flipH="1" flipV="1">
                  <a:off x="0" y="336569"/>
                  <a:ext cx="2678599" cy="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Prior results (ITiCSE 2015)</a:t>
            </a:r>
          </a:p>
        </p:txBody>
      </p:sp>
      <p:pic>
        <p:nvPicPr>
          <p:cNvPr id="25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95093" y="2093118"/>
            <a:ext cx="5554767" cy="5080001"/>
          </a:xfrm>
          <a:prstGeom prst="rect">
            <a:avLst/>
          </a:prstGeom>
          <a:ln w="63500">
            <a:solidFill>
              <a:srgbClr val="522A95"/>
            </a:solidFill>
            <a:miter lim="400000"/>
          </a:ln>
        </p:spPr>
      </p:pic>
      <p:pic>
        <p:nvPicPr>
          <p:cNvPr id="25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4895" y="2093118"/>
            <a:ext cx="5469010" cy="5080001"/>
          </a:xfrm>
          <a:prstGeom prst="rect">
            <a:avLst/>
          </a:prstGeom>
          <a:ln w="63500">
            <a:solidFill>
              <a:srgbClr val="522A95"/>
            </a:solidFill>
            <a:miter lim="400000"/>
          </a:ln>
        </p:spPr>
      </p:pic>
      <p:sp>
        <p:nvSpPr>
          <p:cNvPr id="260" name="Shape 260"/>
          <p:cNvSpPr/>
          <p:nvPr/>
        </p:nvSpPr>
        <p:spPr>
          <a:xfrm>
            <a:off x="789495" y="7615634"/>
            <a:ext cx="10410927" cy="8890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 defTabSz="647700">
              <a:buClr>
                <a:srgbClr val="000000"/>
              </a:buClr>
              <a:buFont typeface="Garamond"/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Garamond"/>
                <a:ea typeface="Garamond"/>
                <a:cs typeface="Garamond"/>
                <a:sym typeface="Garamond"/>
              </a:rPr>
              <a:t>Kirkpatrick, M.S. and Prins, S. “Using the Readiness Assurance Process and Metacognition in an Operating Systems Course.” </a:t>
            </a:r>
            <a:r>
              <a:rPr i="1">
                <a:latin typeface="Garamond"/>
                <a:ea typeface="Garamond"/>
                <a:cs typeface="Garamond"/>
                <a:sym typeface="Garamond"/>
              </a:rPr>
              <a:t>20th Annual Conference on Innovation and Technology in Computer Science Education (ITiCSE)</a:t>
            </a:r>
            <a:r>
              <a:rPr>
                <a:latin typeface="Garamond"/>
                <a:ea typeface="Garamond"/>
                <a:cs typeface="Garamond"/>
                <a:sym typeface="Garamond"/>
              </a:rPr>
              <a:t>, July 2015,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algn="l" defTabSz="647700">
              <a:buClr>
                <a:srgbClr val="000000"/>
              </a:buClr>
              <a:buFont typeface="Garamond"/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http://dx.doi.org/10.1145/2729094.2742594</a:t>
            </a:r>
            <a:r>
              <a:rPr>
                <a:latin typeface="Garamond"/>
                <a:ea typeface="Garamond"/>
                <a:cs typeface="Garamond"/>
                <a:sym typeface="Garamond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08940">
              <a:defRPr sz="5600"/>
            </a:pPr>
            <a:r>
              <a:t>Do students </a:t>
            </a:r>
            <a:r>
              <a:rPr u="sng"/>
              <a:t>perceive value</a:t>
            </a:r>
            <a:r>
              <a:t> in using TBL in CS classes?</a:t>
            </a:r>
          </a:p>
          <a:p>
            <a:pPr defTabSz="408940">
              <a:defRPr sz="5600"/>
            </a:pPr>
          </a:p>
          <a:p>
            <a:pPr defTabSz="408940">
              <a:defRPr sz="5600"/>
            </a:pPr>
            <a:r>
              <a:t>Does this perception change?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Setting</a:t>
            </a:r>
          </a:p>
        </p:txBody>
      </p:sp>
      <p:sp>
        <p:nvSpPr>
          <p:cNvPr id="265" name="Shape 2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Master’s university, very high undergraduate</a:t>
            </a:r>
          </a:p>
          <a:p>
            <a:pPr lvl="1"/>
            <a:r>
              <a:t>More selective, full-time, lower transfer-in</a:t>
            </a:r>
          </a:p>
          <a:p>
            <a:pPr lvl="1"/>
            <a:r>
              <a:t>CS department is primarily undergraduate</a:t>
            </a:r>
          </a:p>
          <a:p>
            <a:pPr/>
            <a:r>
              <a:t>300-level Computer Organization</a:t>
            </a:r>
          </a:p>
          <a:p>
            <a:pPr lvl="1"/>
            <a:r>
              <a:t>30 sophomores, 47 juniors, 34 seniors (111 total)</a:t>
            </a:r>
          </a:p>
          <a:p>
            <a:pPr lvl="1"/>
            <a:r>
              <a:t>28+27 using TBL (one instructor)</a:t>
            </a:r>
          </a:p>
          <a:p>
            <a:pPr lvl="1"/>
            <a:r>
              <a:t>27+29 using traditional lecture (different instructor)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