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media/image1.jpeg" ContentType="image/jpeg"/>
  <Override PartName="/ppt/media/image2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1pPr>
    <a:lvl2pPr marL="0" marR="0" indent="228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2pPr>
    <a:lvl3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3pPr>
    <a:lvl4pPr marL="0" marR="0" indent="685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4pPr>
    <a:lvl5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5pPr>
    <a:lvl6pPr marL="0" marR="0" indent="1143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6pPr>
    <a:lvl7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7pPr>
    <a:lvl8pPr marL="0" marR="0" indent="1600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8pPr>
    <a:lvl9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1EAF4"/>
          </a:solidFill>
        </a:fill>
      </a:tcStyle>
    </a:wholeTbl>
    <a:band2H>
      <a:tcTxStyle b="def" i="def"/>
      <a:tcStyle>
        <a:tcBdr/>
        <a:fill>
          <a:solidFill>
            <a:srgbClr val="F1F5F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6095C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6095C9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6095C9"/>
          </a:solidFill>
        </a:fill>
      </a:tcStyle>
    </a:firstRow>
  </a:tblStyle>
  <a:tblStyle styleId="{D51ADE6A-740E-44AE-83CC-AE7238B6C88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0" name="Shape 9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1pPr>
    <a:lvl2pPr indent="228600" defTabSz="457200" latinLnBrk="0">
      <a:defRPr sz="1200"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2pPr>
    <a:lvl3pPr indent="457200" defTabSz="457200" latinLnBrk="0">
      <a:defRPr sz="1200"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3pPr>
    <a:lvl4pPr indent="685800" defTabSz="457200" latinLnBrk="0">
      <a:defRPr sz="1200"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4pPr>
    <a:lvl5pPr indent="914400" defTabSz="457200" latinLnBrk="0">
      <a:defRPr sz="1200"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5pPr>
    <a:lvl6pPr indent="1143000" defTabSz="457200" latinLnBrk="0">
      <a:defRPr sz="1200"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6pPr>
    <a:lvl7pPr indent="1371600" defTabSz="457200" latinLnBrk="0">
      <a:defRPr sz="1200"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7pPr>
    <a:lvl8pPr indent="1600200" defTabSz="457200" latinLnBrk="0">
      <a:defRPr sz="1200"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8pPr>
    <a:lvl9pPr indent="1828800" defTabSz="457200" latinLnBrk="0">
      <a:defRPr sz="1200"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1.jpg"/>
          <p:cNvPicPr>
            <a:picLocks noChangeAspect="1"/>
          </p:cNvPicPr>
          <p:nvPr/>
        </p:nvPicPr>
        <p:blipFill>
          <a:blip r:embed="rId2">
            <a:extLst/>
          </a:blip>
          <a:srcRect l="0" t="51313" r="0" b="0"/>
          <a:stretch>
            <a:fillRect/>
          </a:stretch>
        </p:blipFill>
        <p:spPr>
          <a:xfrm>
            <a:off x="0" y="0"/>
            <a:ext cx="13004800" cy="373545"/>
          </a:xfrm>
          <a:prstGeom prst="rect">
            <a:avLst/>
          </a:prstGeom>
          <a:ln w="12700"/>
        </p:spPr>
      </p:pic>
      <p:pic>
        <p:nvPicPr>
          <p:cNvPr id="18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857277"/>
            <a:ext cx="13004800" cy="26010"/>
          </a:xfrm>
          <a:prstGeom prst="rect">
            <a:avLst/>
          </a:prstGeom>
          <a:ln w="12700"/>
        </p:spPr>
      </p:pic>
      <p:pic>
        <p:nvPicPr>
          <p:cNvPr id="19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585" y="8090881"/>
            <a:ext cx="1599307" cy="1622318"/>
          </a:xfrm>
          <a:prstGeom prst="rect">
            <a:avLst/>
          </a:prstGeom>
          <a:ln w="12700"/>
        </p:spPr>
      </p:pic>
      <p:sp>
        <p:nvSpPr>
          <p:cNvPr id="20" name="Shape 20"/>
          <p:cNvSpPr/>
          <p:nvPr/>
        </p:nvSpPr>
        <p:spPr>
          <a:xfrm>
            <a:off x="245171" y="8986173"/>
            <a:ext cx="6807201" cy="533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Evaluating an Alternative CS1 for Students with Prior Programming Experience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SIGCSE 2017 • Kirkpatrick and Mayfield</a:t>
            </a:r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88900" y="390596"/>
            <a:ext cx="8267700" cy="1066801"/>
          </a:xfrm>
          <a:prstGeom prst="rect">
            <a:avLst/>
          </a:prstGeom>
        </p:spPr>
        <p:txBody>
          <a:bodyPr anchor="ctr"/>
          <a:lstStyle>
            <a:lvl1pPr>
              <a:defRPr b="0" sz="5600"/>
            </a:lvl1pPr>
          </a:lstStyle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 - Title Onl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1.jpg"/>
          <p:cNvPicPr>
            <a:picLocks noChangeAspect="1"/>
          </p:cNvPicPr>
          <p:nvPr/>
        </p:nvPicPr>
        <p:blipFill>
          <a:blip r:embed="rId2">
            <a:extLst/>
          </a:blip>
          <a:srcRect l="0" t="51313" r="0" b="0"/>
          <a:stretch>
            <a:fillRect/>
          </a:stretch>
        </p:blipFill>
        <p:spPr>
          <a:xfrm>
            <a:off x="0" y="0"/>
            <a:ext cx="13004800" cy="373545"/>
          </a:xfrm>
          <a:prstGeom prst="rect">
            <a:avLst/>
          </a:prstGeom>
          <a:ln w="12700"/>
        </p:spPr>
      </p:pic>
      <p:pic>
        <p:nvPicPr>
          <p:cNvPr id="38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857277"/>
            <a:ext cx="13004800" cy="26010"/>
          </a:xfrm>
          <a:prstGeom prst="rect">
            <a:avLst/>
          </a:prstGeom>
          <a:ln w="12700"/>
        </p:spPr>
      </p:pic>
      <p:pic>
        <p:nvPicPr>
          <p:cNvPr id="39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585" y="8090881"/>
            <a:ext cx="1599307" cy="1622318"/>
          </a:xfrm>
          <a:prstGeom prst="rect">
            <a:avLst/>
          </a:prstGeom>
          <a:ln w="12700"/>
        </p:spPr>
      </p:pic>
      <p:sp>
        <p:nvSpPr>
          <p:cNvPr id="40" name="Shape 40"/>
          <p:cNvSpPr/>
          <p:nvPr/>
        </p:nvSpPr>
        <p:spPr>
          <a:xfrm>
            <a:off x="245171" y="8986173"/>
            <a:ext cx="6807201" cy="533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Evaluating an Alternative CS1 for Students with Prior Programming Experience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SIGCSE 2017 • Kirkpatrick and Mayfield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image1.jpg"/>
          <p:cNvPicPr>
            <a:picLocks noChangeAspect="1"/>
          </p:cNvPicPr>
          <p:nvPr/>
        </p:nvPicPr>
        <p:blipFill>
          <a:blip r:embed="rId2">
            <a:extLst/>
          </a:blip>
          <a:srcRect l="0" t="51313" r="0" b="0"/>
          <a:stretch>
            <a:fillRect/>
          </a:stretch>
        </p:blipFill>
        <p:spPr>
          <a:xfrm>
            <a:off x="0" y="0"/>
            <a:ext cx="13004800" cy="373545"/>
          </a:xfrm>
          <a:prstGeom prst="rect">
            <a:avLst/>
          </a:prstGeom>
          <a:ln w="12700"/>
        </p:spPr>
      </p:pic>
      <p:pic>
        <p:nvPicPr>
          <p:cNvPr id="49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857277"/>
            <a:ext cx="13004800" cy="26010"/>
          </a:xfrm>
          <a:prstGeom prst="rect">
            <a:avLst/>
          </a:prstGeom>
          <a:ln w="12700"/>
        </p:spPr>
      </p:pic>
      <p:pic>
        <p:nvPicPr>
          <p:cNvPr id="50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585" y="8090881"/>
            <a:ext cx="1599307" cy="1622318"/>
          </a:xfrm>
          <a:prstGeom prst="rect">
            <a:avLst/>
          </a:prstGeom>
          <a:ln w="12700"/>
        </p:spPr>
      </p:pic>
      <p:sp>
        <p:nvSpPr>
          <p:cNvPr id="51" name="Shape 51"/>
          <p:cNvSpPr/>
          <p:nvPr/>
        </p:nvSpPr>
        <p:spPr>
          <a:xfrm>
            <a:off x="245171" y="8986173"/>
            <a:ext cx="6807201" cy="533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Evaluating an Alternative CS1 for Students with Prior Programming Experience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SIGCSE 2017 • Kirkpatrick and Mayfield</a:t>
            </a:r>
          </a:p>
        </p:txBody>
      </p:sp>
      <p:pic>
        <p:nvPicPr>
          <p:cNvPr id="5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66700" y="6159500"/>
            <a:ext cx="5612211" cy="2456463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l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1.jpg"/>
          <p:cNvPicPr>
            <a:picLocks noChangeAspect="1"/>
          </p:cNvPicPr>
          <p:nvPr/>
        </p:nvPicPr>
        <p:blipFill>
          <a:blip r:embed="rId2">
            <a:extLst/>
          </a:blip>
          <a:srcRect l="0" t="51313" r="0" b="0"/>
          <a:stretch>
            <a:fillRect/>
          </a:stretch>
        </p:blipFill>
        <p:spPr>
          <a:xfrm>
            <a:off x="0" y="0"/>
            <a:ext cx="13004800" cy="373545"/>
          </a:xfrm>
          <a:prstGeom prst="rect">
            <a:avLst/>
          </a:prstGeom>
          <a:ln w="12700"/>
        </p:spPr>
      </p:pic>
      <p:pic>
        <p:nvPicPr>
          <p:cNvPr id="61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857277"/>
            <a:ext cx="13004800" cy="26010"/>
          </a:xfrm>
          <a:prstGeom prst="rect">
            <a:avLst/>
          </a:prstGeom>
          <a:ln w="12700"/>
        </p:spPr>
      </p:pic>
      <p:pic>
        <p:nvPicPr>
          <p:cNvPr id="62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585" y="8090881"/>
            <a:ext cx="1599307" cy="1622318"/>
          </a:xfrm>
          <a:prstGeom prst="rect">
            <a:avLst/>
          </a:prstGeom>
          <a:ln w="12700"/>
        </p:spPr>
      </p:pic>
      <p:sp>
        <p:nvSpPr>
          <p:cNvPr id="63" name="Shape 63"/>
          <p:cNvSpPr/>
          <p:nvPr/>
        </p:nvSpPr>
        <p:spPr>
          <a:xfrm>
            <a:off x="798549" y="916849"/>
            <a:ext cx="11391901" cy="2946401"/>
          </a:xfrm>
          <a:prstGeom prst="rect">
            <a:avLst/>
          </a:prstGeom>
          <a:solidFill>
            <a:srgbClr val="F5ECD6"/>
          </a:solidFill>
          <a:ln>
            <a:solidFill>
              <a:srgbClr val="522A9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b="1" sz="2400">
                <a:uFill>
                  <a:solidFill>
                    <a:srgbClr val="000000"/>
                  </a:solidFill>
                </a:uFill>
              </a:defRPr>
            </a:pPr>
            <a:r>
              <a:rPr sz="6200">
                <a:latin typeface="+mn-lt"/>
                <a:ea typeface="+mn-ea"/>
                <a:cs typeface="+mn-cs"/>
                <a:sym typeface="Garamond"/>
              </a:rPr>
              <a:t>Main Title</a:t>
            </a:r>
            <a:endParaRPr sz="62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6200">
                <a:latin typeface="+mn-lt"/>
                <a:ea typeface="+mn-ea"/>
                <a:cs typeface="+mn-cs"/>
                <a:sym typeface="Garamond"/>
              </a:rPr>
              <a:t>Subtitle if needed</a:t>
            </a:r>
          </a:p>
          <a:p>
            <a:pPr algn="r" defTabSz="647700">
              <a:buClr>
                <a:srgbClr val="000000"/>
              </a:buClr>
              <a:buFont typeface="Garamond"/>
              <a:defRPr sz="38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aramond"/>
              </a:defRPr>
            </a:pPr>
          </a:p>
          <a:p>
            <a:pPr algn="r"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3800">
                <a:latin typeface="+mn-lt"/>
                <a:ea typeface="+mn-ea"/>
                <a:cs typeface="+mn-cs"/>
                <a:sym typeface="Garamond"/>
              </a:rPr>
              <a:t>Subheading</a:t>
            </a:r>
          </a:p>
        </p:txBody>
      </p:sp>
      <p:sp>
        <p:nvSpPr>
          <p:cNvPr id="64" name="Shape 64"/>
          <p:cNvSpPr/>
          <p:nvPr/>
        </p:nvSpPr>
        <p:spPr>
          <a:xfrm>
            <a:off x="245171" y="8986173"/>
            <a:ext cx="6807201" cy="533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Michael S. Kirkpatrick, Ph.D.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James Madison University Computer Science</a:t>
            </a:r>
          </a:p>
        </p:txBody>
      </p:sp>
      <p:pic>
        <p:nvPicPr>
          <p:cNvPr id="65" name="image6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1475" y="4560398"/>
            <a:ext cx="4723900" cy="3952084"/>
          </a:xfrm>
          <a:prstGeom prst="rect">
            <a:avLst/>
          </a:prstGeom>
          <a:ln w="57150">
            <a:solidFill>
              <a:srgbClr val="522A95"/>
            </a:solidFill>
          </a:ln>
        </p:spPr>
      </p:pic>
      <p:sp>
        <p:nvSpPr>
          <p:cNvPr id="66" name="Shape 66"/>
          <p:cNvSpPr/>
          <p:nvPr/>
        </p:nvSpPr>
        <p:spPr>
          <a:xfrm>
            <a:off x="3460246" y="4122955"/>
            <a:ext cx="6083301" cy="1816101"/>
          </a:xfrm>
          <a:prstGeom prst="rect">
            <a:avLst/>
          </a:prstGeom>
          <a:solidFill>
            <a:srgbClr val="F5ECD6"/>
          </a:solidFill>
          <a:ln w="12700">
            <a:solidFill>
              <a:srgbClr val="522A9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+mn-lt"/>
                <a:ea typeface="+mn-ea"/>
                <a:cs typeface="+mn-cs"/>
                <a:sym typeface="Garamond"/>
              </a:rPr>
              <a:t>Goal:</a:t>
            </a: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User requests location-based services, but wants to keep identity and location secret</a:t>
            </a: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Service Provider restricts access to authorized </a:t>
            </a:r>
            <a:r>
              <a:rPr b="1">
                <a:latin typeface="+mn-lt"/>
                <a:ea typeface="+mn-ea"/>
                <a:cs typeface="+mn-cs"/>
                <a:sym typeface="Garamond"/>
              </a:rPr>
              <a:t>roles</a:t>
            </a:r>
            <a:r>
              <a:rPr>
                <a:latin typeface="+mn-lt"/>
                <a:ea typeface="+mn-ea"/>
                <a:cs typeface="+mn-cs"/>
                <a:sym typeface="Garamond"/>
              </a:rPr>
              <a:t> in known </a:t>
            </a:r>
            <a:r>
              <a:rPr b="1">
                <a:latin typeface="+mn-lt"/>
                <a:ea typeface="+mn-ea"/>
                <a:cs typeface="+mn-cs"/>
                <a:sym typeface="Garamond"/>
              </a:rPr>
              <a:t>locations</a:t>
            </a:r>
          </a:p>
        </p:txBody>
      </p:sp>
      <p:pic>
        <p:nvPicPr>
          <p:cNvPr id="67" name="image5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698234" y="813630"/>
            <a:ext cx="6475704" cy="3277408"/>
          </a:xfrm>
          <a:prstGeom prst="rect">
            <a:avLst/>
          </a:prstGeom>
          <a:ln w="12700"/>
        </p:spPr>
      </p:pic>
      <p:pic>
        <p:nvPicPr>
          <p:cNvPr id="68" name="image10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902960" y="6388873"/>
            <a:ext cx="3137345" cy="2402031"/>
          </a:xfrm>
          <a:prstGeom prst="rect">
            <a:avLst/>
          </a:prstGeom>
          <a:ln w="38100">
            <a:solidFill>
              <a:srgbClr val="522A95"/>
            </a:solidFill>
          </a:ln>
        </p:spPr>
      </p:pic>
      <p:sp>
        <p:nvSpPr>
          <p:cNvPr id="69" name="Shape 69"/>
          <p:cNvSpPr/>
          <p:nvPr/>
        </p:nvSpPr>
        <p:spPr>
          <a:xfrm>
            <a:off x="9089718" y="5159075"/>
            <a:ext cx="2743201" cy="1016001"/>
          </a:xfrm>
          <a:prstGeom prst="rect">
            <a:avLst/>
          </a:prstGeom>
          <a:solidFill>
            <a:srgbClr val="F5ECD6"/>
          </a:solidFill>
          <a:ln>
            <a:solidFill>
              <a:srgbClr val="522A9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ctr" defTabSz="647700">
              <a:buClr>
                <a:srgbClr val="000000"/>
              </a:buClr>
              <a:buFont typeface="Garamond"/>
              <a:defRPr sz="16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aramond"/>
              </a:defRPr>
            </a:lvl1pPr>
          </a:lstStyle>
          <a:p>
            <a:pPr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Time spent encoding/decoding per page reference, with LT in red, RS in green, and baseline in blue</a:t>
            </a:r>
          </a:p>
        </p:txBody>
      </p:sp>
      <p:sp>
        <p:nvSpPr>
          <p:cNvPr id="70" name="Shape 7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1003300" y="2198151"/>
            <a:ext cx="10998201" cy="5357298"/>
          </a:xfrm>
          <a:prstGeom prst="rect">
            <a:avLst/>
          </a:prstGeom>
          <a:solidFill>
            <a:srgbClr val="F5ECD6"/>
          </a:solidFill>
          <a:ln w="12700">
            <a:solidFill>
              <a:srgbClr val="552B95"/>
            </a:solidFill>
            <a:miter lim="400000"/>
          </a:ln>
        </p:spPr>
        <p:txBody>
          <a:bodyPr lIns="33866" tIns="33866" rIns="33866" bIns="33866"/>
          <a:lstStyle/>
          <a:p>
            <a:pPr defTabSz="550333">
              <a:defRPr b="1" sz="3600">
                <a:latin typeface="+mn-lt"/>
                <a:ea typeface="+mn-ea"/>
                <a:cs typeface="+mn-cs"/>
                <a:sym typeface="Garamond"/>
              </a:defRPr>
            </a:pPr>
          </a:p>
        </p:txBody>
      </p:sp>
      <p:pic>
        <p:nvPicPr>
          <p:cNvPr id="78" name="image1.jpg"/>
          <p:cNvPicPr>
            <a:picLocks noChangeAspect="0"/>
          </p:cNvPicPr>
          <p:nvPr/>
        </p:nvPicPr>
        <p:blipFill>
          <a:blip r:embed="rId2">
            <a:extLst/>
          </a:blip>
          <a:srcRect l="0" t="51203" r="0" b="0"/>
          <a:stretch>
            <a:fillRect/>
          </a:stretch>
        </p:blipFill>
        <p:spPr>
          <a:xfrm>
            <a:off x="0" y="0"/>
            <a:ext cx="13004800" cy="350993"/>
          </a:xfrm>
          <a:prstGeom prst="rect">
            <a:avLst/>
          </a:prstGeom>
          <a:ln w="12700"/>
        </p:spPr>
      </p:pic>
      <p:pic>
        <p:nvPicPr>
          <p:cNvPr id="79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915400"/>
            <a:ext cx="13004800" cy="26010"/>
          </a:xfrm>
          <a:prstGeom prst="rect">
            <a:avLst/>
          </a:prstGeom>
          <a:ln w="12700"/>
        </p:spPr>
      </p:pic>
      <p:sp>
        <p:nvSpPr>
          <p:cNvPr id="80" name="Shape 80"/>
          <p:cNvSpPr/>
          <p:nvPr/>
        </p:nvSpPr>
        <p:spPr>
          <a:xfrm>
            <a:off x="304800" y="9004300"/>
            <a:ext cx="6432517" cy="524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/>
          <a:p>
            <a:pPr defTabSz="647700"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Evaluating an Alternative CS1 for Students with Prior Programming Experience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SIGCSE 2017 • Kirkpatrick and Mayfield</a:t>
            </a:r>
          </a:p>
        </p:txBody>
      </p:sp>
      <p:pic>
        <p:nvPicPr>
          <p:cNvPr id="81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239500" y="8166100"/>
            <a:ext cx="1499350" cy="1520923"/>
          </a:xfrm>
          <a:prstGeom prst="rect">
            <a:avLst/>
          </a:prstGeom>
          <a:ln w="12700"/>
        </p:spPr>
      </p:pic>
      <p:sp>
        <p:nvSpPr>
          <p:cNvPr id="82" name="Shape 8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  <a:ln>
            <a:miter lim="400000"/>
          </a:ln>
        </p:spPr>
        <p:txBody>
          <a:bodyPr lIns="50800" tIns="50800" rIns="50800" bIns="50800" anchor="ctr">
            <a:normAutofit fontScale="100000" lnSpcReduction="0"/>
          </a:bodyPr>
          <a:lstStyle>
            <a:lvl1pPr algn="ctr" defTabSz="584200">
              <a:defRPr b="0" sz="8000">
                <a:uFillTx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83" name="Shape 83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>
            <a:miter lim="400000"/>
          </a:ln>
        </p:spPr>
        <p:txBody>
          <a:bodyPr lIns="50800" tIns="50800" rIns="50800" bIns="50800" anchor="t"/>
          <a:lstStyle>
            <a:lvl1pPr algn="ctr" defTabSz="584200">
              <a:defRPr sz="1800"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800100" y="914400"/>
            <a:ext cx="11404600" cy="4597400"/>
          </a:xfrm>
          <a:prstGeom prst="rect">
            <a:avLst/>
          </a:prstGeom>
          <a:solidFill>
            <a:srgbClr val="F5ECD6"/>
          </a:solidFill>
          <a:ln>
            <a:solidFill>
              <a:srgbClr val="522A95"/>
            </a:solidFill>
            <a:miter lim="400000"/>
          </a:ln>
        </p:spPr>
        <p:txBody>
          <a:bodyPr lIns="38100" tIns="38100" rIns="38100" bIns="38100"/>
          <a:lstStyle/>
          <a:p>
            <a:pPr algn="ctr" defTabSz="825500">
              <a:buClr>
                <a:srgbClr val="000000"/>
              </a:buCl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pic>
        <p:nvPicPr>
          <p:cNvPr id="3" name="image1.jpg"/>
          <p:cNvPicPr>
            <a:picLocks noChangeAspect="1"/>
          </p:cNvPicPr>
          <p:nvPr/>
        </p:nvPicPr>
        <p:blipFill>
          <a:blip r:embed="rId2">
            <a:extLst/>
          </a:blip>
          <a:srcRect l="0" t="51313" r="0" b="0"/>
          <a:stretch>
            <a:fillRect/>
          </a:stretch>
        </p:blipFill>
        <p:spPr>
          <a:xfrm>
            <a:off x="0" y="0"/>
            <a:ext cx="13004800" cy="373545"/>
          </a:xfrm>
          <a:prstGeom prst="rect">
            <a:avLst/>
          </a:prstGeom>
          <a:ln w="12700"/>
        </p:spPr>
      </p:pic>
      <p:pic>
        <p:nvPicPr>
          <p:cNvPr id="4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857277"/>
            <a:ext cx="13004800" cy="26010"/>
          </a:xfrm>
          <a:prstGeom prst="rect">
            <a:avLst/>
          </a:prstGeom>
          <a:ln w="12700"/>
        </p:spPr>
      </p:pic>
      <p:pic>
        <p:nvPicPr>
          <p:cNvPr id="5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585" y="8090881"/>
            <a:ext cx="1599307" cy="1622318"/>
          </a:xfrm>
          <a:prstGeom prst="rect">
            <a:avLst/>
          </a:prstGeom>
          <a:ln w="12700"/>
        </p:spPr>
      </p:pic>
      <p:sp>
        <p:nvSpPr>
          <p:cNvPr id="6" name="Shape 6"/>
          <p:cNvSpPr/>
          <p:nvPr/>
        </p:nvSpPr>
        <p:spPr>
          <a:xfrm>
            <a:off x="245171" y="8986173"/>
            <a:ext cx="6807201" cy="533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Evaluating an Alternative CS1 for Students with Prior Programming Experience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SIGCSE 2017 • Kirkpatrick and Mayfield</a:t>
            </a:r>
          </a:p>
        </p:txBody>
      </p:sp>
      <p:pic>
        <p:nvPicPr>
          <p:cNvPr id="7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66700" y="6159500"/>
            <a:ext cx="5612211" cy="245646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hape 8"/>
          <p:cNvSpPr/>
          <p:nvPr>
            <p:ph type="title"/>
          </p:nvPr>
        </p:nvSpPr>
        <p:spPr>
          <a:xfrm>
            <a:off x="800100" y="911296"/>
            <a:ext cx="11404600" cy="4597401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/>
          <a:p>
            <a:pPr/>
            <a: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647700" y="2273300"/>
            <a:ext cx="11709400" cy="748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2pPr marL="742950" indent="-285750">
              <a:spcBef>
                <a:spcPts val="900"/>
              </a:spcBef>
              <a:buChar char="–"/>
              <a:defRPr sz="3800"/>
            </a:lvl2pPr>
            <a:lvl3pPr marL="1143000" indent="-228600">
              <a:spcBef>
                <a:spcPts val="800"/>
              </a:spcBef>
              <a:defRPr sz="3400"/>
            </a:lvl3pPr>
            <a:lvl4pPr marL="1600200" indent="-228600">
              <a:spcBef>
                <a:spcPts val="600"/>
              </a:spcBef>
              <a:buChar char="–"/>
              <a:defRPr sz="2800"/>
            </a:lvl4pPr>
            <a:lvl5pPr marL="2057400" indent="-228600">
              <a:spcBef>
                <a:spcPts val="600"/>
              </a:spcBef>
              <a:buChar char="»"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" name="Shape 10"/>
          <p:cNvSpPr/>
          <p:nvPr>
            <p:ph type="sldNum" sz="quarter" idx="2"/>
          </p:nvPr>
        </p:nvSpPr>
        <p:spPr>
          <a:xfrm>
            <a:off x="12039640" y="9236286"/>
            <a:ext cx="314921" cy="317501"/>
          </a:xfrm>
          <a:prstGeom prst="rect">
            <a:avLst/>
          </a:prstGeom>
          <a:ln w="12700"/>
        </p:spPr>
        <p:txBody>
          <a:bodyPr wrap="none" lIns="38100" tIns="38100" rIns="38100" bIns="38100" anchor="ctr">
            <a:spAutoFit/>
          </a:bodyPr>
          <a:lstStyle>
            <a:lvl1pPr algn="r" defTabSz="647700">
              <a:defRPr sz="16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</p:sldLayoutIdLst>
  <p:transition xmlns:p14="http://schemas.microsoft.com/office/powerpoint/2010/main" spd="med" advClick="1"/>
  <p:txStyles>
    <p:titleStyle>
      <a:lvl1pPr marL="0" marR="0" indent="0" algn="l" defTabSz="647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aramond"/>
        </a:defRPr>
      </a:lvl1pPr>
      <a:lvl2pPr marL="0" marR="0" indent="228600" algn="l" defTabSz="647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aramond"/>
        </a:defRPr>
      </a:lvl2pPr>
      <a:lvl3pPr marL="0" marR="0" indent="457200" algn="l" defTabSz="647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aramond"/>
        </a:defRPr>
      </a:lvl3pPr>
      <a:lvl4pPr marL="0" marR="0" indent="685800" algn="l" defTabSz="647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aramond"/>
        </a:defRPr>
      </a:lvl4pPr>
      <a:lvl5pPr marL="0" marR="0" indent="914400" algn="l" defTabSz="647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aramond"/>
        </a:defRPr>
      </a:lvl5pPr>
      <a:lvl6pPr marL="0" marR="0" indent="1143000" algn="l" defTabSz="647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aramond"/>
        </a:defRPr>
      </a:lvl6pPr>
      <a:lvl7pPr marL="0" marR="0" indent="1371600" algn="l" defTabSz="647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aramond"/>
        </a:defRPr>
      </a:lvl7pPr>
      <a:lvl8pPr marL="0" marR="0" indent="1600200" algn="l" defTabSz="647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aramond"/>
        </a:defRPr>
      </a:lvl8pPr>
      <a:lvl9pPr marL="0" marR="0" indent="1828800" algn="l" defTabSz="647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aramond"/>
        </a:defRPr>
      </a:lvl9pPr>
    </p:titleStyle>
    <p:bodyStyle>
      <a:lvl1pPr marL="342900" marR="0" indent="-342900" algn="l" defTabSz="647700" latinLnBrk="0">
        <a:lnSpc>
          <a:spcPct val="100000"/>
        </a:lnSpc>
        <a:spcBef>
          <a:spcPts val="10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1pPr>
      <a:lvl2pPr marL="788068" marR="0" indent="-330868" algn="l" defTabSz="647700" latinLnBrk="0">
        <a:lnSpc>
          <a:spcPct val="100000"/>
        </a:lnSpc>
        <a:spcBef>
          <a:spcPts val="10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2pPr>
      <a:lvl3pPr marL="1210235" marR="0" indent="-295835" algn="l" defTabSz="647700" latinLnBrk="0">
        <a:lnSpc>
          <a:spcPct val="100000"/>
        </a:lnSpc>
        <a:spcBef>
          <a:spcPts val="10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3pPr>
      <a:lvl4pPr marL="1730828" marR="0" indent="-359228" algn="l" defTabSz="647700" latinLnBrk="0">
        <a:lnSpc>
          <a:spcPct val="100000"/>
        </a:lnSpc>
        <a:spcBef>
          <a:spcPts val="10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4pPr>
      <a:lvl5pPr marL="2188028" marR="0" indent="-359228" algn="l" defTabSz="647700" latinLnBrk="0">
        <a:lnSpc>
          <a:spcPct val="100000"/>
        </a:lnSpc>
        <a:spcBef>
          <a:spcPts val="10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5pPr>
      <a:lvl6pPr marL="3349171" marR="0" indent="-898071" algn="l" defTabSz="647700" latinLnBrk="0">
        <a:lnSpc>
          <a:spcPct val="100000"/>
        </a:lnSpc>
        <a:spcBef>
          <a:spcPts val="10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6pPr>
      <a:lvl7pPr marL="3704771" marR="0" indent="-898071" algn="l" defTabSz="647700" latinLnBrk="0">
        <a:lnSpc>
          <a:spcPct val="100000"/>
        </a:lnSpc>
        <a:spcBef>
          <a:spcPts val="10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7pPr>
      <a:lvl8pPr marL="4060371" marR="0" indent="-898071" algn="l" defTabSz="647700" latinLnBrk="0">
        <a:lnSpc>
          <a:spcPct val="100000"/>
        </a:lnSpc>
        <a:spcBef>
          <a:spcPts val="10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8pPr>
      <a:lvl9pPr marL="4415971" marR="0" indent="-898071" algn="l" defTabSz="647700" latinLnBrk="0">
        <a:lnSpc>
          <a:spcPct val="100000"/>
        </a:lnSpc>
        <a:spcBef>
          <a:spcPts val="10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647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1pPr>
      <a:lvl2pPr marL="0" marR="0" indent="0" algn="r" defTabSz="647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2pPr>
      <a:lvl3pPr marL="0" marR="0" indent="0" algn="r" defTabSz="647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3pPr>
      <a:lvl4pPr marL="0" marR="0" indent="0" algn="r" defTabSz="647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4pPr>
      <a:lvl5pPr marL="0" marR="0" indent="0" algn="r" defTabSz="647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5pPr>
      <a:lvl6pPr marL="0" marR="0" indent="0" algn="r" defTabSz="647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6pPr>
      <a:lvl7pPr marL="0" marR="0" indent="0" algn="r" defTabSz="647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7pPr>
      <a:lvl8pPr marL="0" marR="0" indent="0" algn="r" defTabSz="647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8pPr>
      <a:lvl9pPr marL="0" marR="0" indent="0" algn="r" defTabSz="647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5" Type="http://schemas.openxmlformats.org/officeDocument/2006/relationships/image" Target="../media/image17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5" Type="http://schemas.openxmlformats.org/officeDocument/2006/relationships/image" Target="../media/image20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5" Type="http://schemas.openxmlformats.org/officeDocument/2006/relationships/image" Target="../media/image7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5" Type="http://schemas.openxmlformats.org/officeDocument/2006/relationships/image" Target="../media/image8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5" Type="http://schemas.openxmlformats.org/officeDocument/2006/relationships/image" Target="../media/image9.png"/><Relationship Id="rId6" Type="http://schemas.openxmlformats.org/officeDocument/2006/relationships/image" Target="../media/image1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800100" y="914400"/>
            <a:ext cx="11404600" cy="4597400"/>
          </a:xfrm>
          <a:prstGeom prst="rect">
            <a:avLst/>
          </a:prstGeom>
          <a:solidFill>
            <a:srgbClr val="F5ECD6"/>
          </a:solidFill>
          <a:ln>
            <a:solidFill>
              <a:srgbClr val="522A95"/>
            </a:solidFill>
            <a:miter lim="400000"/>
          </a:ln>
        </p:spPr>
        <p:txBody>
          <a:bodyPr lIns="38100" tIns="38100" rIns="38100" bIns="38100"/>
          <a:lstStyle/>
          <a:p>
            <a:pPr algn="ctr" defTabSz="825500">
              <a:buClr>
                <a:srgbClr val="000000"/>
              </a:buCl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pic>
        <p:nvPicPr>
          <p:cNvPr id="93" name="image1.jpg"/>
          <p:cNvPicPr>
            <a:picLocks noChangeAspect="1"/>
          </p:cNvPicPr>
          <p:nvPr/>
        </p:nvPicPr>
        <p:blipFill>
          <a:blip r:embed="rId2">
            <a:extLst/>
          </a:blip>
          <a:srcRect l="0" t="51313" r="0" b="0"/>
          <a:stretch>
            <a:fillRect/>
          </a:stretch>
        </p:blipFill>
        <p:spPr>
          <a:xfrm>
            <a:off x="0" y="0"/>
            <a:ext cx="13004800" cy="373545"/>
          </a:xfrm>
          <a:prstGeom prst="rect">
            <a:avLst/>
          </a:prstGeom>
          <a:ln w="12700"/>
        </p:spPr>
      </p:pic>
      <p:pic>
        <p:nvPicPr>
          <p:cNvPr id="94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857277"/>
            <a:ext cx="13004800" cy="26010"/>
          </a:xfrm>
          <a:prstGeom prst="rect">
            <a:avLst/>
          </a:prstGeom>
          <a:ln w="12700"/>
        </p:spPr>
      </p:pic>
      <p:pic>
        <p:nvPicPr>
          <p:cNvPr id="95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585" y="8090881"/>
            <a:ext cx="1599307" cy="1622318"/>
          </a:xfrm>
          <a:prstGeom prst="rect">
            <a:avLst/>
          </a:prstGeom>
          <a:ln w="12700"/>
        </p:spPr>
      </p:pic>
      <p:sp>
        <p:nvSpPr>
          <p:cNvPr id="96" name="Shape 96"/>
          <p:cNvSpPr/>
          <p:nvPr/>
        </p:nvSpPr>
        <p:spPr>
          <a:xfrm>
            <a:off x="245171" y="8986173"/>
            <a:ext cx="6807201" cy="533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Evaluating an Alternative CS1 for Students with Prior Programming Experience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SIGCSE 2017 • Kirkpatrick and Mayfield</a:t>
            </a:r>
          </a:p>
        </p:txBody>
      </p:sp>
      <p:pic>
        <p:nvPicPr>
          <p:cNvPr id="97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66700" y="6159500"/>
            <a:ext cx="5612211" cy="2456463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0" sz="5200"/>
            </a:pPr>
            <a:r>
              <a:t>Evaluating an Alternative CS1 for Students with Prior Programming Experience</a:t>
            </a:r>
          </a:p>
          <a:p>
            <a:pPr algn="r">
              <a:defRPr b="0" sz="4200"/>
            </a:pPr>
          </a:p>
          <a:p>
            <a:pPr algn="r">
              <a:defRPr b="0" sz="4200"/>
            </a:pPr>
            <a:r>
              <a:t>Michael S. Kirkpatrick</a:t>
            </a:r>
          </a:p>
          <a:p>
            <a:pPr algn="r">
              <a:defRPr b="0" sz="4200"/>
            </a:pPr>
            <a:r>
              <a:t>Chris Mayfield</a:t>
            </a:r>
          </a:p>
          <a:p>
            <a:pPr algn="r">
              <a:defRPr b="0" sz="4200"/>
            </a:pPr>
            <a:r>
              <a:t>SIGCSE Technical Symposium</a:t>
            </a:r>
          </a:p>
          <a:p>
            <a:pPr algn="r">
              <a:defRPr b="0" sz="4200"/>
            </a:pPr>
            <a:r>
              <a:t>March 2017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" name="image1.jpg"/>
          <p:cNvPicPr>
            <a:picLocks noChangeAspect="1"/>
          </p:cNvPicPr>
          <p:nvPr/>
        </p:nvPicPr>
        <p:blipFill>
          <a:blip r:embed="rId2">
            <a:extLst/>
          </a:blip>
          <a:srcRect l="0" t="51313" r="0" b="0"/>
          <a:stretch>
            <a:fillRect/>
          </a:stretch>
        </p:blipFill>
        <p:spPr>
          <a:xfrm>
            <a:off x="0" y="0"/>
            <a:ext cx="13004800" cy="373545"/>
          </a:xfrm>
          <a:prstGeom prst="rect">
            <a:avLst/>
          </a:prstGeom>
          <a:ln w="12700"/>
        </p:spPr>
      </p:pic>
      <p:pic>
        <p:nvPicPr>
          <p:cNvPr id="242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857277"/>
            <a:ext cx="13004800" cy="26010"/>
          </a:xfrm>
          <a:prstGeom prst="rect">
            <a:avLst/>
          </a:prstGeom>
          <a:ln w="12700"/>
        </p:spPr>
      </p:pic>
      <p:pic>
        <p:nvPicPr>
          <p:cNvPr id="243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585" y="8090881"/>
            <a:ext cx="1599307" cy="1622318"/>
          </a:xfrm>
          <a:prstGeom prst="rect">
            <a:avLst/>
          </a:prstGeom>
          <a:ln w="12700"/>
        </p:spPr>
      </p:pic>
      <p:sp>
        <p:nvSpPr>
          <p:cNvPr id="244" name="Shape 244"/>
          <p:cNvSpPr/>
          <p:nvPr/>
        </p:nvSpPr>
        <p:spPr>
          <a:xfrm>
            <a:off x="245171" y="8986173"/>
            <a:ext cx="6807201" cy="533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Evaluating an Alternative CS1 for Students with Prior Programming Experience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SIGCSE 2017 • Kirkpatrick and Mayfield</a:t>
            </a:r>
          </a:p>
        </p:txBody>
      </p:sp>
      <p:sp>
        <p:nvSpPr>
          <p:cNvPr id="245" name="Shape 2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CS 159 → 240 Retention</a:t>
            </a:r>
          </a:p>
        </p:txBody>
      </p:sp>
      <p:pic>
        <p:nvPicPr>
          <p:cNvPr id="246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22800" y="1612900"/>
            <a:ext cx="7759700" cy="3117145"/>
          </a:xfrm>
          <a:prstGeom prst="rect">
            <a:avLst/>
          </a:prstGeom>
          <a:ln w="12700">
            <a:miter lim="400000"/>
          </a:ln>
        </p:spPr>
      </p:pic>
      <p:pic>
        <p:nvPicPr>
          <p:cNvPr id="247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33400" y="5223192"/>
            <a:ext cx="6819900" cy="3523616"/>
          </a:xfrm>
          <a:prstGeom prst="rect">
            <a:avLst/>
          </a:prstGeom>
          <a:ln w="12700">
            <a:miter lim="400000"/>
          </a:ln>
        </p:spPr>
      </p:pic>
      <p:sp>
        <p:nvSpPr>
          <p:cNvPr id="248" name="Shape 248"/>
          <p:cNvSpPr/>
          <p:nvPr/>
        </p:nvSpPr>
        <p:spPr>
          <a:xfrm>
            <a:off x="558800" y="1358900"/>
            <a:ext cx="6129735" cy="14759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71" y="0"/>
                </a:moveTo>
                <a:cubicBezTo>
                  <a:pt x="166" y="0"/>
                  <a:pt x="0" y="690"/>
                  <a:pt x="0" y="1539"/>
                </a:cubicBezTo>
                <a:lnTo>
                  <a:pt x="0" y="17047"/>
                </a:lnTo>
                <a:cubicBezTo>
                  <a:pt x="0" y="17895"/>
                  <a:pt x="166" y="18586"/>
                  <a:pt x="371" y="18586"/>
                </a:cubicBezTo>
                <a:lnTo>
                  <a:pt x="13519" y="18586"/>
                </a:lnTo>
                <a:lnTo>
                  <a:pt x="21600" y="21600"/>
                </a:lnTo>
                <a:lnTo>
                  <a:pt x="15037" y="15391"/>
                </a:lnTo>
                <a:lnTo>
                  <a:pt x="15037" y="1539"/>
                </a:lnTo>
                <a:cubicBezTo>
                  <a:pt x="15037" y="690"/>
                  <a:pt x="14871" y="0"/>
                  <a:pt x="14666" y="0"/>
                </a:cubicBezTo>
                <a:lnTo>
                  <a:pt x="371" y="0"/>
                </a:lnTo>
                <a:close/>
              </a:path>
            </a:pathLst>
          </a:custGeom>
          <a:solidFill>
            <a:srgbClr val="F5ECD6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lvl1pPr>
          </a:lstStyle>
          <a:p>
            <a:pPr/>
            <a:r>
              <a:t>No effect after accelerated split</a:t>
            </a:r>
          </a:p>
        </p:txBody>
      </p:sp>
      <p:sp>
        <p:nvSpPr>
          <p:cNvPr id="249" name="Shape 249"/>
          <p:cNvSpPr/>
          <p:nvPr/>
        </p:nvSpPr>
        <p:spPr>
          <a:xfrm>
            <a:off x="6591300" y="2654300"/>
            <a:ext cx="1320800" cy="431800"/>
          </a:xfrm>
          <a:prstGeom prst="ellipse">
            <a:avLst/>
          </a:prstGeom>
          <a:solidFill>
            <a:srgbClr val="522A95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</p:spPr>
        <p:txBody>
          <a:bodyPr lIns="38100" tIns="38100" rIns="38100" bIns="38100"/>
          <a:lstStyle/>
          <a:p>
            <a:pPr algn="ctr" defTabSz="825500">
              <a:buClr>
                <a:srgbClr val="000000"/>
              </a:buCl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50" name="Shape 250"/>
          <p:cNvSpPr/>
          <p:nvPr/>
        </p:nvSpPr>
        <p:spPr>
          <a:xfrm>
            <a:off x="2489200" y="5994400"/>
            <a:ext cx="1193800" cy="431800"/>
          </a:xfrm>
          <a:prstGeom prst="ellipse">
            <a:avLst/>
          </a:prstGeom>
          <a:solidFill>
            <a:srgbClr val="522A95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</p:spPr>
        <p:txBody>
          <a:bodyPr lIns="38100" tIns="38100" rIns="38100" bIns="38100"/>
          <a:lstStyle/>
          <a:p>
            <a:pPr algn="ctr" defTabSz="825500">
              <a:buClr>
                <a:srgbClr val="000000"/>
              </a:buCl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51" name="Shape 251"/>
          <p:cNvSpPr/>
          <p:nvPr/>
        </p:nvSpPr>
        <p:spPr>
          <a:xfrm>
            <a:off x="3608784" y="6019800"/>
            <a:ext cx="7935516" cy="1917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345" y="0"/>
                </a:moveTo>
                <a:cubicBezTo>
                  <a:pt x="12187" y="0"/>
                  <a:pt x="12059" y="531"/>
                  <a:pt x="12059" y="1185"/>
                </a:cubicBezTo>
                <a:lnTo>
                  <a:pt x="12059" y="1234"/>
                </a:lnTo>
                <a:lnTo>
                  <a:pt x="0" y="2664"/>
                </a:lnTo>
                <a:lnTo>
                  <a:pt x="12059" y="4095"/>
                </a:lnTo>
                <a:lnTo>
                  <a:pt x="12059" y="20415"/>
                </a:lnTo>
                <a:cubicBezTo>
                  <a:pt x="12059" y="21069"/>
                  <a:pt x="12187" y="21600"/>
                  <a:pt x="12345" y="21600"/>
                </a:cubicBezTo>
                <a:lnTo>
                  <a:pt x="21314" y="21600"/>
                </a:lnTo>
                <a:cubicBezTo>
                  <a:pt x="21472" y="21600"/>
                  <a:pt x="21600" y="21069"/>
                  <a:pt x="21600" y="20415"/>
                </a:cubicBezTo>
                <a:lnTo>
                  <a:pt x="21600" y="1185"/>
                </a:lnTo>
                <a:cubicBezTo>
                  <a:pt x="21600" y="531"/>
                  <a:pt x="21472" y="0"/>
                  <a:pt x="21314" y="0"/>
                </a:cubicBezTo>
                <a:lnTo>
                  <a:pt x="12345" y="0"/>
                </a:lnTo>
                <a:close/>
              </a:path>
            </a:pathLst>
          </a:custGeom>
          <a:solidFill>
            <a:srgbClr val="F5ECD6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lvl1pPr>
          </a:lstStyle>
          <a:p>
            <a:pPr/>
            <a:r>
              <a:t>Significant difference after Calculus/B-, but...</a:t>
            </a:r>
          </a:p>
        </p:txBody>
      </p:sp>
      <p:sp>
        <p:nvSpPr>
          <p:cNvPr id="252" name="Shape 252"/>
          <p:cNvSpPr/>
          <p:nvPr/>
        </p:nvSpPr>
        <p:spPr>
          <a:xfrm>
            <a:off x="2387600" y="6985000"/>
            <a:ext cx="1193800" cy="431800"/>
          </a:xfrm>
          <a:prstGeom prst="ellipse">
            <a:avLst/>
          </a:prstGeom>
          <a:solidFill>
            <a:srgbClr val="522A95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</p:spPr>
        <p:txBody>
          <a:bodyPr lIns="38100" tIns="38100" rIns="38100" bIns="38100"/>
          <a:lstStyle/>
          <a:p>
            <a:pPr algn="ctr" defTabSz="825500">
              <a:buClr>
                <a:srgbClr val="000000"/>
              </a:buCl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xit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5" dur="500" fill="hold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Class="exit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9" dur="500" fill="hold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9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Class="entr" nodeType="after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3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Class="entr" nodeType="after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7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xit" nodeType="clickEffect" presetID="9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41" dur="500" fill="hold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Class="exit" nodeType="after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45" dur="500" fill="hold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Class="exit" nodeType="afterEffect" presetID="9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49" dur="500" fill="hold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7" grpId="5"/>
      <p:bldP build="whole" bldLvl="1" animBg="1" rev="0" advAuto="0" spid="251" grpId="9"/>
      <p:bldP build="whole" bldLvl="1" animBg="1" rev="0" advAuto="0" spid="250" grpId="7"/>
      <p:bldP build="whole" bldLvl="1" animBg="1" rev="0" advAuto="0" spid="252" grpId="8"/>
      <p:bldP build="whole" bldLvl="1" animBg="1" rev="0" advAuto="0" spid="250" grpId="10"/>
      <p:bldP build="whole" bldLvl="1" animBg="1" rev="0" advAuto="0" spid="248" grpId="1"/>
      <p:bldP build="whole" bldLvl="1" animBg="1" rev="0" advAuto="0" spid="249" grpId="2"/>
      <p:bldP build="whole" bldLvl="1" animBg="1" rev="0" advAuto="0" spid="248" grpId="3"/>
      <p:bldP build="whole" bldLvl="1" animBg="1" rev="0" advAuto="0" spid="249" grpId="4"/>
      <p:bldP build="whole" bldLvl="1" animBg="1" rev="0" advAuto="0" spid="252" grpId="11"/>
      <p:bldP build="whole" bldLvl="1" animBg="1" rev="0" advAuto="0" spid="251" grpId="6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image1.jpg"/>
          <p:cNvPicPr>
            <a:picLocks noChangeAspect="1"/>
          </p:cNvPicPr>
          <p:nvPr/>
        </p:nvPicPr>
        <p:blipFill>
          <a:blip r:embed="rId2">
            <a:extLst/>
          </a:blip>
          <a:srcRect l="0" t="51313" r="0" b="0"/>
          <a:stretch>
            <a:fillRect/>
          </a:stretch>
        </p:blipFill>
        <p:spPr>
          <a:xfrm>
            <a:off x="0" y="0"/>
            <a:ext cx="13004800" cy="373545"/>
          </a:xfrm>
          <a:prstGeom prst="rect">
            <a:avLst/>
          </a:prstGeom>
          <a:ln w="12700"/>
        </p:spPr>
      </p:pic>
      <p:pic>
        <p:nvPicPr>
          <p:cNvPr id="255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857277"/>
            <a:ext cx="13004800" cy="26010"/>
          </a:xfrm>
          <a:prstGeom prst="rect">
            <a:avLst/>
          </a:prstGeom>
          <a:ln w="12700"/>
        </p:spPr>
      </p:pic>
      <p:pic>
        <p:nvPicPr>
          <p:cNvPr id="256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585" y="8090881"/>
            <a:ext cx="1599307" cy="1622318"/>
          </a:xfrm>
          <a:prstGeom prst="rect">
            <a:avLst/>
          </a:prstGeom>
          <a:ln w="12700"/>
        </p:spPr>
      </p:pic>
      <p:sp>
        <p:nvSpPr>
          <p:cNvPr id="257" name="Shape 257"/>
          <p:cNvSpPr/>
          <p:nvPr/>
        </p:nvSpPr>
        <p:spPr>
          <a:xfrm>
            <a:off x="245171" y="8986173"/>
            <a:ext cx="6807201" cy="533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Evaluating an Alternative CS1 for Students with Prior Programming Experience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SIGCSE 2017 • Kirkpatrick and Mayfield</a:t>
            </a:r>
          </a:p>
        </p:txBody>
      </p:sp>
      <p:sp>
        <p:nvSpPr>
          <p:cNvPr id="258" name="Shape 25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Research Hypotheses</a:t>
            </a:r>
          </a:p>
        </p:txBody>
      </p:sp>
      <p:sp>
        <p:nvSpPr>
          <p:cNvPr id="259" name="Shape 259"/>
          <p:cNvSpPr/>
          <p:nvPr/>
        </p:nvSpPr>
        <p:spPr>
          <a:xfrm>
            <a:off x="1047246" y="1684555"/>
            <a:ext cx="10896601" cy="1714501"/>
          </a:xfrm>
          <a:prstGeom prst="rect">
            <a:avLst/>
          </a:prstGeom>
          <a:solidFill>
            <a:srgbClr val="F5ECD6"/>
          </a:solidFill>
          <a:ln w="12700">
            <a:solidFill>
              <a:srgbClr val="522A9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+mn-lt"/>
                <a:ea typeface="+mn-ea"/>
                <a:cs typeface="+mn-cs"/>
                <a:sym typeface="Garamond"/>
              </a:rPr>
              <a:t>CS 159 and CS 240 retention</a:t>
            </a: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The split sections improve retention.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The Calculus/B- change led to drop in retention.</a:t>
            </a:r>
          </a:p>
        </p:txBody>
      </p:sp>
      <p:sp>
        <p:nvSpPr>
          <p:cNvPr id="260" name="Shape 260"/>
          <p:cNvSpPr/>
          <p:nvPr/>
        </p:nvSpPr>
        <p:spPr>
          <a:xfrm>
            <a:off x="1041400" y="3505200"/>
            <a:ext cx="10896600" cy="2730500"/>
          </a:xfrm>
          <a:prstGeom prst="rect">
            <a:avLst/>
          </a:prstGeom>
          <a:solidFill>
            <a:srgbClr val="F5ECD6">
              <a:alpha val="40000"/>
            </a:srgbClr>
          </a:solidFill>
          <a:ln w="12700">
            <a:solidFill>
              <a:srgbClr val="522A95">
                <a:alpha val="40000"/>
              </a:srgb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+mn-lt"/>
                <a:ea typeface="+mn-ea"/>
                <a:cs typeface="+mn-cs"/>
                <a:sym typeface="Garamond"/>
              </a:rPr>
              <a:t>CS 159 and CS 240 grades</a:t>
            </a: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CS 139/149 has no effect on CS 159 or CS 240 grades.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Skip CS 139/149 with AP 4 yields difference in CS 159.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AP 4 + CS 139/149 no difference in CS 159 or CS 240 relative to AP 5.</a:t>
            </a:r>
          </a:p>
        </p:txBody>
      </p:sp>
      <p:sp>
        <p:nvSpPr>
          <p:cNvPr id="261" name="Shape 261"/>
          <p:cNvSpPr/>
          <p:nvPr/>
        </p:nvSpPr>
        <p:spPr>
          <a:xfrm>
            <a:off x="1041400" y="6350000"/>
            <a:ext cx="10896600" cy="1714500"/>
          </a:xfrm>
          <a:prstGeom prst="rect">
            <a:avLst/>
          </a:prstGeom>
          <a:solidFill>
            <a:srgbClr val="F5ECD6">
              <a:alpha val="40000"/>
            </a:srgbClr>
          </a:solidFill>
          <a:ln w="12700">
            <a:solidFill>
              <a:srgbClr val="522A95">
                <a:alpha val="40000"/>
              </a:srgb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+mn-lt"/>
                <a:ea typeface="+mn-ea"/>
                <a:cs typeface="+mn-cs"/>
                <a:sym typeface="Garamond"/>
              </a:rPr>
              <a:t>Effect on women and URM students</a:t>
            </a: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Split sections improve women/URM retention.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Calculus/B- had disproportionate effect on women/URM.</a:t>
            </a:r>
          </a:p>
        </p:txBody>
      </p:sp>
      <p:sp>
        <p:nvSpPr>
          <p:cNvPr id="262" name="Shape 262"/>
          <p:cNvSpPr/>
          <p:nvPr/>
        </p:nvSpPr>
        <p:spPr>
          <a:xfrm>
            <a:off x="10312400" y="2590800"/>
            <a:ext cx="1595339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defRPr sz="4800">
                <a:solidFill>
                  <a:srgbClr val="B51A00"/>
                </a:solidFill>
                <a:uFill>
                  <a:solidFill>
                    <a:srgbClr val="B51A00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solidFill>
                  <a:srgbClr val="4F7A28"/>
                </a:solidFill>
                <a:uFill>
                  <a:solidFill>
                    <a:srgbClr val="4F7A28"/>
                  </a:solidFill>
                </a:uFill>
              </a:rPr>
              <a:t>✓ </a:t>
            </a:r>
            <a:r>
              <a: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/</a:t>
            </a:r>
            <a:r>
              <a:rPr>
                <a:solidFill>
                  <a:srgbClr val="4F7A28"/>
                </a:solidFill>
                <a:uFill>
                  <a:solidFill>
                    <a:srgbClr val="4F7A28"/>
                  </a:solidFill>
                </a:uFill>
              </a:rPr>
              <a:t> </a:t>
            </a:r>
            <a:r>
              <a:t>✕</a:t>
            </a:r>
          </a:p>
        </p:txBody>
      </p:sp>
      <p:sp>
        <p:nvSpPr>
          <p:cNvPr id="263" name="Shape 263"/>
          <p:cNvSpPr/>
          <p:nvPr/>
        </p:nvSpPr>
        <p:spPr>
          <a:xfrm>
            <a:off x="8026400" y="2070100"/>
            <a:ext cx="553542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defTabSz="647700">
              <a:buClr>
                <a:srgbClr val="000000"/>
              </a:buClr>
              <a:defRPr sz="4800">
                <a:solidFill>
                  <a:srgbClr val="B51A00"/>
                </a:solidFill>
                <a:uFill>
                  <a:solidFill>
                    <a:srgbClr val="B51A00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✕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2" grpId="2"/>
      <p:bldP build="whole" bldLvl="1" animBg="1" rev="0" advAuto="0" spid="26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image1.jpg"/>
          <p:cNvPicPr>
            <a:picLocks noChangeAspect="1"/>
          </p:cNvPicPr>
          <p:nvPr/>
        </p:nvPicPr>
        <p:blipFill>
          <a:blip r:embed="rId2">
            <a:extLst/>
          </a:blip>
          <a:srcRect l="0" t="51313" r="0" b="0"/>
          <a:stretch>
            <a:fillRect/>
          </a:stretch>
        </p:blipFill>
        <p:spPr>
          <a:xfrm>
            <a:off x="0" y="0"/>
            <a:ext cx="13004800" cy="373545"/>
          </a:xfrm>
          <a:prstGeom prst="rect">
            <a:avLst/>
          </a:prstGeom>
          <a:ln w="12700"/>
        </p:spPr>
      </p:pic>
      <p:pic>
        <p:nvPicPr>
          <p:cNvPr id="266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857277"/>
            <a:ext cx="13004800" cy="26010"/>
          </a:xfrm>
          <a:prstGeom prst="rect">
            <a:avLst/>
          </a:prstGeom>
          <a:ln w="12700"/>
        </p:spPr>
      </p:pic>
      <p:pic>
        <p:nvPicPr>
          <p:cNvPr id="267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585" y="8090881"/>
            <a:ext cx="1599307" cy="1622318"/>
          </a:xfrm>
          <a:prstGeom prst="rect">
            <a:avLst/>
          </a:prstGeom>
          <a:ln w="12700"/>
        </p:spPr>
      </p:pic>
      <p:sp>
        <p:nvSpPr>
          <p:cNvPr id="268" name="Shape 268"/>
          <p:cNvSpPr/>
          <p:nvPr/>
        </p:nvSpPr>
        <p:spPr>
          <a:xfrm>
            <a:off x="245171" y="8986173"/>
            <a:ext cx="6807201" cy="533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Evaluating an Alternative CS1 for Students with Prior Programming Experience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SIGCSE 2017 • Kirkpatrick and Mayfield</a:t>
            </a:r>
          </a:p>
        </p:txBody>
      </p:sp>
      <p:sp>
        <p:nvSpPr>
          <p:cNvPr id="269" name="Shape 2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were their grades?</a:t>
            </a:r>
          </a:p>
        </p:txBody>
      </p:sp>
      <p:pic>
        <p:nvPicPr>
          <p:cNvPr id="270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714500" y="4495800"/>
            <a:ext cx="9580984" cy="3848100"/>
          </a:xfrm>
          <a:prstGeom prst="rect">
            <a:avLst/>
          </a:prstGeom>
          <a:ln w="12700">
            <a:miter lim="400000"/>
          </a:ln>
        </p:spPr>
      </p:pic>
      <p:sp>
        <p:nvSpPr>
          <p:cNvPr id="271" name="Shape 271"/>
          <p:cNvSpPr/>
          <p:nvPr/>
        </p:nvSpPr>
        <p:spPr>
          <a:xfrm>
            <a:off x="1047246" y="2027455"/>
            <a:ext cx="10896601" cy="2222501"/>
          </a:xfrm>
          <a:prstGeom prst="rect">
            <a:avLst/>
          </a:prstGeom>
          <a:solidFill>
            <a:srgbClr val="F5ECD6"/>
          </a:solidFill>
          <a:ln w="12700">
            <a:solidFill>
              <a:srgbClr val="522A9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+mn-lt"/>
                <a:ea typeface="+mn-ea"/>
                <a:cs typeface="+mn-cs"/>
                <a:sym typeface="Garamond"/>
              </a:rPr>
              <a:t>Linear regression on CS 159 grades</a:t>
            </a: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Choice of CS 139 vs CS 149? Significant (p &lt; 0.05)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Grade in CS 139/149? Very significant (p &lt; 0.001)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# of attempts in CS 139/149? Very significant (p &lt; 0.01)</a:t>
            </a:r>
          </a:p>
        </p:txBody>
      </p:sp>
      <p:sp>
        <p:nvSpPr>
          <p:cNvPr id="272" name="Shape 272"/>
          <p:cNvSpPr/>
          <p:nvPr/>
        </p:nvSpPr>
        <p:spPr>
          <a:xfrm>
            <a:off x="9817100" y="7442200"/>
            <a:ext cx="1193800" cy="431800"/>
          </a:xfrm>
          <a:prstGeom prst="ellipse">
            <a:avLst/>
          </a:prstGeom>
          <a:solidFill>
            <a:srgbClr val="522A95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</p:spPr>
        <p:txBody>
          <a:bodyPr lIns="38100" tIns="38100" rIns="38100" bIns="38100"/>
          <a:lstStyle/>
          <a:p>
            <a:pPr algn="ctr" defTabSz="825500">
              <a:buClr>
                <a:srgbClr val="000000"/>
              </a:buCl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pic>
        <p:nvPicPr>
          <p:cNvPr id="273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384300" y="4809219"/>
            <a:ext cx="10248900" cy="20868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xit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20" dur="500" fill="hold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Class="exit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24" dur="500" fill="hold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Class="entr" nodeType="after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9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1" grpId="1"/>
      <p:bldP build="whole" bldLvl="1" animBg="1" rev="0" advAuto="0" spid="272" grpId="3"/>
      <p:bldP build="whole" bldLvl="1" animBg="1" rev="0" advAuto="0" spid="270" grpId="2"/>
      <p:bldP build="whole" bldLvl="1" animBg="1" rev="0" advAuto="0" spid="270" grpId="4"/>
      <p:bldP build="whole" bldLvl="1" animBg="1" rev="0" advAuto="0" spid="272" grpId="5"/>
      <p:bldP build="whole" bldLvl="1" animBg="1" rev="0" advAuto="0" spid="273" grpId="6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" name="image1.jpg"/>
          <p:cNvPicPr>
            <a:picLocks noChangeAspect="1"/>
          </p:cNvPicPr>
          <p:nvPr/>
        </p:nvPicPr>
        <p:blipFill>
          <a:blip r:embed="rId2">
            <a:extLst/>
          </a:blip>
          <a:srcRect l="0" t="51313" r="0" b="0"/>
          <a:stretch>
            <a:fillRect/>
          </a:stretch>
        </p:blipFill>
        <p:spPr>
          <a:xfrm>
            <a:off x="0" y="0"/>
            <a:ext cx="13004800" cy="373545"/>
          </a:xfrm>
          <a:prstGeom prst="rect">
            <a:avLst/>
          </a:prstGeom>
          <a:ln w="12700"/>
        </p:spPr>
      </p:pic>
      <p:pic>
        <p:nvPicPr>
          <p:cNvPr id="276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857277"/>
            <a:ext cx="13004800" cy="26010"/>
          </a:xfrm>
          <a:prstGeom prst="rect">
            <a:avLst/>
          </a:prstGeom>
          <a:ln w="12700"/>
        </p:spPr>
      </p:pic>
      <p:pic>
        <p:nvPicPr>
          <p:cNvPr id="277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585" y="8090881"/>
            <a:ext cx="1599307" cy="1622318"/>
          </a:xfrm>
          <a:prstGeom prst="rect">
            <a:avLst/>
          </a:prstGeom>
          <a:ln w="12700"/>
        </p:spPr>
      </p:pic>
      <p:sp>
        <p:nvSpPr>
          <p:cNvPr id="278" name="Shape 278"/>
          <p:cNvSpPr/>
          <p:nvPr/>
        </p:nvSpPr>
        <p:spPr>
          <a:xfrm>
            <a:off x="245171" y="8986173"/>
            <a:ext cx="6807201" cy="533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Evaluating an Alternative CS1 for Students with Prior Programming Experience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SIGCSE 2017 • Kirkpatrick and Mayfield</a:t>
            </a:r>
          </a:p>
        </p:txBody>
      </p:sp>
      <p:sp>
        <p:nvSpPr>
          <p:cNvPr id="279" name="Shape 27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were their grades?</a:t>
            </a:r>
          </a:p>
        </p:txBody>
      </p:sp>
      <p:sp>
        <p:nvSpPr>
          <p:cNvPr id="280" name="Shape 280"/>
          <p:cNvSpPr/>
          <p:nvPr/>
        </p:nvSpPr>
        <p:spPr>
          <a:xfrm>
            <a:off x="1047246" y="2027455"/>
            <a:ext cx="10896601" cy="2222501"/>
          </a:xfrm>
          <a:prstGeom prst="rect">
            <a:avLst/>
          </a:prstGeom>
          <a:solidFill>
            <a:srgbClr val="F5ECD6"/>
          </a:solidFill>
          <a:ln w="12700">
            <a:solidFill>
              <a:srgbClr val="522A9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+mn-lt"/>
                <a:ea typeface="+mn-ea"/>
                <a:cs typeface="+mn-cs"/>
                <a:sym typeface="Garamond"/>
              </a:rPr>
              <a:t>Linear regression on CS 240 grades</a:t>
            </a: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Choice of CS 139 vs CS 149? </a:t>
            </a:r>
            <a:r>
              <a:rPr b="1" u="sng">
                <a:latin typeface="+mn-lt"/>
                <a:ea typeface="+mn-ea"/>
                <a:cs typeface="+mn-cs"/>
                <a:sym typeface="Garamond"/>
              </a:rPr>
              <a:t>NOT</a:t>
            </a:r>
            <a:r>
              <a:rPr>
                <a:latin typeface="+mn-lt"/>
                <a:ea typeface="+mn-ea"/>
                <a:cs typeface="+mn-cs"/>
                <a:sym typeface="Garamond"/>
              </a:rPr>
              <a:t> significant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Grade in CS 159? Very significant (p &lt; 0.001)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# of attempts in CS 139/149? </a:t>
            </a:r>
            <a:r>
              <a:rPr b="1" u="sng">
                <a:latin typeface="+mn-lt"/>
                <a:ea typeface="+mn-ea"/>
                <a:cs typeface="+mn-cs"/>
                <a:sym typeface="Garamond"/>
              </a:rPr>
              <a:t>NOT</a:t>
            </a:r>
            <a:r>
              <a:rPr>
                <a:latin typeface="+mn-lt"/>
                <a:ea typeface="+mn-ea"/>
                <a:cs typeface="+mn-cs"/>
                <a:sym typeface="Garamond"/>
              </a:rPr>
              <a:t> significant</a:t>
            </a:r>
          </a:p>
        </p:txBody>
      </p:sp>
      <p:sp>
        <p:nvSpPr>
          <p:cNvPr id="281" name="Shape 281"/>
          <p:cNvSpPr/>
          <p:nvPr/>
        </p:nvSpPr>
        <p:spPr>
          <a:xfrm>
            <a:off x="10083800" y="6743700"/>
            <a:ext cx="1193800" cy="431800"/>
          </a:xfrm>
          <a:prstGeom prst="ellipse">
            <a:avLst/>
          </a:prstGeom>
          <a:solidFill>
            <a:srgbClr val="522A95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</p:spPr>
        <p:txBody>
          <a:bodyPr lIns="38100" tIns="38100" rIns="38100" bIns="38100"/>
          <a:lstStyle/>
          <a:p>
            <a:pPr algn="ctr" defTabSz="825500">
              <a:buClr>
                <a:srgbClr val="000000"/>
              </a:buCl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pic>
        <p:nvPicPr>
          <p:cNvPr id="28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422400" y="4495800"/>
            <a:ext cx="10147300" cy="3189152"/>
          </a:xfrm>
          <a:prstGeom prst="rect">
            <a:avLst/>
          </a:prstGeom>
          <a:ln w="12700">
            <a:miter lim="400000"/>
          </a:ln>
        </p:spPr>
      </p:pic>
      <p:pic>
        <p:nvPicPr>
          <p:cNvPr id="283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308100" y="4544868"/>
            <a:ext cx="10388600" cy="16527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xit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20" dur="500" fill="hold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Class="exit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24" dur="500" fill="hold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3" grpId="6"/>
      <p:bldP build="whole" bldLvl="1" animBg="1" rev="0" advAuto="0" spid="282" grpId="2"/>
      <p:bldP build="whole" bldLvl="1" animBg="1" rev="0" advAuto="0" spid="281" grpId="3"/>
      <p:bldP build="whole" bldLvl="1" animBg="1" rev="0" advAuto="0" spid="281" grpId="4"/>
      <p:bldP build="whole" bldLvl="1" animBg="1" rev="0" advAuto="0" spid="282" grpId="5"/>
      <p:bldP build="whole" bldLvl="1" animBg="1" rev="0" advAuto="0" spid="28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image1.jpg"/>
          <p:cNvPicPr>
            <a:picLocks noChangeAspect="1"/>
          </p:cNvPicPr>
          <p:nvPr/>
        </p:nvPicPr>
        <p:blipFill>
          <a:blip r:embed="rId2">
            <a:extLst/>
          </a:blip>
          <a:srcRect l="0" t="51313" r="0" b="0"/>
          <a:stretch>
            <a:fillRect/>
          </a:stretch>
        </p:blipFill>
        <p:spPr>
          <a:xfrm>
            <a:off x="0" y="0"/>
            <a:ext cx="13004800" cy="373545"/>
          </a:xfrm>
          <a:prstGeom prst="rect">
            <a:avLst/>
          </a:prstGeom>
          <a:ln w="12700"/>
        </p:spPr>
      </p:pic>
      <p:pic>
        <p:nvPicPr>
          <p:cNvPr id="286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857277"/>
            <a:ext cx="13004800" cy="26010"/>
          </a:xfrm>
          <a:prstGeom prst="rect">
            <a:avLst/>
          </a:prstGeom>
          <a:ln w="12700"/>
        </p:spPr>
      </p:pic>
      <p:pic>
        <p:nvPicPr>
          <p:cNvPr id="287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585" y="8090881"/>
            <a:ext cx="1599307" cy="1622318"/>
          </a:xfrm>
          <a:prstGeom prst="rect">
            <a:avLst/>
          </a:prstGeom>
          <a:ln w="12700"/>
        </p:spPr>
      </p:pic>
      <p:sp>
        <p:nvSpPr>
          <p:cNvPr id="288" name="Shape 288"/>
          <p:cNvSpPr/>
          <p:nvPr/>
        </p:nvSpPr>
        <p:spPr>
          <a:xfrm>
            <a:off x="245171" y="8986173"/>
            <a:ext cx="6807201" cy="533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Evaluating an Alternative CS1 for Students with Prior Programming Experience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SIGCSE 2017 • Kirkpatrick and Mayfield</a:t>
            </a:r>
          </a:p>
        </p:txBody>
      </p:sp>
      <p:sp>
        <p:nvSpPr>
          <p:cNvPr id="289" name="Shape 28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about AP students?</a:t>
            </a:r>
          </a:p>
        </p:txBody>
      </p:sp>
      <p:sp>
        <p:nvSpPr>
          <p:cNvPr id="290" name="Shape 290"/>
          <p:cNvSpPr/>
          <p:nvPr/>
        </p:nvSpPr>
        <p:spPr>
          <a:xfrm>
            <a:off x="1047246" y="2027455"/>
            <a:ext cx="10896601" cy="1206501"/>
          </a:xfrm>
          <a:prstGeom prst="rect">
            <a:avLst/>
          </a:prstGeom>
          <a:solidFill>
            <a:srgbClr val="F5ECD6"/>
          </a:solidFill>
          <a:ln w="12700">
            <a:solidFill>
              <a:srgbClr val="522A9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+mn-lt"/>
                <a:ea typeface="+mn-ea"/>
                <a:cs typeface="+mn-cs"/>
                <a:sym typeface="Garamond"/>
              </a:rPr>
              <a:t>Average grades in CS 159/240</a:t>
            </a: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AP 4 who skipped CS 139/149 did worse in CS 159</a:t>
            </a:r>
          </a:p>
        </p:txBody>
      </p:sp>
      <p:sp>
        <p:nvSpPr>
          <p:cNvPr id="291" name="Shape 291"/>
          <p:cNvSpPr/>
          <p:nvPr/>
        </p:nvSpPr>
        <p:spPr>
          <a:xfrm>
            <a:off x="4914900" y="4584700"/>
            <a:ext cx="2997200" cy="939800"/>
          </a:xfrm>
          <a:prstGeom prst="ellipse">
            <a:avLst/>
          </a:prstGeom>
          <a:solidFill>
            <a:srgbClr val="522A95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</p:spPr>
        <p:txBody>
          <a:bodyPr lIns="38100" tIns="38100" rIns="38100" bIns="38100"/>
          <a:lstStyle/>
          <a:p>
            <a:pPr algn="ctr" defTabSz="825500">
              <a:buClr>
                <a:srgbClr val="000000"/>
              </a:buCl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pic>
        <p:nvPicPr>
          <p:cNvPr id="29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012421" y="3416300"/>
            <a:ext cx="9005359" cy="5105400"/>
          </a:xfrm>
          <a:prstGeom prst="rect">
            <a:avLst/>
          </a:prstGeom>
          <a:ln w="12700">
            <a:miter lim="400000"/>
          </a:ln>
        </p:spPr>
      </p:pic>
      <p:sp>
        <p:nvSpPr>
          <p:cNvPr id="293" name="Shape 293"/>
          <p:cNvSpPr/>
          <p:nvPr/>
        </p:nvSpPr>
        <p:spPr>
          <a:xfrm>
            <a:off x="4914900" y="6883400"/>
            <a:ext cx="2997200" cy="939800"/>
          </a:xfrm>
          <a:prstGeom prst="ellipse">
            <a:avLst/>
          </a:prstGeom>
          <a:solidFill>
            <a:srgbClr val="522A95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</p:spPr>
        <p:txBody>
          <a:bodyPr lIns="38100" tIns="38100" rIns="38100" bIns="38100"/>
          <a:lstStyle/>
          <a:p>
            <a:pPr algn="ctr" defTabSz="825500">
              <a:buClr>
                <a:srgbClr val="000000"/>
              </a:buCl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94" name="Shape 294"/>
          <p:cNvSpPr/>
          <p:nvPr/>
        </p:nvSpPr>
        <p:spPr>
          <a:xfrm>
            <a:off x="7772400" y="4203700"/>
            <a:ext cx="1943100" cy="584200"/>
          </a:xfrm>
          <a:prstGeom prst="ellipse">
            <a:avLst/>
          </a:prstGeom>
          <a:solidFill>
            <a:srgbClr val="522A95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</p:spPr>
        <p:txBody>
          <a:bodyPr lIns="38100" tIns="38100" rIns="38100" bIns="38100"/>
          <a:lstStyle/>
          <a:p>
            <a:pPr algn="ctr" defTabSz="825500">
              <a:buClr>
                <a:srgbClr val="000000"/>
              </a:buCl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4" grpId="3"/>
      <p:bldP build="whole" bldLvl="1" animBg="1" rev="0" advAuto="0" spid="293" grpId="5"/>
      <p:bldP build="whole" bldLvl="1" animBg="1" rev="0" advAuto="0" spid="290" grpId="1"/>
      <p:bldP build="whole" bldLvl="1" animBg="1" rev="0" advAuto="0" spid="292" grpId="2"/>
      <p:bldP build="whole" bldLvl="1" animBg="1" rev="0" advAuto="0" spid="291" grpId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" name="image1.jpg"/>
          <p:cNvPicPr>
            <a:picLocks noChangeAspect="1"/>
          </p:cNvPicPr>
          <p:nvPr/>
        </p:nvPicPr>
        <p:blipFill>
          <a:blip r:embed="rId2">
            <a:extLst/>
          </a:blip>
          <a:srcRect l="0" t="51313" r="0" b="0"/>
          <a:stretch>
            <a:fillRect/>
          </a:stretch>
        </p:blipFill>
        <p:spPr>
          <a:xfrm>
            <a:off x="0" y="0"/>
            <a:ext cx="13004800" cy="373545"/>
          </a:xfrm>
          <a:prstGeom prst="rect">
            <a:avLst/>
          </a:prstGeom>
          <a:ln w="12700"/>
        </p:spPr>
      </p:pic>
      <p:pic>
        <p:nvPicPr>
          <p:cNvPr id="297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857277"/>
            <a:ext cx="13004800" cy="26010"/>
          </a:xfrm>
          <a:prstGeom prst="rect">
            <a:avLst/>
          </a:prstGeom>
          <a:ln w="12700"/>
        </p:spPr>
      </p:pic>
      <p:pic>
        <p:nvPicPr>
          <p:cNvPr id="298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585" y="8090881"/>
            <a:ext cx="1599307" cy="1622318"/>
          </a:xfrm>
          <a:prstGeom prst="rect">
            <a:avLst/>
          </a:prstGeom>
          <a:ln w="12700"/>
        </p:spPr>
      </p:pic>
      <p:sp>
        <p:nvSpPr>
          <p:cNvPr id="299" name="Shape 299"/>
          <p:cNvSpPr/>
          <p:nvPr/>
        </p:nvSpPr>
        <p:spPr>
          <a:xfrm>
            <a:off x="245171" y="8986173"/>
            <a:ext cx="6807201" cy="533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Evaluating an Alternative CS1 for Students with Prior Programming Experience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SIGCSE 2017 • Kirkpatrick and Mayfield</a:t>
            </a:r>
          </a:p>
        </p:txBody>
      </p:sp>
      <p:sp>
        <p:nvSpPr>
          <p:cNvPr id="300" name="Shape 30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Research Hypotheses</a:t>
            </a:r>
          </a:p>
        </p:txBody>
      </p:sp>
      <p:sp>
        <p:nvSpPr>
          <p:cNvPr id="301" name="Shape 301"/>
          <p:cNvSpPr/>
          <p:nvPr/>
        </p:nvSpPr>
        <p:spPr>
          <a:xfrm>
            <a:off x="1047246" y="1684555"/>
            <a:ext cx="10896601" cy="1714501"/>
          </a:xfrm>
          <a:prstGeom prst="rect">
            <a:avLst/>
          </a:prstGeom>
          <a:solidFill>
            <a:srgbClr val="F5ECD6">
              <a:alpha val="40000"/>
            </a:srgbClr>
          </a:solidFill>
          <a:ln w="12700">
            <a:solidFill>
              <a:srgbClr val="522A95">
                <a:alpha val="40000"/>
              </a:srgb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+mn-lt"/>
                <a:ea typeface="+mn-ea"/>
                <a:cs typeface="+mn-cs"/>
                <a:sym typeface="Garamond"/>
              </a:rPr>
              <a:t>CS 159 and CS 240 retention</a:t>
            </a: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The split sections improve retention.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The Calculus/B- change led to drop in retention.</a:t>
            </a:r>
          </a:p>
        </p:txBody>
      </p:sp>
      <p:sp>
        <p:nvSpPr>
          <p:cNvPr id="302" name="Shape 302"/>
          <p:cNvSpPr/>
          <p:nvPr/>
        </p:nvSpPr>
        <p:spPr>
          <a:xfrm>
            <a:off x="1041400" y="3505200"/>
            <a:ext cx="10896600" cy="2730500"/>
          </a:xfrm>
          <a:prstGeom prst="rect">
            <a:avLst/>
          </a:prstGeom>
          <a:solidFill>
            <a:srgbClr val="F5ECD6"/>
          </a:solidFill>
          <a:ln w="12700">
            <a:solidFill>
              <a:srgbClr val="522A9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+mn-lt"/>
                <a:ea typeface="+mn-ea"/>
                <a:cs typeface="+mn-cs"/>
                <a:sym typeface="Garamond"/>
              </a:rPr>
              <a:t>CS 159 and CS 240 grades</a:t>
            </a: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CS 139/149 has no effect on CS 159 or CS 240 grades.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Skip CS 139/149 with AP 4 yields difference in CS 159.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AP 4 + CS 139/149 no difference in CS 159 or CS 240 relative to AP 5.</a:t>
            </a:r>
          </a:p>
        </p:txBody>
      </p:sp>
      <p:sp>
        <p:nvSpPr>
          <p:cNvPr id="303" name="Shape 303"/>
          <p:cNvSpPr/>
          <p:nvPr/>
        </p:nvSpPr>
        <p:spPr>
          <a:xfrm>
            <a:off x="1041400" y="6350000"/>
            <a:ext cx="10896600" cy="1714500"/>
          </a:xfrm>
          <a:prstGeom prst="rect">
            <a:avLst/>
          </a:prstGeom>
          <a:solidFill>
            <a:srgbClr val="F5ECD6">
              <a:alpha val="40000"/>
            </a:srgbClr>
          </a:solidFill>
          <a:ln w="12700">
            <a:solidFill>
              <a:srgbClr val="522A95">
                <a:alpha val="40000"/>
              </a:srgb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+mn-lt"/>
                <a:ea typeface="+mn-ea"/>
                <a:cs typeface="+mn-cs"/>
                <a:sym typeface="Garamond"/>
              </a:rPr>
              <a:t>Effect on women and URM students</a:t>
            </a: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Split sections improve women/URM retention.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Calculus/B- had disproportionate effect on women/URM.</a:t>
            </a:r>
          </a:p>
        </p:txBody>
      </p:sp>
      <p:sp>
        <p:nvSpPr>
          <p:cNvPr id="304" name="Shape 304"/>
          <p:cNvSpPr/>
          <p:nvPr/>
        </p:nvSpPr>
        <p:spPr>
          <a:xfrm>
            <a:off x="8026400" y="2070100"/>
            <a:ext cx="553542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defTabSz="647700">
              <a:buClr>
                <a:srgbClr val="000000"/>
              </a:buClr>
              <a:defRPr sz="4800">
                <a:solidFill>
                  <a:srgbClr val="B51A00"/>
                </a:solidFill>
                <a:uFill>
                  <a:solidFill>
                    <a:srgbClr val="B51A00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✕</a:t>
            </a:r>
          </a:p>
        </p:txBody>
      </p:sp>
      <p:sp>
        <p:nvSpPr>
          <p:cNvPr id="305" name="Shape 305"/>
          <p:cNvSpPr/>
          <p:nvPr/>
        </p:nvSpPr>
        <p:spPr>
          <a:xfrm>
            <a:off x="7391400" y="3505200"/>
            <a:ext cx="1595339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defRPr sz="4800">
                <a:solidFill>
                  <a:srgbClr val="B51A00"/>
                </a:solidFill>
                <a:uFill>
                  <a:solidFill>
                    <a:srgbClr val="B51A00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✕ </a:t>
            </a:r>
            <a:r>
              <a: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/</a:t>
            </a:r>
            <a:r>
              <a:rPr>
                <a:solidFill>
                  <a:srgbClr val="4F7A28"/>
                </a:solidFill>
                <a:uFill>
                  <a:solidFill>
                    <a:srgbClr val="4F7A28"/>
                  </a:solidFill>
                </a:uFill>
              </a:rPr>
              <a:t> ✓</a:t>
            </a:r>
          </a:p>
        </p:txBody>
      </p:sp>
      <p:sp>
        <p:nvSpPr>
          <p:cNvPr id="306" name="Shape 306"/>
          <p:cNvSpPr/>
          <p:nvPr/>
        </p:nvSpPr>
        <p:spPr>
          <a:xfrm>
            <a:off x="11252200" y="4406900"/>
            <a:ext cx="55473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defTabSz="647700">
              <a:buClr>
                <a:srgbClr val="000000"/>
              </a:buClr>
              <a:defRPr sz="4800">
                <a:solidFill>
                  <a:srgbClr val="4F7A28"/>
                </a:solidFill>
                <a:uFill>
                  <a:solidFill>
                    <a:srgbClr val="4F7A28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>
              <a:defRPr>
                <a:solidFill>
                  <a:srgbClr val="B51A00"/>
                </a:solidFill>
                <a:uFill>
                  <a:solidFill>
                    <a:srgbClr val="B51A00"/>
                  </a:solidFill>
                </a:uFill>
              </a:defRPr>
            </a:pPr>
            <a:r>
              <a:rPr>
                <a:solidFill>
                  <a:srgbClr val="4F7A28"/>
                </a:solidFill>
                <a:uFill>
                  <a:solidFill>
                    <a:srgbClr val="4F7A28"/>
                  </a:solidFill>
                </a:uFill>
              </a:rPr>
              <a:t>✓</a:t>
            </a:r>
          </a:p>
        </p:txBody>
      </p:sp>
      <p:sp>
        <p:nvSpPr>
          <p:cNvPr id="307" name="Shape 307"/>
          <p:cNvSpPr/>
          <p:nvPr/>
        </p:nvSpPr>
        <p:spPr>
          <a:xfrm>
            <a:off x="4279900" y="5448300"/>
            <a:ext cx="55473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defTabSz="647700">
              <a:buClr>
                <a:srgbClr val="000000"/>
              </a:buClr>
              <a:defRPr sz="4800">
                <a:solidFill>
                  <a:srgbClr val="4F7A28"/>
                </a:solidFill>
                <a:uFill>
                  <a:solidFill>
                    <a:srgbClr val="4F7A28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>
              <a:defRPr>
                <a:solidFill>
                  <a:srgbClr val="B51A00"/>
                </a:solidFill>
                <a:uFill>
                  <a:solidFill>
                    <a:srgbClr val="B51A00"/>
                  </a:solidFill>
                </a:uFill>
              </a:defRPr>
            </a:pPr>
            <a:r>
              <a:rPr>
                <a:solidFill>
                  <a:srgbClr val="4F7A28"/>
                </a:solidFill>
                <a:uFill>
                  <a:solidFill>
                    <a:srgbClr val="4F7A28"/>
                  </a:solidFill>
                </a:uFill>
              </a:rPr>
              <a:t>✓</a:t>
            </a:r>
          </a:p>
        </p:txBody>
      </p:sp>
      <p:sp>
        <p:nvSpPr>
          <p:cNvPr id="308" name="Shape 308"/>
          <p:cNvSpPr/>
          <p:nvPr/>
        </p:nvSpPr>
        <p:spPr>
          <a:xfrm>
            <a:off x="10312400" y="2590800"/>
            <a:ext cx="1595339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defRPr sz="4800">
                <a:solidFill>
                  <a:srgbClr val="B51A00"/>
                </a:solidFill>
                <a:uFill>
                  <a:solidFill>
                    <a:srgbClr val="B51A00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solidFill>
                  <a:srgbClr val="4F7A28"/>
                </a:solidFill>
                <a:uFill>
                  <a:solidFill>
                    <a:srgbClr val="4F7A28"/>
                  </a:solidFill>
                </a:uFill>
              </a:rPr>
              <a:t>✓ </a:t>
            </a:r>
            <a:r>
              <a: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/</a:t>
            </a:r>
            <a:r>
              <a:rPr>
                <a:solidFill>
                  <a:srgbClr val="4F7A28"/>
                </a:solidFill>
                <a:uFill>
                  <a:solidFill>
                    <a:srgbClr val="4F7A28"/>
                  </a:solidFill>
                </a:uFill>
              </a:rPr>
              <a:t> </a:t>
            </a:r>
            <a:r>
              <a:t>✕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6" grpId="2"/>
      <p:bldP build="whole" bldLvl="1" animBg="1" rev="0" advAuto="0" spid="307" grpId="3"/>
      <p:bldP build="whole" bldLvl="1" animBg="1" rev="0" advAuto="0" spid="30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" name="image1.jpg"/>
          <p:cNvPicPr>
            <a:picLocks noChangeAspect="1"/>
          </p:cNvPicPr>
          <p:nvPr/>
        </p:nvPicPr>
        <p:blipFill>
          <a:blip r:embed="rId2">
            <a:extLst/>
          </a:blip>
          <a:srcRect l="0" t="51313" r="0" b="0"/>
          <a:stretch>
            <a:fillRect/>
          </a:stretch>
        </p:blipFill>
        <p:spPr>
          <a:xfrm>
            <a:off x="0" y="0"/>
            <a:ext cx="13004800" cy="373545"/>
          </a:xfrm>
          <a:prstGeom prst="rect">
            <a:avLst/>
          </a:prstGeom>
          <a:ln w="12700"/>
        </p:spPr>
      </p:pic>
      <p:pic>
        <p:nvPicPr>
          <p:cNvPr id="311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857277"/>
            <a:ext cx="13004800" cy="26010"/>
          </a:xfrm>
          <a:prstGeom prst="rect">
            <a:avLst/>
          </a:prstGeom>
          <a:ln w="12700"/>
        </p:spPr>
      </p:pic>
      <p:pic>
        <p:nvPicPr>
          <p:cNvPr id="312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585" y="8090881"/>
            <a:ext cx="1599307" cy="1622318"/>
          </a:xfrm>
          <a:prstGeom prst="rect">
            <a:avLst/>
          </a:prstGeom>
          <a:ln w="12700"/>
        </p:spPr>
      </p:pic>
      <p:sp>
        <p:nvSpPr>
          <p:cNvPr id="313" name="Shape 313"/>
          <p:cNvSpPr/>
          <p:nvPr/>
        </p:nvSpPr>
        <p:spPr>
          <a:xfrm>
            <a:off x="245171" y="8986173"/>
            <a:ext cx="6807201" cy="533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Evaluating an Alternative CS1 for Students with Prior Programming Experience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SIGCSE 2017 • Kirkpatrick and Mayfield</a:t>
            </a:r>
          </a:p>
        </p:txBody>
      </p:sp>
      <p:sp>
        <p:nvSpPr>
          <p:cNvPr id="314" name="Shape 314"/>
          <p:cNvSpPr/>
          <p:nvPr>
            <p:ph type="title"/>
          </p:nvPr>
        </p:nvSpPr>
        <p:spPr>
          <a:xfrm>
            <a:off x="88900" y="390596"/>
            <a:ext cx="10820400" cy="1066801"/>
          </a:xfrm>
          <a:prstGeom prst="rect">
            <a:avLst/>
          </a:prstGeom>
        </p:spPr>
        <p:txBody>
          <a:bodyPr/>
          <a:lstStyle/>
          <a:p>
            <a:pPr/>
            <a:r>
              <a:t>CS 139/149 → CS 159/239 Retention</a:t>
            </a:r>
          </a:p>
        </p:txBody>
      </p:sp>
      <p:pic>
        <p:nvPicPr>
          <p:cNvPr id="315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426200" y="1599772"/>
            <a:ext cx="6642100" cy="3683855"/>
          </a:xfrm>
          <a:prstGeom prst="rect">
            <a:avLst/>
          </a:prstGeom>
          <a:ln w="12700">
            <a:miter lim="400000"/>
          </a:ln>
        </p:spPr>
      </p:pic>
      <p:pic>
        <p:nvPicPr>
          <p:cNvPr id="316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38200" y="4667250"/>
            <a:ext cx="5521050" cy="4013200"/>
          </a:xfrm>
          <a:prstGeom prst="rect">
            <a:avLst/>
          </a:prstGeom>
          <a:ln w="12700">
            <a:miter lim="400000"/>
          </a:ln>
        </p:spPr>
      </p:pic>
      <p:sp>
        <p:nvSpPr>
          <p:cNvPr id="317" name="Shape 317"/>
          <p:cNvSpPr/>
          <p:nvPr/>
        </p:nvSpPr>
        <p:spPr>
          <a:xfrm>
            <a:off x="1117600" y="1765300"/>
            <a:ext cx="7302104" cy="1300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11" y="0"/>
                </a:moveTo>
                <a:cubicBezTo>
                  <a:pt x="140" y="0"/>
                  <a:pt x="0" y="783"/>
                  <a:pt x="0" y="1746"/>
                </a:cubicBezTo>
                <a:lnTo>
                  <a:pt x="0" y="19340"/>
                </a:lnTo>
                <a:cubicBezTo>
                  <a:pt x="0" y="20303"/>
                  <a:pt x="140" y="21086"/>
                  <a:pt x="311" y="21086"/>
                </a:cubicBezTo>
                <a:lnTo>
                  <a:pt x="10411" y="21086"/>
                </a:lnTo>
                <a:lnTo>
                  <a:pt x="21600" y="21600"/>
                </a:lnTo>
                <a:lnTo>
                  <a:pt x="12623" y="17646"/>
                </a:lnTo>
                <a:lnTo>
                  <a:pt x="12623" y="1746"/>
                </a:lnTo>
                <a:cubicBezTo>
                  <a:pt x="12623" y="783"/>
                  <a:pt x="12483" y="0"/>
                  <a:pt x="12311" y="0"/>
                </a:cubicBezTo>
                <a:lnTo>
                  <a:pt x="311" y="0"/>
                </a:lnTo>
                <a:close/>
              </a:path>
            </a:pathLst>
          </a:custGeom>
          <a:solidFill>
            <a:srgbClr val="F5ECD6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lvl1pPr>
          </a:lstStyle>
          <a:p>
            <a:pPr/>
            <a:r>
              <a:t>No effect after accelerated split</a:t>
            </a:r>
          </a:p>
        </p:txBody>
      </p:sp>
      <p:sp>
        <p:nvSpPr>
          <p:cNvPr id="318" name="Shape 318"/>
          <p:cNvSpPr/>
          <p:nvPr/>
        </p:nvSpPr>
        <p:spPr>
          <a:xfrm>
            <a:off x="8255000" y="2387600"/>
            <a:ext cx="1079500" cy="927100"/>
          </a:xfrm>
          <a:prstGeom prst="ellipse">
            <a:avLst/>
          </a:prstGeom>
          <a:solidFill>
            <a:srgbClr val="522A95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</p:spPr>
        <p:txBody>
          <a:bodyPr lIns="38100" tIns="38100" rIns="38100" bIns="38100"/>
          <a:lstStyle/>
          <a:p>
            <a:pPr algn="ctr" defTabSz="825500">
              <a:buClr>
                <a:srgbClr val="000000"/>
              </a:buCl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19" name="Shape 319"/>
          <p:cNvSpPr/>
          <p:nvPr/>
        </p:nvSpPr>
        <p:spPr>
          <a:xfrm>
            <a:off x="8255000" y="4013200"/>
            <a:ext cx="1079500" cy="927100"/>
          </a:xfrm>
          <a:prstGeom prst="ellipse">
            <a:avLst/>
          </a:prstGeom>
          <a:solidFill>
            <a:srgbClr val="522A95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</p:spPr>
        <p:txBody>
          <a:bodyPr lIns="38100" tIns="38100" rIns="38100" bIns="38100"/>
          <a:lstStyle/>
          <a:p>
            <a:pPr algn="ctr" defTabSz="825500">
              <a:buClr>
                <a:srgbClr val="000000"/>
              </a:buCl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20" name="Shape 320"/>
          <p:cNvSpPr/>
          <p:nvPr/>
        </p:nvSpPr>
        <p:spPr>
          <a:xfrm>
            <a:off x="2527300" y="7175500"/>
            <a:ext cx="863600" cy="1295400"/>
          </a:xfrm>
          <a:prstGeom prst="ellipse">
            <a:avLst/>
          </a:prstGeom>
          <a:solidFill>
            <a:srgbClr val="522A95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</p:spPr>
        <p:txBody>
          <a:bodyPr lIns="38100" tIns="38100" rIns="38100" bIns="38100"/>
          <a:lstStyle/>
          <a:p>
            <a:pPr algn="ctr" defTabSz="825500">
              <a:buClr>
                <a:srgbClr val="000000"/>
              </a:buCl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21" name="Shape 321"/>
          <p:cNvSpPr/>
          <p:nvPr/>
        </p:nvSpPr>
        <p:spPr>
          <a:xfrm>
            <a:off x="2527300" y="5334000"/>
            <a:ext cx="863600" cy="1295400"/>
          </a:xfrm>
          <a:prstGeom prst="ellipse">
            <a:avLst/>
          </a:prstGeom>
          <a:solidFill>
            <a:srgbClr val="522A95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</p:spPr>
        <p:txBody>
          <a:bodyPr lIns="38100" tIns="38100" rIns="38100" bIns="38100"/>
          <a:lstStyle/>
          <a:p>
            <a:pPr algn="ctr" defTabSz="825500">
              <a:buClr>
                <a:srgbClr val="000000"/>
              </a:buCl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22" name="Shape 322"/>
          <p:cNvSpPr/>
          <p:nvPr/>
        </p:nvSpPr>
        <p:spPr>
          <a:xfrm>
            <a:off x="3307159" y="6064646"/>
            <a:ext cx="7589441" cy="13902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9455" y="5377"/>
                </a:lnTo>
                <a:lnTo>
                  <a:pt x="9455" y="19966"/>
                </a:lnTo>
                <a:cubicBezTo>
                  <a:pt x="9455" y="20867"/>
                  <a:pt x="9590" y="21600"/>
                  <a:pt x="9755" y="21600"/>
                </a:cubicBezTo>
                <a:lnTo>
                  <a:pt x="21301" y="21600"/>
                </a:lnTo>
                <a:cubicBezTo>
                  <a:pt x="21466" y="21600"/>
                  <a:pt x="21600" y="20867"/>
                  <a:pt x="21600" y="19966"/>
                </a:cubicBezTo>
                <a:lnTo>
                  <a:pt x="21600" y="3502"/>
                </a:lnTo>
                <a:cubicBezTo>
                  <a:pt x="21600" y="2601"/>
                  <a:pt x="21466" y="1868"/>
                  <a:pt x="21301" y="1868"/>
                </a:cubicBezTo>
                <a:lnTo>
                  <a:pt x="12436" y="1868"/>
                </a:lnTo>
                <a:lnTo>
                  <a:pt x="0" y="0"/>
                </a:lnTo>
                <a:close/>
              </a:path>
            </a:pathLst>
          </a:custGeom>
          <a:solidFill>
            <a:srgbClr val="F5ECD6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lvl1pPr>
          </a:lstStyle>
          <a:p>
            <a:pPr/>
            <a:r>
              <a:t>No effect after increasing to B-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xit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9" dur="500" fill="hold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Class="exit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23" dur="500" fill="hold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Class="exit" nodeType="after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27" dur="500" fill="hold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Class="entr" nodeType="after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2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7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Class="entr" nodeType="afterEffect" presetID="9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1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Class="entr" nodeType="after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xit" nodeType="clickEffect" presetID="9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49" dur="500" fill="hold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Class="exit" nodeType="afterEffect" presetID="9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53" dur="500" fill="hold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Class="exit" nodeType="afterEffect" presetID="9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57" dur="500" fill="hold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9" grpId="3"/>
      <p:bldP build="whole" bldLvl="1" animBg="1" rev="0" advAuto="0" spid="316" grpId="7"/>
      <p:bldP build="whole" bldLvl="1" animBg="1" rev="0" advAuto="0" spid="320" grpId="12"/>
      <p:bldP build="whole" bldLvl="1" animBg="1" rev="0" advAuto="0" spid="319" grpId="6"/>
      <p:bldP build="whole" bldLvl="1" animBg="1" rev="0" advAuto="0" spid="317" grpId="1"/>
      <p:bldP build="whole" bldLvl="1" animBg="1" rev="0" advAuto="0" spid="321" grpId="13"/>
      <p:bldP build="whole" bldLvl="1" animBg="1" rev="0" advAuto="0" spid="317" grpId="4"/>
      <p:bldP build="whole" bldLvl="1" animBg="1" rev="0" advAuto="0" spid="322" grpId="10"/>
      <p:bldP build="whole" bldLvl="1" animBg="1" rev="0" advAuto="0" spid="322" grpId="11"/>
      <p:bldP build="whole" bldLvl="1" animBg="1" rev="0" advAuto="0" spid="318" grpId="2"/>
      <p:bldP build="whole" bldLvl="1" animBg="1" rev="0" advAuto="0" spid="318" grpId="5"/>
      <p:bldP build="whole" bldLvl="1" animBg="1" rev="0" advAuto="0" spid="321" grpId="9"/>
      <p:bldP build="whole" bldLvl="1" animBg="1" rev="0" advAuto="0" spid="320" grpId="8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4" name="image1.jpg"/>
          <p:cNvPicPr>
            <a:picLocks noChangeAspect="1"/>
          </p:cNvPicPr>
          <p:nvPr/>
        </p:nvPicPr>
        <p:blipFill>
          <a:blip r:embed="rId2">
            <a:extLst/>
          </a:blip>
          <a:srcRect l="0" t="51313" r="0" b="0"/>
          <a:stretch>
            <a:fillRect/>
          </a:stretch>
        </p:blipFill>
        <p:spPr>
          <a:xfrm>
            <a:off x="0" y="0"/>
            <a:ext cx="13004800" cy="373545"/>
          </a:xfrm>
          <a:prstGeom prst="rect">
            <a:avLst/>
          </a:prstGeom>
          <a:ln w="12700"/>
        </p:spPr>
      </p:pic>
      <p:pic>
        <p:nvPicPr>
          <p:cNvPr id="325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857277"/>
            <a:ext cx="13004800" cy="26010"/>
          </a:xfrm>
          <a:prstGeom prst="rect">
            <a:avLst/>
          </a:prstGeom>
          <a:ln w="12700"/>
        </p:spPr>
      </p:pic>
      <p:pic>
        <p:nvPicPr>
          <p:cNvPr id="326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585" y="8090881"/>
            <a:ext cx="1599307" cy="1622318"/>
          </a:xfrm>
          <a:prstGeom prst="rect">
            <a:avLst/>
          </a:prstGeom>
          <a:ln w="12700"/>
        </p:spPr>
      </p:pic>
      <p:sp>
        <p:nvSpPr>
          <p:cNvPr id="327" name="Shape 327"/>
          <p:cNvSpPr/>
          <p:nvPr/>
        </p:nvSpPr>
        <p:spPr>
          <a:xfrm>
            <a:off x="245171" y="8986173"/>
            <a:ext cx="6807201" cy="533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Evaluating an Alternative CS1 for Students with Prior Programming Experience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SIGCSE 2017 • Kirkpatrick and Mayfield</a:t>
            </a:r>
          </a:p>
        </p:txBody>
      </p:sp>
      <p:sp>
        <p:nvSpPr>
          <p:cNvPr id="328" name="Shape 328"/>
          <p:cNvSpPr/>
          <p:nvPr>
            <p:ph type="title"/>
          </p:nvPr>
        </p:nvSpPr>
        <p:spPr>
          <a:xfrm>
            <a:off x="88900" y="390596"/>
            <a:ext cx="10820400" cy="1066801"/>
          </a:xfrm>
          <a:prstGeom prst="rect">
            <a:avLst/>
          </a:prstGeom>
        </p:spPr>
        <p:txBody>
          <a:bodyPr/>
          <a:lstStyle/>
          <a:p>
            <a:pPr/>
            <a:r>
              <a:t>CS 159 → CS 240 Retention</a:t>
            </a:r>
          </a:p>
        </p:txBody>
      </p:sp>
      <p:pic>
        <p:nvPicPr>
          <p:cNvPr id="329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213099" y="1549400"/>
            <a:ext cx="9207501" cy="5921837"/>
          </a:xfrm>
          <a:prstGeom prst="rect">
            <a:avLst/>
          </a:prstGeom>
          <a:ln w="12700">
            <a:miter lim="400000"/>
          </a:ln>
        </p:spPr>
      </p:pic>
      <p:sp>
        <p:nvSpPr>
          <p:cNvPr id="330" name="Shape 330"/>
          <p:cNvSpPr/>
          <p:nvPr/>
        </p:nvSpPr>
        <p:spPr>
          <a:xfrm>
            <a:off x="88900" y="5385990"/>
            <a:ext cx="6683772" cy="3389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5727" y="7519"/>
                </a:lnTo>
                <a:lnTo>
                  <a:pt x="340" y="7519"/>
                </a:lnTo>
                <a:cubicBezTo>
                  <a:pt x="152" y="7519"/>
                  <a:pt x="0" y="7819"/>
                  <a:pt x="0" y="8189"/>
                </a:cubicBezTo>
                <a:lnTo>
                  <a:pt x="0" y="20930"/>
                </a:lnTo>
                <a:cubicBezTo>
                  <a:pt x="0" y="21299"/>
                  <a:pt x="152" y="21600"/>
                  <a:pt x="340" y="21600"/>
                </a:cubicBezTo>
                <a:lnTo>
                  <a:pt x="15995" y="21600"/>
                </a:lnTo>
                <a:cubicBezTo>
                  <a:pt x="16183" y="21600"/>
                  <a:pt x="16335" y="21299"/>
                  <a:pt x="16335" y="20930"/>
                </a:cubicBezTo>
                <a:lnTo>
                  <a:pt x="16335" y="8735"/>
                </a:lnTo>
                <a:lnTo>
                  <a:pt x="21600" y="0"/>
                </a:lnTo>
                <a:close/>
              </a:path>
            </a:pathLst>
          </a:custGeom>
          <a:solidFill>
            <a:srgbClr val="F5ECD6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lvl1pPr>
          </a:lstStyle>
          <a:p>
            <a:pPr/>
            <a:r>
              <a:t>Significant drop in women retention after increasing Calculus requirement...</a:t>
            </a:r>
          </a:p>
        </p:txBody>
      </p:sp>
      <p:sp>
        <p:nvSpPr>
          <p:cNvPr id="331" name="Shape 331"/>
          <p:cNvSpPr/>
          <p:nvPr/>
        </p:nvSpPr>
        <p:spPr>
          <a:xfrm>
            <a:off x="6642100" y="5016500"/>
            <a:ext cx="1676400" cy="508000"/>
          </a:xfrm>
          <a:prstGeom prst="ellipse">
            <a:avLst/>
          </a:prstGeom>
          <a:solidFill>
            <a:srgbClr val="522A95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</p:spPr>
        <p:txBody>
          <a:bodyPr lIns="38100" tIns="38100" rIns="38100" bIns="38100"/>
          <a:lstStyle/>
          <a:p>
            <a:pPr algn="ctr" defTabSz="825500">
              <a:buClr>
                <a:srgbClr val="000000"/>
              </a:buCl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1" grpId="2"/>
      <p:bldP build="whole" bldLvl="1" animBg="1" rev="0" advAuto="0" spid="33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3" name="image1.jpg"/>
          <p:cNvPicPr>
            <a:picLocks noChangeAspect="1"/>
          </p:cNvPicPr>
          <p:nvPr/>
        </p:nvPicPr>
        <p:blipFill>
          <a:blip r:embed="rId2">
            <a:extLst/>
          </a:blip>
          <a:srcRect l="0" t="51313" r="0" b="0"/>
          <a:stretch>
            <a:fillRect/>
          </a:stretch>
        </p:blipFill>
        <p:spPr>
          <a:xfrm>
            <a:off x="0" y="0"/>
            <a:ext cx="13004800" cy="373545"/>
          </a:xfrm>
          <a:prstGeom prst="rect">
            <a:avLst/>
          </a:prstGeom>
          <a:ln w="12700"/>
        </p:spPr>
      </p:pic>
      <p:pic>
        <p:nvPicPr>
          <p:cNvPr id="334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857277"/>
            <a:ext cx="13004800" cy="26010"/>
          </a:xfrm>
          <a:prstGeom prst="rect">
            <a:avLst/>
          </a:prstGeom>
          <a:ln w="12700"/>
        </p:spPr>
      </p:pic>
      <p:pic>
        <p:nvPicPr>
          <p:cNvPr id="335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585" y="8090881"/>
            <a:ext cx="1599307" cy="1622318"/>
          </a:xfrm>
          <a:prstGeom prst="rect">
            <a:avLst/>
          </a:prstGeom>
          <a:ln w="12700"/>
        </p:spPr>
      </p:pic>
      <p:sp>
        <p:nvSpPr>
          <p:cNvPr id="336" name="Shape 336"/>
          <p:cNvSpPr/>
          <p:nvPr/>
        </p:nvSpPr>
        <p:spPr>
          <a:xfrm>
            <a:off x="245171" y="8986173"/>
            <a:ext cx="6807201" cy="533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Evaluating an Alternative CS1 for Students with Prior Programming Experience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SIGCSE 2017 • Kirkpatrick and Mayfield</a:t>
            </a:r>
          </a:p>
        </p:txBody>
      </p:sp>
      <p:sp>
        <p:nvSpPr>
          <p:cNvPr id="337" name="Shape 3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Research Hypotheses</a:t>
            </a:r>
          </a:p>
        </p:txBody>
      </p:sp>
      <p:sp>
        <p:nvSpPr>
          <p:cNvPr id="338" name="Shape 338"/>
          <p:cNvSpPr/>
          <p:nvPr/>
        </p:nvSpPr>
        <p:spPr>
          <a:xfrm>
            <a:off x="1047246" y="1684555"/>
            <a:ext cx="10896601" cy="1714501"/>
          </a:xfrm>
          <a:prstGeom prst="rect">
            <a:avLst/>
          </a:prstGeom>
          <a:solidFill>
            <a:srgbClr val="F5ECD6">
              <a:alpha val="40000"/>
            </a:srgbClr>
          </a:solidFill>
          <a:ln w="12700">
            <a:solidFill>
              <a:srgbClr val="522A95">
                <a:alpha val="40000"/>
              </a:srgb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+mn-lt"/>
                <a:ea typeface="+mn-ea"/>
                <a:cs typeface="+mn-cs"/>
                <a:sym typeface="Garamond"/>
              </a:rPr>
              <a:t>CS 159 and CS 240 retention</a:t>
            </a: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The split sections improve retention.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The Calculus/B- change led to drop in retention.</a:t>
            </a:r>
          </a:p>
        </p:txBody>
      </p:sp>
      <p:sp>
        <p:nvSpPr>
          <p:cNvPr id="339" name="Shape 339"/>
          <p:cNvSpPr/>
          <p:nvPr/>
        </p:nvSpPr>
        <p:spPr>
          <a:xfrm>
            <a:off x="1041400" y="3505200"/>
            <a:ext cx="10896600" cy="2730500"/>
          </a:xfrm>
          <a:prstGeom prst="rect">
            <a:avLst/>
          </a:prstGeom>
          <a:solidFill>
            <a:srgbClr val="F5ECD6">
              <a:alpha val="40000"/>
            </a:srgbClr>
          </a:solidFill>
          <a:ln w="12700">
            <a:solidFill>
              <a:srgbClr val="522A95">
                <a:alpha val="40000"/>
              </a:srgb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+mn-lt"/>
                <a:ea typeface="+mn-ea"/>
                <a:cs typeface="+mn-cs"/>
                <a:sym typeface="Garamond"/>
              </a:rPr>
              <a:t>CS 159 and CS 240 grades</a:t>
            </a: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CS 139/149 has no effect on CS 159 or CS 240 grades.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Skip CS 139/149 with AP 4 yields difference in CS 159.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AP 4 + CS 139/149 no difference in CS 159 or CS 240 relative to AP 5.</a:t>
            </a:r>
          </a:p>
        </p:txBody>
      </p:sp>
      <p:sp>
        <p:nvSpPr>
          <p:cNvPr id="340" name="Shape 340"/>
          <p:cNvSpPr/>
          <p:nvPr/>
        </p:nvSpPr>
        <p:spPr>
          <a:xfrm>
            <a:off x="1041400" y="6350000"/>
            <a:ext cx="10896600" cy="1714500"/>
          </a:xfrm>
          <a:prstGeom prst="rect">
            <a:avLst/>
          </a:prstGeom>
          <a:solidFill>
            <a:srgbClr val="F5ECD6"/>
          </a:solidFill>
          <a:ln w="12700">
            <a:solidFill>
              <a:srgbClr val="522A9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+mn-lt"/>
                <a:ea typeface="+mn-ea"/>
                <a:cs typeface="+mn-cs"/>
                <a:sym typeface="Garamond"/>
              </a:rPr>
              <a:t>Effect on women and URM students</a:t>
            </a: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Split sections improve women/URM retention.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Calculus/B- had disproportionate effect on women/URM.</a:t>
            </a:r>
          </a:p>
        </p:txBody>
      </p:sp>
      <p:sp>
        <p:nvSpPr>
          <p:cNvPr id="341" name="Shape 341"/>
          <p:cNvSpPr/>
          <p:nvPr/>
        </p:nvSpPr>
        <p:spPr>
          <a:xfrm>
            <a:off x="8026400" y="2070100"/>
            <a:ext cx="553542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defTabSz="647700">
              <a:buClr>
                <a:srgbClr val="000000"/>
              </a:buClr>
              <a:defRPr sz="4800">
                <a:solidFill>
                  <a:srgbClr val="B51A00"/>
                </a:solidFill>
                <a:uFill>
                  <a:solidFill>
                    <a:srgbClr val="B51A00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✕</a:t>
            </a:r>
          </a:p>
        </p:txBody>
      </p:sp>
      <p:sp>
        <p:nvSpPr>
          <p:cNvPr id="342" name="Shape 342"/>
          <p:cNvSpPr/>
          <p:nvPr/>
        </p:nvSpPr>
        <p:spPr>
          <a:xfrm>
            <a:off x="7391400" y="3505200"/>
            <a:ext cx="1595339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defRPr sz="4800">
                <a:solidFill>
                  <a:srgbClr val="B51A00"/>
                </a:solidFill>
                <a:uFill>
                  <a:solidFill>
                    <a:srgbClr val="B51A00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✕ </a:t>
            </a:r>
            <a:r>
              <a: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/</a:t>
            </a:r>
            <a:r>
              <a:rPr>
                <a:solidFill>
                  <a:srgbClr val="4F7A28"/>
                </a:solidFill>
                <a:uFill>
                  <a:solidFill>
                    <a:srgbClr val="4F7A28"/>
                  </a:solidFill>
                </a:uFill>
              </a:rPr>
              <a:t> ✓</a:t>
            </a:r>
          </a:p>
        </p:txBody>
      </p:sp>
      <p:sp>
        <p:nvSpPr>
          <p:cNvPr id="343" name="Shape 343"/>
          <p:cNvSpPr/>
          <p:nvPr/>
        </p:nvSpPr>
        <p:spPr>
          <a:xfrm>
            <a:off x="11252200" y="4406900"/>
            <a:ext cx="55473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defTabSz="647700">
              <a:buClr>
                <a:srgbClr val="000000"/>
              </a:buClr>
              <a:defRPr sz="4800">
                <a:solidFill>
                  <a:srgbClr val="4F7A28"/>
                </a:solidFill>
                <a:uFill>
                  <a:solidFill>
                    <a:srgbClr val="4F7A28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>
              <a:defRPr>
                <a:solidFill>
                  <a:srgbClr val="B51A00"/>
                </a:solidFill>
                <a:uFill>
                  <a:solidFill>
                    <a:srgbClr val="B51A00"/>
                  </a:solidFill>
                </a:uFill>
              </a:defRPr>
            </a:pPr>
            <a:r>
              <a:rPr>
                <a:solidFill>
                  <a:srgbClr val="4F7A28"/>
                </a:solidFill>
                <a:uFill>
                  <a:solidFill>
                    <a:srgbClr val="4F7A28"/>
                  </a:solidFill>
                </a:uFill>
              </a:rPr>
              <a:t>✓</a:t>
            </a:r>
          </a:p>
        </p:txBody>
      </p:sp>
      <p:sp>
        <p:nvSpPr>
          <p:cNvPr id="344" name="Shape 344"/>
          <p:cNvSpPr/>
          <p:nvPr/>
        </p:nvSpPr>
        <p:spPr>
          <a:xfrm>
            <a:off x="4279900" y="5448300"/>
            <a:ext cx="55473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defTabSz="647700">
              <a:buClr>
                <a:srgbClr val="000000"/>
              </a:buClr>
              <a:defRPr sz="4800">
                <a:solidFill>
                  <a:srgbClr val="4F7A28"/>
                </a:solidFill>
                <a:uFill>
                  <a:solidFill>
                    <a:srgbClr val="4F7A28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>
              <a:defRPr>
                <a:solidFill>
                  <a:srgbClr val="B51A00"/>
                </a:solidFill>
                <a:uFill>
                  <a:solidFill>
                    <a:srgbClr val="B51A00"/>
                  </a:solidFill>
                </a:uFill>
              </a:defRPr>
            </a:pPr>
            <a:r>
              <a:rPr>
                <a:solidFill>
                  <a:srgbClr val="4F7A28"/>
                </a:solidFill>
                <a:uFill>
                  <a:solidFill>
                    <a:srgbClr val="4F7A28"/>
                  </a:solidFill>
                </a:uFill>
              </a:rPr>
              <a:t>✓</a:t>
            </a:r>
          </a:p>
        </p:txBody>
      </p:sp>
      <p:sp>
        <p:nvSpPr>
          <p:cNvPr id="345" name="Shape 345"/>
          <p:cNvSpPr/>
          <p:nvPr/>
        </p:nvSpPr>
        <p:spPr>
          <a:xfrm>
            <a:off x="9715500" y="6743700"/>
            <a:ext cx="553542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defTabSz="647700">
              <a:buClr>
                <a:srgbClr val="000000"/>
              </a:buClr>
              <a:defRPr sz="4800">
                <a:solidFill>
                  <a:srgbClr val="B51A00"/>
                </a:solidFill>
                <a:uFill>
                  <a:solidFill>
                    <a:srgbClr val="B51A00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✕</a:t>
            </a:r>
          </a:p>
        </p:txBody>
      </p:sp>
      <p:sp>
        <p:nvSpPr>
          <p:cNvPr id="346" name="Shape 346"/>
          <p:cNvSpPr/>
          <p:nvPr/>
        </p:nvSpPr>
        <p:spPr>
          <a:xfrm>
            <a:off x="9652000" y="7848600"/>
            <a:ext cx="1705174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defRPr sz="4800">
                <a:solidFill>
                  <a:srgbClr val="B51A00"/>
                </a:solidFill>
                <a:uFill>
                  <a:solidFill>
                    <a:srgbClr val="B51A00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solidFill>
                  <a:srgbClr val="4F7A28"/>
                </a:solidFill>
                <a:uFill>
                  <a:solidFill>
                    <a:srgbClr val="4F7A28"/>
                  </a:solidFill>
                </a:uFill>
              </a:rPr>
              <a:t>?</a:t>
            </a:r>
            <a:r>
              <a:t> </a:t>
            </a:r>
            <a:r>
              <a: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/</a:t>
            </a:r>
            <a:r>
              <a:rPr>
                <a:solidFill>
                  <a:srgbClr val="4F7A28"/>
                </a:solidFill>
                <a:uFill>
                  <a:solidFill>
                    <a:srgbClr val="4F7A28"/>
                  </a:solidFill>
                </a:uFill>
              </a:rPr>
              <a:t> </a:t>
            </a:r>
            <a:r>
              <a:t>✕</a:t>
            </a:r>
            <a:r>
              <a:rPr>
                <a:solidFill>
                  <a:srgbClr val="4F7A28"/>
                </a:solidFill>
                <a:uFill>
                  <a:solidFill>
                    <a:srgbClr val="4F7A28"/>
                  </a:solidFill>
                </a:uFill>
              </a:rPr>
              <a:t> </a:t>
            </a:r>
          </a:p>
        </p:txBody>
      </p:sp>
      <p:sp>
        <p:nvSpPr>
          <p:cNvPr id="347" name="Shape 347"/>
          <p:cNvSpPr/>
          <p:nvPr/>
        </p:nvSpPr>
        <p:spPr>
          <a:xfrm>
            <a:off x="10312400" y="2590800"/>
            <a:ext cx="1595339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defRPr sz="4800">
                <a:solidFill>
                  <a:srgbClr val="B51A00"/>
                </a:solidFill>
                <a:uFill>
                  <a:solidFill>
                    <a:srgbClr val="B51A00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solidFill>
                  <a:srgbClr val="4F7A28"/>
                </a:solidFill>
                <a:uFill>
                  <a:solidFill>
                    <a:srgbClr val="4F7A28"/>
                  </a:solidFill>
                </a:uFill>
              </a:rPr>
              <a:t>✓ </a:t>
            </a:r>
            <a:r>
              <a: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/</a:t>
            </a:r>
            <a:r>
              <a:rPr>
                <a:solidFill>
                  <a:srgbClr val="4F7A28"/>
                </a:solidFill>
                <a:uFill>
                  <a:solidFill>
                    <a:srgbClr val="4F7A28"/>
                  </a:solidFill>
                </a:uFill>
              </a:rPr>
              <a:t> </a:t>
            </a:r>
            <a:r>
              <a:t>✕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5" grpId="1"/>
      <p:bldP build="whole" bldLvl="1" animBg="1" rev="0" advAuto="0" spid="346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9" name="image1.jpg"/>
          <p:cNvPicPr>
            <a:picLocks noChangeAspect="1"/>
          </p:cNvPicPr>
          <p:nvPr/>
        </p:nvPicPr>
        <p:blipFill>
          <a:blip r:embed="rId2">
            <a:extLst/>
          </a:blip>
          <a:srcRect l="0" t="51313" r="0" b="0"/>
          <a:stretch>
            <a:fillRect/>
          </a:stretch>
        </p:blipFill>
        <p:spPr>
          <a:xfrm>
            <a:off x="0" y="0"/>
            <a:ext cx="13004800" cy="373545"/>
          </a:xfrm>
          <a:prstGeom prst="rect">
            <a:avLst/>
          </a:prstGeom>
          <a:ln w="12700"/>
        </p:spPr>
      </p:pic>
      <p:pic>
        <p:nvPicPr>
          <p:cNvPr id="350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857277"/>
            <a:ext cx="13004800" cy="26010"/>
          </a:xfrm>
          <a:prstGeom prst="rect">
            <a:avLst/>
          </a:prstGeom>
          <a:ln w="12700"/>
        </p:spPr>
      </p:pic>
      <p:pic>
        <p:nvPicPr>
          <p:cNvPr id="351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585" y="8090881"/>
            <a:ext cx="1599307" cy="1622318"/>
          </a:xfrm>
          <a:prstGeom prst="rect">
            <a:avLst/>
          </a:prstGeom>
          <a:ln w="12700"/>
        </p:spPr>
      </p:pic>
      <p:sp>
        <p:nvSpPr>
          <p:cNvPr id="352" name="Shape 352"/>
          <p:cNvSpPr/>
          <p:nvPr/>
        </p:nvSpPr>
        <p:spPr>
          <a:xfrm>
            <a:off x="245171" y="8986173"/>
            <a:ext cx="6807201" cy="533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Evaluating an Alternative CS1 for Students with Prior Programming Experience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SIGCSE 2017 • Kirkpatrick and Mayfield</a:t>
            </a:r>
          </a:p>
        </p:txBody>
      </p:sp>
      <p:sp>
        <p:nvSpPr>
          <p:cNvPr id="353" name="Shape 3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Key Takeaways</a:t>
            </a:r>
          </a:p>
        </p:txBody>
      </p:sp>
      <p:sp>
        <p:nvSpPr>
          <p:cNvPr id="354" name="Shape 354"/>
          <p:cNvSpPr/>
          <p:nvPr/>
        </p:nvSpPr>
        <p:spPr>
          <a:xfrm>
            <a:off x="1047246" y="1684555"/>
            <a:ext cx="10896601" cy="1206501"/>
          </a:xfrm>
          <a:prstGeom prst="rect">
            <a:avLst/>
          </a:prstGeom>
          <a:solidFill>
            <a:srgbClr val="F5ECD6"/>
          </a:solidFill>
          <a:ln w="12700">
            <a:solidFill>
              <a:srgbClr val="522A9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+mn-lt"/>
                <a:ea typeface="+mn-ea"/>
                <a:cs typeface="+mn-cs"/>
                <a:sym typeface="Garamond"/>
              </a:rPr>
              <a:t>Extended intro helps level playing field</a:t>
            </a: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No difference by the end of CS2</a:t>
            </a:r>
          </a:p>
        </p:txBody>
      </p:sp>
      <p:sp>
        <p:nvSpPr>
          <p:cNvPr id="355" name="Shape 355"/>
          <p:cNvSpPr/>
          <p:nvPr/>
        </p:nvSpPr>
        <p:spPr>
          <a:xfrm>
            <a:off x="1041400" y="3111500"/>
            <a:ext cx="10896600" cy="1206500"/>
          </a:xfrm>
          <a:prstGeom prst="rect">
            <a:avLst/>
          </a:prstGeom>
          <a:solidFill>
            <a:srgbClr val="F5ECD6"/>
          </a:solidFill>
          <a:ln w="12700">
            <a:solidFill>
              <a:srgbClr val="522A9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+mn-lt"/>
                <a:ea typeface="+mn-ea"/>
                <a:cs typeface="+mn-cs"/>
                <a:sym typeface="Garamond"/>
              </a:rPr>
              <a:t>Extended intro helps students with AP 4</a:t>
            </a: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No difference by the end of CS2</a:t>
            </a:r>
          </a:p>
        </p:txBody>
      </p:sp>
      <p:sp>
        <p:nvSpPr>
          <p:cNvPr id="356" name="Shape 356"/>
          <p:cNvSpPr/>
          <p:nvPr/>
        </p:nvSpPr>
        <p:spPr>
          <a:xfrm>
            <a:off x="1041400" y="4533900"/>
            <a:ext cx="10896600" cy="1206500"/>
          </a:xfrm>
          <a:prstGeom prst="rect">
            <a:avLst/>
          </a:prstGeom>
          <a:solidFill>
            <a:srgbClr val="F5ECD6"/>
          </a:solidFill>
          <a:ln w="12700">
            <a:solidFill>
              <a:srgbClr val="522A9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+mn-lt"/>
                <a:ea typeface="+mn-ea"/>
                <a:cs typeface="+mn-cs"/>
                <a:sym typeface="Garamond"/>
              </a:rPr>
              <a:t>Extended intro helps for fair enrollment mgmt</a:t>
            </a: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No evidence of prior exposure bias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5" grpId="2"/>
      <p:bldP build="whole" bldLvl="1" animBg="1" rev="0" advAuto="0" spid="356" grpId="3"/>
      <p:bldP build="whole" bldLvl="1" animBg="1" rev="0" advAuto="0" spid="35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102"/>
          <p:cNvGrpSpPr/>
          <p:nvPr/>
        </p:nvGrpSpPr>
        <p:grpSpPr>
          <a:xfrm>
            <a:off x="7073900" y="2921215"/>
            <a:ext cx="3289300" cy="2158786"/>
            <a:chOff x="0" y="0"/>
            <a:chExt cx="3289300" cy="2158784"/>
          </a:xfrm>
        </p:grpSpPr>
        <p:sp>
          <p:nvSpPr>
            <p:cNvPr id="100" name="Shape 100"/>
            <p:cNvSpPr/>
            <p:nvPr/>
          </p:nvSpPr>
          <p:spPr>
            <a:xfrm>
              <a:off x="0" y="10097"/>
              <a:ext cx="3289300" cy="2148688"/>
            </a:xfrm>
            <a:prstGeom prst="roundRect">
              <a:avLst>
                <a:gd name="adj" fmla="val 4225"/>
              </a:avLst>
            </a:prstGeom>
            <a:solidFill>
              <a:srgbClr val="E63B7A">
                <a:alpha val="30000"/>
              </a:srgbClr>
            </a:solidFill>
            <a:ln w="25400" cap="flat">
              <a:solidFill>
                <a:srgbClr val="000000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defTabSz="825500">
                <a:buClr>
                  <a:srgbClr val="000000"/>
                </a:buClr>
                <a:defRPr sz="3600">
                  <a:latin typeface="+mn-lt"/>
                  <a:ea typeface="+mn-ea"/>
                  <a:cs typeface="+mn-cs"/>
                  <a:sym typeface="Garamond"/>
                </a:defRPr>
              </a:pPr>
            </a:p>
          </p:txBody>
        </p:sp>
        <p:sp>
          <p:nvSpPr>
            <p:cNvPr id="101" name="Shape 101"/>
            <p:cNvSpPr/>
            <p:nvPr/>
          </p:nvSpPr>
          <p:spPr>
            <a:xfrm>
              <a:off x="18689" y="0"/>
              <a:ext cx="97790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>
              <a:lvl1pPr defTabSz="647700">
                <a:buClr>
                  <a:srgbClr val="000000"/>
                </a:buClr>
                <a:defRPr sz="4200"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Garamond"/>
                </a:defRPr>
              </a:lvl1pPr>
            </a:lstStyle>
            <a:p>
              <a:pPr/>
              <a:r>
                <a:t>CS2</a:t>
              </a:r>
            </a:p>
          </p:txBody>
        </p:sp>
      </p:grpSp>
      <p:grpSp>
        <p:nvGrpSpPr>
          <p:cNvPr id="105" name="Group 105"/>
          <p:cNvGrpSpPr/>
          <p:nvPr/>
        </p:nvGrpSpPr>
        <p:grpSpPr>
          <a:xfrm>
            <a:off x="2527300" y="2921745"/>
            <a:ext cx="4406900" cy="2159001"/>
            <a:chOff x="0" y="0"/>
            <a:chExt cx="4406900" cy="2159000"/>
          </a:xfrm>
        </p:grpSpPr>
        <p:sp>
          <p:nvSpPr>
            <p:cNvPr id="103" name="Shape 103"/>
            <p:cNvSpPr/>
            <p:nvPr/>
          </p:nvSpPr>
          <p:spPr>
            <a:xfrm>
              <a:off x="0" y="10312"/>
              <a:ext cx="4406900" cy="2148689"/>
            </a:xfrm>
            <a:prstGeom prst="roundRect">
              <a:avLst>
                <a:gd name="adj" fmla="val 4225"/>
              </a:avLst>
            </a:prstGeom>
            <a:solidFill>
              <a:srgbClr val="4F7A28">
                <a:alpha val="30000"/>
              </a:srgbClr>
            </a:solidFill>
            <a:ln w="25400" cap="flat">
              <a:solidFill>
                <a:srgbClr val="000000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defTabSz="825500">
                <a:buClr>
                  <a:srgbClr val="000000"/>
                </a:buClr>
                <a:defRPr sz="3600">
                  <a:latin typeface="+mn-lt"/>
                  <a:ea typeface="+mn-ea"/>
                  <a:cs typeface="+mn-cs"/>
                  <a:sym typeface="Garamond"/>
                </a:defRPr>
              </a:pPr>
            </a:p>
          </p:txBody>
        </p:sp>
        <p:sp>
          <p:nvSpPr>
            <p:cNvPr id="104" name="Shape 104"/>
            <p:cNvSpPr/>
            <p:nvPr/>
          </p:nvSpPr>
          <p:spPr>
            <a:xfrm>
              <a:off x="25039" y="0"/>
              <a:ext cx="1074182" cy="6227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>
              <a:lvl1pPr defTabSz="647700">
                <a:buClr>
                  <a:srgbClr val="000000"/>
                </a:buClr>
                <a:defRPr sz="4200"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Garamond"/>
                </a:defRPr>
              </a:lvl1pPr>
            </a:lstStyle>
            <a:p>
              <a:pPr/>
              <a:r>
                <a:t>CS1</a:t>
              </a:r>
            </a:p>
          </p:txBody>
        </p:sp>
      </p:grpSp>
      <p:pic>
        <p:nvPicPr>
          <p:cNvPr id="106" name="image1.jpg"/>
          <p:cNvPicPr>
            <a:picLocks noChangeAspect="1"/>
          </p:cNvPicPr>
          <p:nvPr/>
        </p:nvPicPr>
        <p:blipFill>
          <a:blip r:embed="rId2">
            <a:extLst/>
          </a:blip>
          <a:srcRect l="0" t="51313" r="0" b="0"/>
          <a:stretch>
            <a:fillRect/>
          </a:stretch>
        </p:blipFill>
        <p:spPr>
          <a:xfrm>
            <a:off x="0" y="0"/>
            <a:ext cx="13004800" cy="373545"/>
          </a:xfrm>
          <a:prstGeom prst="rect">
            <a:avLst/>
          </a:prstGeom>
          <a:ln w="12700"/>
        </p:spPr>
      </p:pic>
      <p:pic>
        <p:nvPicPr>
          <p:cNvPr id="107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857277"/>
            <a:ext cx="13004800" cy="26010"/>
          </a:xfrm>
          <a:prstGeom prst="rect">
            <a:avLst/>
          </a:prstGeom>
          <a:ln w="12700"/>
        </p:spPr>
      </p:pic>
      <p:pic>
        <p:nvPicPr>
          <p:cNvPr id="108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585" y="8090881"/>
            <a:ext cx="1599307" cy="1622318"/>
          </a:xfrm>
          <a:prstGeom prst="rect">
            <a:avLst/>
          </a:prstGeom>
          <a:ln w="12700"/>
        </p:spPr>
      </p:pic>
      <p:sp>
        <p:nvSpPr>
          <p:cNvPr id="109" name="Shape 109"/>
          <p:cNvSpPr/>
          <p:nvPr/>
        </p:nvSpPr>
        <p:spPr>
          <a:xfrm>
            <a:off x="245171" y="8986173"/>
            <a:ext cx="6807201" cy="533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Evaluating an Alternative CS1 for Students with Prior Programming Experience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SIGCSE 2017 • Kirkpatrick and Mayfield</a:t>
            </a:r>
          </a:p>
        </p:txBody>
      </p:sp>
      <p:sp>
        <p:nvSpPr>
          <p:cNvPr id="110" name="Shape 1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JMU Introductory Sequence</a:t>
            </a:r>
          </a:p>
        </p:txBody>
      </p:sp>
      <p:cxnSp>
        <p:nvCxnSpPr>
          <p:cNvPr id="111" name="Connector 111"/>
          <p:cNvCxnSpPr>
            <a:stCxn id="114" idx="0"/>
            <a:endCxn id="112" idx="0"/>
          </p:cNvCxnSpPr>
          <p:nvPr/>
        </p:nvCxnSpPr>
        <p:spPr>
          <a:xfrm flipH="1">
            <a:off x="3848100" y="4298950"/>
            <a:ext cx="2654300" cy="0"/>
          </a:xfrm>
          <a:prstGeom prst="straightConnector1">
            <a:avLst/>
          </a:prstGeom>
          <a:ln w="38100">
            <a:solidFill>
              <a:srgbClr val="000000"/>
            </a:solidFill>
            <a:miter lim="400000"/>
            <a:headEnd type="stealth"/>
          </a:ln>
        </p:spPr>
      </p:cxnSp>
      <p:sp>
        <p:nvSpPr>
          <p:cNvPr id="112" name="Shape 112"/>
          <p:cNvSpPr/>
          <p:nvPr/>
        </p:nvSpPr>
        <p:spPr>
          <a:xfrm>
            <a:off x="2819400" y="3733800"/>
            <a:ext cx="2057400" cy="1130300"/>
          </a:xfrm>
          <a:prstGeom prst="roundRect">
            <a:avLst>
              <a:gd name="adj" fmla="val 8032"/>
            </a:avLst>
          </a:prstGeom>
          <a:solidFill>
            <a:srgbClr val="CCE8B5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CS 139</a:t>
            </a:r>
          </a:p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(4 cr.)</a:t>
            </a:r>
          </a:p>
        </p:txBody>
      </p:sp>
      <p:cxnSp>
        <p:nvCxnSpPr>
          <p:cNvPr id="113" name="Connector 113"/>
          <p:cNvCxnSpPr>
            <a:stCxn id="114" idx="0"/>
            <a:endCxn id="115" idx="0"/>
          </p:cNvCxnSpPr>
          <p:nvPr/>
        </p:nvCxnSpPr>
        <p:spPr>
          <a:xfrm>
            <a:off x="6502400" y="4298950"/>
            <a:ext cx="2654300" cy="0"/>
          </a:xfrm>
          <a:prstGeom prst="straightConnector1">
            <a:avLst/>
          </a:prstGeom>
          <a:ln w="38100">
            <a:solidFill>
              <a:srgbClr val="000000"/>
            </a:solidFill>
            <a:miter lim="400000"/>
            <a:tailEnd type="stealth"/>
          </a:ln>
        </p:spPr>
      </p:cxnSp>
      <p:sp>
        <p:nvSpPr>
          <p:cNvPr id="114" name="Shape 114"/>
          <p:cNvSpPr/>
          <p:nvPr/>
        </p:nvSpPr>
        <p:spPr>
          <a:xfrm>
            <a:off x="5473700" y="3733800"/>
            <a:ext cx="2057400" cy="1130300"/>
          </a:xfrm>
          <a:prstGeom prst="roundRect">
            <a:avLst>
              <a:gd name="adj" fmla="val 8032"/>
            </a:avLst>
          </a:prstGeom>
          <a:solidFill>
            <a:srgbClr val="FFFBB9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CS 239</a:t>
            </a:r>
          </a:p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(4 cr.)</a:t>
            </a:r>
          </a:p>
        </p:txBody>
      </p:sp>
      <p:sp>
        <p:nvSpPr>
          <p:cNvPr id="115" name="Shape 115"/>
          <p:cNvSpPr/>
          <p:nvPr/>
        </p:nvSpPr>
        <p:spPr>
          <a:xfrm>
            <a:off x="8128000" y="3733800"/>
            <a:ext cx="2057400" cy="1130300"/>
          </a:xfrm>
          <a:prstGeom prst="roundRect">
            <a:avLst>
              <a:gd name="adj" fmla="val 8032"/>
            </a:avLst>
          </a:prstGeom>
          <a:solidFill>
            <a:srgbClr val="FFC4AB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CS 240</a:t>
            </a:r>
          </a:p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(3 cr.)</a:t>
            </a:r>
          </a:p>
        </p:txBody>
      </p:sp>
      <p:sp>
        <p:nvSpPr>
          <p:cNvPr id="116" name="Shape 116"/>
          <p:cNvSpPr/>
          <p:nvPr/>
        </p:nvSpPr>
        <p:spPr>
          <a:xfrm>
            <a:off x="5473700" y="6718300"/>
            <a:ext cx="2057400" cy="1130300"/>
          </a:xfrm>
          <a:prstGeom prst="roundRect">
            <a:avLst>
              <a:gd name="adj" fmla="val 8032"/>
            </a:avLst>
          </a:prstGeom>
          <a:solidFill>
            <a:srgbClr val="D4E3FE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MA 205</a:t>
            </a:r>
          </a:p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(3 cr.)</a:t>
            </a:r>
          </a:p>
        </p:txBody>
      </p:sp>
      <p:sp>
        <p:nvSpPr>
          <p:cNvPr id="117" name="Shape 117"/>
          <p:cNvSpPr/>
          <p:nvPr/>
        </p:nvSpPr>
        <p:spPr>
          <a:xfrm>
            <a:off x="7287815" y="7010400"/>
            <a:ext cx="2846785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475" y="0"/>
                </a:moveTo>
                <a:cubicBezTo>
                  <a:pt x="4035" y="0"/>
                  <a:pt x="3677" y="802"/>
                  <a:pt x="3677" y="1789"/>
                </a:cubicBezTo>
                <a:lnTo>
                  <a:pt x="3677" y="1843"/>
                </a:lnTo>
                <a:lnTo>
                  <a:pt x="0" y="4010"/>
                </a:lnTo>
                <a:lnTo>
                  <a:pt x="3677" y="6170"/>
                </a:lnTo>
                <a:lnTo>
                  <a:pt x="3677" y="19811"/>
                </a:lnTo>
                <a:cubicBezTo>
                  <a:pt x="3677" y="20798"/>
                  <a:pt x="4035" y="21600"/>
                  <a:pt x="4475" y="21600"/>
                </a:cubicBezTo>
                <a:lnTo>
                  <a:pt x="20802" y="21600"/>
                </a:lnTo>
                <a:cubicBezTo>
                  <a:pt x="21242" y="21600"/>
                  <a:pt x="21600" y="20798"/>
                  <a:pt x="21600" y="19811"/>
                </a:cubicBezTo>
                <a:lnTo>
                  <a:pt x="21600" y="1789"/>
                </a:lnTo>
                <a:cubicBezTo>
                  <a:pt x="21600" y="802"/>
                  <a:pt x="21242" y="0"/>
                  <a:pt x="20802" y="0"/>
                </a:cubicBezTo>
                <a:lnTo>
                  <a:pt x="4475" y="0"/>
                </a:lnTo>
                <a:close/>
              </a:path>
            </a:pathLst>
          </a:custGeom>
          <a:solidFill>
            <a:srgbClr val="F5ECD6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lvl1pPr>
          </a:lstStyle>
          <a:p>
            <a:pPr/>
            <a:r>
              <a:t>Applied Calculus</a:t>
            </a:r>
          </a:p>
        </p:txBody>
      </p:sp>
      <p:sp>
        <p:nvSpPr>
          <p:cNvPr id="118" name="Shape 118"/>
          <p:cNvSpPr/>
          <p:nvPr/>
        </p:nvSpPr>
        <p:spPr>
          <a:xfrm>
            <a:off x="9401571" y="2324100"/>
            <a:ext cx="2841229" cy="15942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441" y="0"/>
                </a:moveTo>
                <a:cubicBezTo>
                  <a:pt x="4000" y="0"/>
                  <a:pt x="3642" y="639"/>
                  <a:pt x="3642" y="1425"/>
                </a:cubicBezTo>
                <a:lnTo>
                  <a:pt x="3642" y="9066"/>
                </a:lnTo>
                <a:lnTo>
                  <a:pt x="0" y="21600"/>
                </a:lnTo>
                <a:lnTo>
                  <a:pt x="5153" y="11873"/>
                </a:lnTo>
                <a:lnTo>
                  <a:pt x="20800" y="11873"/>
                </a:lnTo>
                <a:cubicBezTo>
                  <a:pt x="21241" y="11873"/>
                  <a:pt x="21600" y="11234"/>
                  <a:pt x="21600" y="10448"/>
                </a:cubicBezTo>
                <a:lnTo>
                  <a:pt x="21600" y="1425"/>
                </a:lnTo>
                <a:cubicBezTo>
                  <a:pt x="21600" y="639"/>
                  <a:pt x="21241" y="0"/>
                  <a:pt x="20800" y="0"/>
                </a:cubicBezTo>
                <a:lnTo>
                  <a:pt x="4441" y="0"/>
                </a:lnTo>
                <a:close/>
              </a:path>
            </a:pathLst>
          </a:custGeom>
          <a:solidFill>
            <a:srgbClr val="F5ECD6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lvl1pPr>
          </a:lstStyle>
          <a:p>
            <a:pPr/>
            <a:r>
              <a:t>Not Java</a:t>
            </a:r>
          </a:p>
        </p:txBody>
      </p:sp>
      <p:sp>
        <p:nvSpPr>
          <p:cNvPr id="119" name="Shape 119"/>
          <p:cNvSpPr/>
          <p:nvPr/>
        </p:nvSpPr>
        <p:spPr>
          <a:xfrm>
            <a:off x="4597400" y="2247900"/>
            <a:ext cx="1979613" cy="1595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48" y="0"/>
                </a:moveTo>
                <a:cubicBezTo>
                  <a:pt x="515" y="0"/>
                  <a:pt x="0" y="639"/>
                  <a:pt x="0" y="1424"/>
                </a:cubicBezTo>
                <a:lnTo>
                  <a:pt x="0" y="10440"/>
                </a:lnTo>
                <a:cubicBezTo>
                  <a:pt x="0" y="11225"/>
                  <a:pt x="515" y="11864"/>
                  <a:pt x="1148" y="11864"/>
                </a:cubicBezTo>
                <a:lnTo>
                  <a:pt x="16464" y="11864"/>
                </a:lnTo>
                <a:lnTo>
                  <a:pt x="21600" y="21600"/>
                </a:lnTo>
                <a:lnTo>
                  <a:pt x="18707" y="8334"/>
                </a:lnTo>
                <a:lnTo>
                  <a:pt x="18707" y="1424"/>
                </a:lnTo>
                <a:cubicBezTo>
                  <a:pt x="18707" y="639"/>
                  <a:pt x="18193" y="0"/>
                  <a:pt x="17560" y="0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F5ECD6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lvl1pPr>
          </a:lstStyle>
          <a:p>
            <a:pPr/>
            <a:r>
              <a:t>Java</a:t>
            </a:r>
          </a:p>
        </p:txBody>
      </p:sp>
      <p:sp>
        <p:nvSpPr>
          <p:cNvPr id="120" name="Shape 120"/>
          <p:cNvSpPr/>
          <p:nvPr/>
        </p:nvSpPr>
        <p:spPr>
          <a:xfrm>
            <a:off x="838200" y="4308078"/>
            <a:ext cx="2674938" cy="1445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2723" y="8501"/>
                </a:lnTo>
                <a:lnTo>
                  <a:pt x="849" y="8501"/>
                </a:lnTo>
                <a:cubicBezTo>
                  <a:pt x="381" y="8501"/>
                  <a:pt x="0" y="9206"/>
                  <a:pt x="0" y="10073"/>
                </a:cubicBezTo>
                <a:lnTo>
                  <a:pt x="0" y="20028"/>
                </a:lnTo>
                <a:cubicBezTo>
                  <a:pt x="0" y="20895"/>
                  <a:pt x="381" y="21600"/>
                  <a:pt x="849" y="21600"/>
                </a:cubicBezTo>
                <a:lnTo>
                  <a:pt x="13508" y="21600"/>
                </a:lnTo>
                <a:cubicBezTo>
                  <a:pt x="13976" y="21600"/>
                  <a:pt x="14357" y="20895"/>
                  <a:pt x="14357" y="20028"/>
                </a:cubicBezTo>
                <a:lnTo>
                  <a:pt x="14357" y="11450"/>
                </a:lnTo>
                <a:lnTo>
                  <a:pt x="21600" y="0"/>
                </a:lnTo>
                <a:close/>
              </a:path>
            </a:pathLst>
          </a:custGeom>
          <a:solidFill>
            <a:srgbClr val="F5ECD6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lvl1pPr>
          </a:lstStyle>
          <a:p>
            <a:pPr/>
            <a:r>
              <a:t>Java</a:t>
            </a:r>
          </a:p>
        </p:txBody>
      </p:sp>
      <p:grpSp>
        <p:nvGrpSpPr>
          <p:cNvPr id="124" name="Group 124"/>
          <p:cNvGrpSpPr/>
          <p:nvPr/>
        </p:nvGrpSpPr>
        <p:grpSpPr>
          <a:xfrm>
            <a:off x="685800" y="5181600"/>
            <a:ext cx="11633200" cy="3251200"/>
            <a:chOff x="0" y="0"/>
            <a:chExt cx="11633200" cy="3251200"/>
          </a:xfrm>
        </p:grpSpPr>
        <p:sp>
          <p:nvSpPr>
            <p:cNvPr id="121" name="Shape 121"/>
            <p:cNvSpPr/>
            <p:nvPr/>
          </p:nvSpPr>
          <p:spPr>
            <a:xfrm>
              <a:off x="0" y="0"/>
              <a:ext cx="3479800" cy="3251200"/>
            </a:xfrm>
            <a:prstGeom prst="roundRect">
              <a:avLst>
                <a:gd name="adj" fmla="val 2792"/>
              </a:avLst>
            </a:prstGeom>
            <a:solidFill>
              <a:srgbClr val="CCE8B5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/>
            <a:p>
              <a:pPr marL="317500" indent="-254000" defTabSz="825500">
                <a:buClr>
                  <a:srgbClr val="000000"/>
                </a:buClr>
                <a:buSzPct val="125000"/>
                <a:buChar char="•"/>
                <a:defRPr sz="2400">
                  <a:latin typeface="+mn-lt"/>
                  <a:ea typeface="+mn-ea"/>
                  <a:cs typeface="+mn-cs"/>
                  <a:sym typeface="Garamond"/>
                </a:defRPr>
              </a:pPr>
              <a:r>
                <a:t>Development process</a:t>
              </a:r>
            </a:p>
            <a:p>
              <a:pPr marL="317500" indent="-254000" defTabSz="825500">
                <a:buClr>
                  <a:srgbClr val="000000"/>
                </a:buClr>
                <a:buSzPct val="125000"/>
                <a:buChar char="•"/>
                <a:defRPr sz="2400">
                  <a:latin typeface="+mn-lt"/>
                  <a:ea typeface="+mn-ea"/>
                  <a:cs typeface="+mn-cs"/>
                  <a:sym typeface="Garamond"/>
                </a:defRPr>
              </a:pPr>
              <a:r>
                <a:t>Control structures</a:t>
              </a:r>
            </a:p>
            <a:p>
              <a:pPr marL="317500" indent="-254000" defTabSz="825500">
                <a:buClr>
                  <a:srgbClr val="000000"/>
                </a:buClr>
                <a:buSzPct val="125000"/>
                <a:buChar char="•"/>
                <a:defRPr sz="2400">
                  <a:latin typeface="+mn-lt"/>
                  <a:ea typeface="+mn-ea"/>
                  <a:cs typeface="+mn-cs"/>
                  <a:sym typeface="Garamond"/>
                </a:defRPr>
              </a:pPr>
              <a:r>
                <a:t>Variables and expressions</a:t>
              </a:r>
            </a:p>
            <a:p>
              <a:pPr marL="317500" indent="-254000" defTabSz="825500">
                <a:buClr>
                  <a:srgbClr val="000000"/>
                </a:buClr>
                <a:buSzPct val="125000"/>
                <a:buChar char="•"/>
                <a:defRPr sz="2400">
                  <a:latin typeface="+mn-lt"/>
                  <a:ea typeface="+mn-ea"/>
                  <a:cs typeface="+mn-cs"/>
                  <a:sym typeface="Garamond"/>
                </a:defRPr>
              </a:pPr>
              <a:r>
                <a:t>Functions</a:t>
              </a:r>
            </a:p>
            <a:p>
              <a:pPr marL="317500" indent="-254000" defTabSz="825500">
                <a:buClr>
                  <a:srgbClr val="000000"/>
                </a:buClr>
                <a:buSzPct val="125000"/>
                <a:buChar char="•"/>
                <a:defRPr sz="2400">
                  <a:latin typeface="+mn-lt"/>
                  <a:ea typeface="+mn-ea"/>
                  <a:cs typeface="+mn-cs"/>
                  <a:sym typeface="Garamond"/>
                </a:defRPr>
              </a:pPr>
              <a:r>
                <a:t>Arrays</a:t>
              </a:r>
            </a:p>
            <a:p>
              <a:pPr marL="317500" indent="-254000" defTabSz="825500">
                <a:buClr>
                  <a:srgbClr val="000000"/>
                </a:buClr>
                <a:buSzPct val="125000"/>
                <a:buChar char="•"/>
                <a:defRPr sz="2400">
                  <a:latin typeface="+mn-lt"/>
                  <a:ea typeface="+mn-ea"/>
                  <a:cs typeface="+mn-cs"/>
                  <a:sym typeface="Garamond"/>
                </a:defRPr>
              </a:pPr>
              <a:r>
                <a:t>Classes/objects</a:t>
              </a:r>
            </a:p>
            <a:p>
              <a:pPr marL="317500" indent="-254000" defTabSz="825500">
                <a:buClr>
                  <a:srgbClr val="000000"/>
                </a:buClr>
                <a:buSzPct val="125000"/>
                <a:buChar char="•"/>
                <a:defRPr sz="2400">
                  <a:latin typeface="+mn-lt"/>
                  <a:ea typeface="+mn-ea"/>
                  <a:cs typeface="+mn-cs"/>
                  <a:sym typeface="Garamond"/>
                </a:defRPr>
              </a:pPr>
              <a:r>
                <a:t>Console I/O</a:t>
              </a:r>
            </a:p>
          </p:txBody>
        </p:sp>
        <p:sp>
          <p:nvSpPr>
            <p:cNvPr id="122" name="Shape 122"/>
            <p:cNvSpPr/>
            <p:nvPr/>
          </p:nvSpPr>
          <p:spPr>
            <a:xfrm>
              <a:off x="4076700" y="0"/>
              <a:ext cx="3479800" cy="3251200"/>
            </a:xfrm>
            <a:prstGeom prst="roundRect">
              <a:avLst>
                <a:gd name="adj" fmla="val 2792"/>
              </a:avLst>
            </a:prstGeom>
            <a:solidFill>
              <a:srgbClr val="FFFBB9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/>
            <a:p>
              <a:pPr marL="317500" indent="-254000" defTabSz="825500">
                <a:buClr>
                  <a:srgbClr val="000000"/>
                </a:buClr>
                <a:buSzPct val="125000"/>
                <a:buChar char="•"/>
                <a:defRPr sz="2400">
                  <a:latin typeface="+mn-lt"/>
                  <a:ea typeface="+mn-ea"/>
                  <a:cs typeface="+mn-cs"/>
                  <a:sym typeface="Garamond"/>
                </a:defRPr>
              </a:pPr>
              <a:r>
                <a:t>Classes/objects</a:t>
              </a:r>
            </a:p>
            <a:p>
              <a:pPr marL="317500" indent="-254000" defTabSz="825500">
                <a:buClr>
                  <a:srgbClr val="000000"/>
                </a:buClr>
                <a:buSzPct val="125000"/>
                <a:buChar char="•"/>
                <a:defRPr sz="2400">
                  <a:latin typeface="+mn-lt"/>
                  <a:ea typeface="+mn-ea"/>
                  <a:cs typeface="+mn-cs"/>
                  <a:sym typeface="Garamond"/>
                </a:defRPr>
              </a:pPr>
              <a:r>
                <a:t>OOP concepts</a:t>
              </a:r>
            </a:p>
            <a:p>
              <a:pPr marL="317500" indent="-254000" defTabSz="825500">
                <a:buClr>
                  <a:srgbClr val="000000"/>
                </a:buClr>
                <a:buSzPct val="125000"/>
                <a:buChar char="•"/>
                <a:defRPr sz="2400">
                  <a:latin typeface="+mn-lt"/>
                  <a:ea typeface="+mn-ea"/>
                  <a:cs typeface="+mn-cs"/>
                  <a:sym typeface="Garamond"/>
                </a:defRPr>
              </a:pPr>
              <a:r>
                <a:t>Packages</a:t>
              </a:r>
            </a:p>
            <a:p>
              <a:pPr marL="317500" indent="-254000" defTabSz="825500">
                <a:buClr>
                  <a:srgbClr val="000000"/>
                </a:buClr>
                <a:buSzPct val="125000"/>
                <a:buChar char="•"/>
                <a:defRPr sz="2400">
                  <a:latin typeface="+mn-lt"/>
                  <a:ea typeface="+mn-ea"/>
                  <a:cs typeface="+mn-cs"/>
                  <a:sym typeface="Garamond"/>
                </a:defRPr>
              </a:pPr>
              <a:r>
                <a:t>References</a:t>
              </a:r>
            </a:p>
            <a:p>
              <a:pPr marL="317500" indent="-254000" defTabSz="825500">
                <a:buClr>
                  <a:srgbClr val="000000"/>
                </a:buClr>
                <a:buSzPct val="125000"/>
                <a:buChar char="•"/>
                <a:defRPr sz="2400">
                  <a:latin typeface="+mn-lt"/>
                  <a:ea typeface="+mn-ea"/>
                  <a:cs typeface="+mn-cs"/>
                  <a:sym typeface="Garamond"/>
                </a:defRPr>
              </a:pPr>
              <a:r>
                <a:t>Recursion</a:t>
              </a:r>
            </a:p>
            <a:p>
              <a:pPr marL="317500" indent="-254000" defTabSz="825500">
                <a:buClr>
                  <a:srgbClr val="000000"/>
                </a:buClr>
                <a:buSzPct val="125000"/>
                <a:buChar char="•"/>
                <a:defRPr sz="2400">
                  <a:latin typeface="+mn-lt"/>
                  <a:ea typeface="+mn-ea"/>
                  <a:cs typeface="+mn-cs"/>
                  <a:sym typeface="Garamond"/>
                </a:defRPr>
              </a:pPr>
              <a:r>
                <a:t>Exceptions</a:t>
              </a:r>
            </a:p>
            <a:p>
              <a:pPr marL="317500" indent="-254000" defTabSz="825500">
                <a:buClr>
                  <a:srgbClr val="000000"/>
                </a:buClr>
                <a:buSzPct val="125000"/>
                <a:buChar char="•"/>
                <a:defRPr sz="2400">
                  <a:latin typeface="+mn-lt"/>
                  <a:ea typeface="+mn-ea"/>
                  <a:cs typeface="+mn-cs"/>
                  <a:sym typeface="Garamond"/>
                </a:defRPr>
              </a:pPr>
              <a:r>
                <a:t>Basic file I/O</a:t>
              </a:r>
            </a:p>
            <a:p>
              <a:pPr marL="317500" indent="-254000" defTabSz="825500">
                <a:buClr>
                  <a:srgbClr val="000000"/>
                </a:buClr>
                <a:buSzPct val="125000"/>
                <a:buChar char="•"/>
                <a:defRPr sz="2400">
                  <a:latin typeface="+mn-lt"/>
                  <a:ea typeface="+mn-ea"/>
                  <a:cs typeface="+mn-cs"/>
                  <a:sym typeface="Garamond"/>
                </a:defRPr>
              </a:pPr>
              <a:r>
                <a:t>Design and testing</a:t>
              </a:r>
            </a:p>
            <a:p>
              <a:pPr marL="317500" indent="-254000" defTabSz="825500">
                <a:buClr>
                  <a:srgbClr val="000000"/>
                </a:buClr>
                <a:buSzPct val="125000"/>
                <a:buChar char="•"/>
                <a:defRPr sz="2400">
                  <a:latin typeface="+mn-lt"/>
                  <a:ea typeface="+mn-ea"/>
                  <a:cs typeface="+mn-cs"/>
                  <a:sym typeface="Garamond"/>
                </a:defRPr>
              </a:pPr>
              <a:r>
                <a:t>Collections</a:t>
              </a:r>
            </a:p>
          </p:txBody>
        </p:sp>
        <p:sp>
          <p:nvSpPr>
            <p:cNvPr id="123" name="Shape 123"/>
            <p:cNvSpPr/>
            <p:nvPr/>
          </p:nvSpPr>
          <p:spPr>
            <a:xfrm>
              <a:off x="8153400" y="0"/>
              <a:ext cx="3479800" cy="3251200"/>
            </a:xfrm>
            <a:prstGeom prst="roundRect">
              <a:avLst>
                <a:gd name="adj" fmla="val 2792"/>
              </a:avLst>
            </a:prstGeom>
            <a:solidFill>
              <a:srgbClr val="FFC4A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/>
            <a:p>
              <a:pPr marL="317500" indent="-254000" defTabSz="825500">
                <a:buClr>
                  <a:srgbClr val="000000"/>
                </a:buClr>
                <a:buSzPct val="125000"/>
                <a:buChar char="•"/>
                <a:defRPr sz="2400">
                  <a:latin typeface="+mn-lt"/>
                  <a:ea typeface="+mn-ea"/>
                  <a:cs typeface="+mn-cs"/>
                  <a:sym typeface="Garamond"/>
                </a:defRPr>
              </a:pPr>
              <a:r>
                <a:t>New language</a:t>
              </a:r>
            </a:p>
            <a:p>
              <a:pPr marL="317500" indent="-254000" defTabSz="825500">
                <a:buClr>
                  <a:srgbClr val="000000"/>
                </a:buClr>
                <a:buSzPct val="125000"/>
                <a:buChar char="•"/>
                <a:defRPr sz="2400">
                  <a:latin typeface="+mn-lt"/>
                  <a:ea typeface="+mn-ea"/>
                  <a:cs typeface="+mn-cs"/>
                  <a:sym typeface="Garamond"/>
                </a:defRPr>
              </a:pPr>
              <a:r>
                <a:t>Recursion</a:t>
              </a:r>
            </a:p>
            <a:p>
              <a:pPr marL="317500" indent="-254000" defTabSz="825500">
                <a:buClr>
                  <a:srgbClr val="000000"/>
                </a:buClr>
                <a:buSzPct val="125000"/>
                <a:buChar char="•"/>
                <a:defRPr sz="2400">
                  <a:latin typeface="+mn-lt"/>
                  <a:ea typeface="+mn-ea"/>
                  <a:cs typeface="+mn-cs"/>
                  <a:sym typeface="Garamond"/>
                </a:defRPr>
              </a:pPr>
              <a:r>
                <a:t>Asymptotics</a:t>
              </a:r>
            </a:p>
            <a:p>
              <a:pPr marL="317500" indent="-254000" defTabSz="825500">
                <a:buClr>
                  <a:srgbClr val="000000"/>
                </a:buClr>
                <a:buSzPct val="125000"/>
                <a:buChar char="•"/>
                <a:defRPr sz="2400">
                  <a:latin typeface="+mn-lt"/>
                  <a:ea typeface="+mn-ea"/>
                  <a:cs typeface="+mn-cs"/>
                  <a:sym typeface="Garamond"/>
                </a:defRPr>
              </a:pPr>
              <a:r>
                <a:t>Searching</a:t>
              </a:r>
            </a:p>
            <a:p>
              <a:pPr marL="317500" indent="-254000" defTabSz="825500">
                <a:buClr>
                  <a:srgbClr val="000000"/>
                </a:buClr>
                <a:buSzPct val="125000"/>
                <a:buChar char="•"/>
                <a:defRPr sz="2400">
                  <a:latin typeface="+mn-lt"/>
                  <a:ea typeface="+mn-ea"/>
                  <a:cs typeface="+mn-cs"/>
                  <a:sym typeface="Garamond"/>
                </a:defRPr>
              </a:pPr>
              <a:r>
                <a:t>Sorting</a:t>
              </a:r>
            </a:p>
            <a:p>
              <a:pPr marL="317500" indent="-254000" defTabSz="825500">
                <a:buClr>
                  <a:srgbClr val="000000"/>
                </a:buClr>
                <a:buSzPct val="125000"/>
                <a:buChar char="•"/>
                <a:defRPr sz="2400">
                  <a:latin typeface="+mn-lt"/>
                  <a:ea typeface="+mn-ea"/>
                  <a:cs typeface="+mn-cs"/>
                  <a:sym typeface="Garamond"/>
                </a:defRPr>
              </a:pPr>
              <a:r>
                <a:t>Hashing</a:t>
              </a:r>
            </a:p>
            <a:p>
              <a:pPr marL="317500" indent="-254000" defTabSz="825500">
                <a:buClr>
                  <a:srgbClr val="000000"/>
                </a:buClr>
                <a:buSzPct val="125000"/>
                <a:buChar char="•"/>
                <a:defRPr sz="2400">
                  <a:latin typeface="+mn-lt"/>
                  <a:ea typeface="+mn-ea"/>
                  <a:cs typeface="+mn-cs"/>
                  <a:sym typeface="Garamond"/>
                </a:defRPr>
              </a:pPr>
              <a:r>
                <a:t>Trees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0" advTm="0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xit" nodeType="click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28" dur="500" fill="hold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Class="exit" nodeType="after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32" dur="500" fill="hold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Class="exit" nodeType="after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36" dur="500" fill="hold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Class="entr" nodeType="afterEffect" presetID="9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xit" nodeType="click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45" dur="500" fill="hold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ID="9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Class="entr" nodeType="afterEffect" presetID="9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xit" nodeType="clickEffect" presetID="9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59" dur="500" fill="hold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9" grpId="7"/>
      <p:bldP build="whole" bldLvl="1" animBg="1" rev="0" advAuto="0" spid="120" grpId="8"/>
      <p:bldP build="whole" bldLvl="1" animBg="1" rev="0" advAuto="0" spid="117" grpId="12"/>
      <p:bldP build="whole" bldLvl="1" animBg="1" rev="0" advAuto="0" spid="117" grpId="13"/>
      <p:bldP build="whole" bldLvl="1" animBg="1" rev="0" advAuto="0" spid="124" grpId="9"/>
      <p:bldP build="whole" bldLvl="1" animBg="1" rev="0" advAuto="0" spid="124" grpId="10"/>
      <p:bldP build="whole" bldLvl="1" animBg="1" rev="0" advAuto="0" spid="116" grpId="11"/>
      <p:bldP build="whole" bldLvl="1" animBg="1" rev="0" advAuto="0" spid="118" grpId="5"/>
      <p:bldP build="whole" bldLvl="1" animBg="1" rev="0" advAuto="0" spid="118" grpId="6"/>
      <p:bldP build="whole" bldLvl="1" animBg="1" rev="0" advAuto="0" spid="119" grpId="3"/>
      <p:bldP build="whole" bldLvl="1" animBg="1" rev="0" advAuto="0" spid="120" grpId="4"/>
      <p:bldP build="whole" bldLvl="1" animBg="1" rev="0" advAuto="0" spid="105" grpId="1"/>
      <p:bldP build="whole" bldLvl="1" animBg="1" rev="0" advAuto="0" spid="102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79044">
              <a:defRPr sz="6560"/>
            </a:pPr>
            <a:r>
              <a:t>Thank you</a:t>
            </a:r>
          </a:p>
          <a:p>
            <a:pPr defTabSz="479044">
              <a:defRPr sz="6560"/>
            </a:pPr>
          </a:p>
          <a:p>
            <a:pPr defTabSz="479044">
              <a:defRPr sz="4264">
                <a:latin typeface="Courier"/>
                <a:ea typeface="Courier"/>
                <a:cs typeface="Courier"/>
                <a:sym typeface="Courier"/>
              </a:defRPr>
            </a:pPr>
            <a:r>
              <a:t>kirkpams@jmu.edu</a:t>
            </a:r>
          </a:p>
          <a:p>
            <a:pPr defTabSz="479044">
              <a:defRPr sz="4264">
                <a:latin typeface="Courier"/>
                <a:ea typeface="Courier"/>
                <a:cs typeface="Courier"/>
                <a:sym typeface="Courier"/>
              </a:defRPr>
            </a:pPr>
            <a:r>
              <a:t>mayfiecs@jmu.edu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roup 128"/>
          <p:cNvGrpSpPr/>
          <p:nvPr/>
        </p:nvGrpSpPr>
        <p:grpSpPr>
          <a:xfrm>
            <a:off x="7073900" y="2921000"/>
            <a:ext cx="3289300" cy="2158785"/>
            <a:chOff x="0" y="0"/>
            <a:chExt cx="3289300" cy="2158784"/>
          </a:xfrm>
        </p:grpSpPr>
        <p:sp>
          <p:nvSpPr>
            <p:cNvPr id="126" name="Shape 126"/>
            <p:cNvSpPr/>
            <p:nvPr/>
          </p:nvSpPr>
          <p:spPr>
            <a:xfrm>
              <a:off x="0" y="10097"/>
              <a:ext cx="3289300" cy="2148688"/>
            </a:xfrm>
            <a:prstGeom prst="roundRect">
              <a:avLst>
                <a:gd name="adj" fmla="val 4225"/>
              </a:avLst>
            </a:prstGeom>
            <a:solidFill>
              <a:srgbClr val="E63B7A">
                <a:alpha val="30000"/>
              </a:srgbClr>
            </a:solidFill>
            <a:ln w="25400" cap="flat">
              <a:solidFill>
                <a:srgbClr val="000000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defTabSz="825500">
                <a:buClr>
                  <a:srgbClr val="000000"/>
                </a:buClr>
                <a:defRPr sz="3600">
                  <a:latin typeface="+mn-lt"/>
                  <a:ea typeface="+mn-ea"/>
                  <a:cs typeface="+mn-cs"/>
                  <a:sym typeface="Garamond"/>
                </a:defRPr>
              </a:pPr>
            </a:p>
          </p:txBody>
        </p:sp>
        <p:sp>
          <p:nvSpPr>
            <p:cNvPr id="127" name="Shape 127"/>
            <p:cNvSpPr/>
            <p:nvPr/>
          </p:nvSpPr>
          <p:spPr>
            <a:xfrm>
              <a:off x="18689" y="0"/>
              <a:ext cx="97790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>
              <a:lvl1pPr defTabSz="647700">
                <a:buClr>
                  <a:srgbClr val="000000"/>
                </a:buClr>
                <a:defRPr sz="4200"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Garamond"/>
                </a:defRPr>
              </a:lvl1pPr>
            </a:lstStyle>
            <a:p>
              <a:pPr/>
              <a:r>
                <a:t>CS2</a:t>
              </a:r>
            </a:p>
          </p:txBody>
        </p:sp>
      </p:grpSp>
      <p:grpSp>
        <p:nvGrpSpPr>
          <p:cNvPr id="131" name="Group 131"/>
          <p:cNvGrpSpPr/>
          <p:nvPr/>
        </p:nvGrpSpPr>
        <p:grpSpPr>
          <a:xfrm>
            <a:off x="2527300" y="2921000"/>
            <a:ext cx="4406900" cy="2159001"/>
            <a:chOff x="0" y="0"/>
            <a:chExt cx="4406900" cy="2159000"/>
          </a:xfrm>
        </p:grpSpPr>
        <p:sp>
          <p:nvSpPr>
            <p:cNvPr id="129" name="Shape 129"/>
            <p:cNvSpPr/>
            <p:nvPr/>
          </p:nvSpPr>
          <p:spPr>
            <a:xfrm>
              <a:off x="0" y="10312"/>
              <a:ext cx="4406900" cy="2148689"/>
            </a:xfrm>
            <a:prstGeom prst="roundRect">
              <a:avLst>
                <a:gd name="adj" fmla="val 4225"/>
              </a:avLst>
            </a:prstGeom>
            <a:solidFill>
              <a:srgbClr val="4F7A28">
                <a:alpha val="30000"/>
              </a:srgbClr>
            </a:solidFill>
            <a:ln w="25400" cap="flat">
              <a:solidFill>
                <a:srgbClr val="000000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defTabSz="825500">
                <a:buClr>
                  <a:srgbClr val="000000"/>
                </a:buClr>
                <a:defRPr sz="3600">
                  <a:latin typeface="+mn-lt"/>
                  <a:ea typeface="+mn-ea"/>
                  <a:cs typeface="+mn-cs"/>
                  <a:sym typeface="Garamond"/>
                </a:defRPr>
              </a:pPr>
            </a:p>
          </p:txBody>
        </p:sp>
        <p:sp>
          <p:nvSpPr>
            <p:cNvPr id="130" name="Shape 130"/>
            <p:cNvSpPr/>
            <p:nvPr/>
          </p:nvSpPr>
          <p:spPr>
            <a:xfrm>
              <a:off x="25039" y="0"/>
              <a:ext cx="1074182" cy="6227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>
              <a:lvl1pPr defTabSz="647700">
                <a:buClr>
                  <a:srgbClr val="000000"/>
                </a:buClr>
                <a:defRPr sz="4200"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Garamond"/>
                </a:defRPr>
              </a:lvl1pPr>
            </a:lstStyle>
            <a:p>
              <a:pPr/>
              <a:r>
                <a:t>CS1</a:t>
              </a:r>
            </a:p>
          </p:txBody>
        </p:sp>
      </p:grpSp>
      <p:sp>
        <p:nvSpPr>
          <p:cNvPr id="132" name="Shape 132"/>
          <p:cNvSpPr/>
          <p:nvPr/>
        </p:nvSpPr>
        <p:spPr>
          <a:xfrm>
            <a:off x="1047246" y="3297455"/>
            <a:ext cx="10896601" cy="3238501"/>
          </a:xfrm>
          <a:prstGeom prst="rect">
            <a:avLst/>
          </a:prstGeom>
          <a:solidFill>
            <a:srgbClr val="F5ECD6"/>
          </a:solidFill>
          <a:ln w="12700">
            <a:solidFill>
              <a:srgbClr val="522A9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+mn-lt"/>
                <a:ea typeface="+mn-ea"/>
                <a:cs typeface="+mn-cs"/>
                <a:sym typeface="Garamond"/>
              </a:rPr>
              <a:t>Goals and benefits</a:t>
            </a: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No prior exposure required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Emphasis on algorithmic thinking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Maintain positive climate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Small class sizes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Exposure to two languages</a:t>
            </a:r>
          </a:p>
        </p:txBody>
      </p:sp>
      <p:grpSp>
        <p:nvGrpSpPr>
          <p:cNvPr id="135" name="Group 135"/>
          <p:cNvGrpSpPr/>
          <p:nvPr/>
        </p:nvGrpSpPr>
        <p:grpSpPr>
          <a:xfrm>
            <a:off x="7073900" y="2921215"/>
            <a:ext cx="3289300" cy="2158786"/>
            <a:chOff x="0" y="0"/>
            <a:chExt cx="3289300" cy="2158784"/>
          </a:xfrm>
        </p:grpSpPr>
        <p:sp>
          <p:nvSpPr>
            <p:cNvPr id="133" name="Shape 133"/>
            <p:cNvSpPr/>
            <p:nvPr/>
          </p:nvSpPr>
          <p:spPr>
            <a:xfrm>
              <a:off x="0" y="10097"/>
              <a:ext cx="3289300" cy="2148688"/>
            </a:xfrm>
            <a:prstGeom prst="roundRect">
              <a:avLst>
                <a:gd name="adj" fmla="val 4225"/>
              </a:avLst>
            </a:prstGeom>
            <a:solidFill>
              <a:srgbClr val="E63B7A">
                <a:alpha val="30000"/>
              </a:srgbClr>
            </a:solidFill>
            <a:ln w="25400" cap="flat">
              <a:solidFill>
                <a:srgbClr val="000000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defTabSz="825500">
                <a:buClr>
                  <a:srgbClr val="000000"/>
                </a:buClr>
                <a:defRPr sz="3600">
                  <a:latin typeface="+mn-lt"/>
                  <a:ea typeface="+mn-ea"/>
                  <a:cs typeface="+mn-cs"/>
                  <a:sym typeface="Garamond"/>
                </a:defRPr>
              </a:pPr>
            </a:p>
          </p:txBody>
        </p:sp>
        <p:sp>
          <p:nvSpPr>
            <p:cNvPr id="134" name="Shape 134"/>
            <p:cNvSpPr/>
            <p:nvPr/>
          </p:nvSpPr>
          <p:spPr>
            <a:xfrm>
              <a:off x="18689" y="0"/>
              <a:ext cx="97790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>
              <a:lvl1pPr defTabSz="647700">
                <a:buClr>
                  <a:srgbClr val="000000"/>
                </a:buClr>
                <a:defRPr sz="4200"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Garamond"/>
                </a:defRPr>
              </a:lvl1pPr>
            </a:lstStyle>
            <a:p>
              <a:pPr/>
              <a:r>
                <a:t>CS2</a:t>
              </a:r>
            </a:p>
          </p:txBody>
        </p:sp>
      </p:grpSp>
      <p:grpSp>
        <p:nvGrpSpPr>
          <p:cNvPr id="138" name="Group 138"/>
          <p:cNvGrpSpPr/>
          <p:nvPr/>
        </p:nvGrpSpPr>
        <p:grpSpPr>
          <a:xfrm>
            <a:off x="2527300" y="2921745"/>
            <a:ext cx="4406900" cy="2159001"/>
            <a:chOff x="0" y="0"/>
            <a:chExt cx="4406900" cy="2159000"/>
          </a:xfrm>
        </p:grpSpPr>
        <p:sp>
          <p:nvSpPr>
            <p:cNvPr id="136" name="Shape 136"/>
            <p:cNvSpPr/>
            <p:nvPr/>
          </p:nvSpPr>
          <p:spPr>
            <a:xfrm>
              <a:off x="0" y="10312"/>
              <a:ext cx="4406900" cy="2148689"/>
            </a:xfrm>
            <a:prstGeom prst="roundRect">
              <a:avLst>
                <a:gd name="adj" fmla="val 4225"/>
              </a:avLst>
            </a:prstGeom>
            <a:solidFill>
              <a:srgbClr val="4F7A28">
                <a:alpha val="30000"/>
              </a:srgbClr>
            </a:solidFill>
            <a:ln w="25400" cap="flat">
              <a:solidFill>
                <a:srgbClr val="000000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defTabSz="825500">
                <a:buClr>
                  <a:srgbClr val="000000"/>
                </a:buClr>
                <a:defRPr sz="3600">
                  <a:latin typeface="+mn-lt"/>
                  <a:ea typeface="+mn-ea"/>
                  <a:cs typeface="+mn-cs"/>
                  <a:sym typeface="Garamond"/>
                </a:defRPr>
              </a:pPr>
            </a:p>
          </p:txBody>
        </p:sp>
        <p:sp>
          <p:nvSpPr>
            <p:cNvPr id="137" name="Shape 137"/>
            <p:cNvSpPr/>
            <p:nvPr/>
          </p:nvSpPr>
          <p:spPr>
            <a:xfrm>
              <a:off x="25039" y="0"/>
              <a:ext cx="1074182" cy="6227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>
              <a:lvl1pPr defTabSz="647700">
                <a:buClr>
                  <a:srgbClr val="000000"/>
                </a:buClr>
                <a:defRPr sz="4200"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Garamond"/>
                </a:defRPr>
              </a:lvl1pPr>
            </a:lstStyle>
            <a:p>
              <a:pPr/>
              <a:r>
                <a:t>CS1</a:t>
              </a:r>
            </a:p>
          </p:txBody>
        </p:sp>
      </p:grpSp>
      <p:pic>
        <p:nvPicPr>
          <p:cNvPr id="139" name="image1.jpg"/>
          <p:cNvPicPr>
            <a:picLocks noChangeAspect="1"/>
          </p:cNvPicPr>
          <p:nvPr/>
        </p:nvPicPr>
        <p:blipFill>
          <a:blip r:embed="rId2">
            <a:extLst/>
          </a:blip>
          <a:srcRect l="0" t="51313" r="0" b="0"/>
          <a:stretch>
            <a:fillRect/>
          </a:stretch>
        </p:blipFill>
        <p:spPr>
          <a:xfrm>
            <a:off x="0" y="0"/>
            <a:ext cx="13004800" cy="373545"/>
          </a:xfrm>
          <a:prstGeom prst="rect">
            <a:avLst/>
          </a:prstGeom>
          <a:ln w="12700"/>
        </p:spPr>
      </p:pic>
      <p:pic>
        <p:nvPicPr>
          <p:cNvPr id="140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857277"/>
            <a:ext cx="13004800" cy="26010"/>
          </a:xfrm>
          <a:prstGeom prst="rect">
            <a:avLst/>
          </a:prstGeom>
          <a:ln w="12700"/>
        </p:spPr>
      </p:pic>
      <p:pic>
        <p:nvPicPr>
          <p:cNvPr id="141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585" y="8090881"/>
            <a:ext cx="1599307" cy="1622318"/>
          </a:xfrm>
          <a:prstGeom prst="rect">
            <a:avLst/>
          </a:prstGeom>
          <a:ln w="12700"/>
        </p:spPr>
      </p:pic>
      <p:sp>
        <p:nvSpPr>
          <p:cNvPr id="142" name="Shape 142"/>
          <p:cNvSpPr/>
          <p:nvPr/>
        </p:nvSpPr>
        <p:spPr>
          <a:xfrm>
            <a:off x="245171" y="8986173"/>
            <a:ext cx="6807201" cy="533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Evaluating an Alternative CS1 for Students with Prior Programming Experience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SIGCSE 2017 • Kirkpatrick and Mayfield</a:t>
            </a:r>
          </a:p>
        </p:txBody>
      </p:sp>
      <p:sp>
        <p:nvSpPr>
          <p:cNvPr id="143" name="Shape 1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JMU Introductory Sequence</a:t>
            </a:r>
          </a:p>
        </p:txBody>
      </p:sp>
      <p:cxnSp>
        <p:nvCxnSpPr>
          <p:cNvPr id="144" name="Connector 144"/>
          <p:cNvCxnSpPr>
            <a:stCxn id="147" idx="0"/>
            <a:endCxn id="145" idx="0"/>
          </p:cNvCxnSpPr>
          <p:nvPr/>
        </p:nvCxnSpPr>
        <p:spPr>
          <a:xfrm flipH="1">
            <a:off x="3848100" y="4298950"/>
            <a:ext cx="2654300" cy="0"/>
          </a:xfrm>
          <a:prstGeom prst="straightConnector1">
            <a:avLst/>
          </a:prstGeom>
          <a:ln w="38100">
            <a:solidFill>
              <a:srgbClr val="000000"/>
            </a:solidFill>
            <a:miter lim="400000"/>
            <a:headEnd type="stealth"/>
          </a:ln>
        </p:spPr>
      </p:cxnSp>
      <p:sp>
        <p:nvSpPr>
          <p:cNvPr id="145" name="Shape 145"/>
          <p:cNvSpPr/>
          <p:nvPr/>
        </p:nvSpPr>
        <p:spPr>
          <a:xfrm>
            <a:off x="2819400" y="3733800"/>
            <a:ext cx="2057400" cy="1130300"/>
          </a:xfrm>
          <a:prstGeom prst="roundRect">
            <a:avLst>
              <a:gd name="adj" fmla="val 8032"/>
            </a:avLst>
          </a:prstGeom>
          <a:solidFill>
            <a:srgbClr val="CCE8B5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CS 139</a:t>
            </a:r>
          </a:p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(4 cr.)</a:t>
            </a:r>
          </a:p>
        </p:txBody>
      </p:sp>
      <p:cxnSp>
        <p:nvCxnSpPr>
          <p:cNvPr id="146" name="Connector 146"/>
          <p:cNvCxnSpPr>
            <a:stCxn id="147" idx="0"/>
            <a:endCxn id="148" idx="0"/>
          </p:cNvCxnSpPr>
          <p:nvPr/>
        </p:nvCxnSpPr>
        <p:spPr>
          <a:xfrm>
            <a:off x="6502400" y="4298950"/>
            <a:ext cx="2654300" cy="0"/>
          </a:xfrm>
          <a:prstGeom prst="straightConnector1">
            <a:avLst/>
          </a:prstGeom>
          <a:ln w="38100">
            <a:solidFill>
              <a:srgbClr val="000000"/>
            </a:solidFill>
            <a:miter lim="400000"/>
            <a:tailEnd type="stealth"/>
          </a:ln>
        </p:spPr>
      </p:cxnSp>
      <p:sp>
        <p:nvSpPr>
          <p:cNvPr id="147" name="Shape 147"/>
          <p:cNvSpPr/>
          <p:nvPr/>
        </p:nvSpPr>
        <p:spPr>
          <a:xfrm>
            <a:off x="5473700" y="3733800"/>
            <a:ext cx="2057400" cy="1130300"/>
          </a:xfrm>
          <a:prstGeom prst="roundRect">
            <a:avLst>
              <a:gd name="adj" fmla="val 8032"/>
            </a:avLst>
          </a:prstGeom>
          <a:solidFill>
            <a:srgbClr val="FFFBB9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CS 239</a:t>
            </a:r>
          </a:p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(4 cr.)</a:t>
            </a:r>
          </a:p>
        </p:txBody>
      </p:sp>
      <p:sp>
        <p:nvSpPr>
          <p:cNvPr id="148" name="Shape 148"/>
          <p:cNvSpPr/>
          <p:nvPr/>
        </p:nvSpPr>
        <p:spPr>
          <a:xfrm>
            <a:off x="8128000" y="3733800"/>
            <a:ext cx="2057400" cy="1130300"/>
          </a:xfrm>
          <a:prstGeom prst="roundRect">
            <a:avLst>
              <a:gd name="adj" fmla="val 8032"/>
            </a:avLst>
          </a:prstGeom>
          <a:solidFill>
            <a:srgbClr val="FFC4AB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CS 240</a:t>
            </a:r>
          </a:p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(3 cr.)</a:t>
            </a:r>
          </a:p>
        </p:txBody>
      </p:sp>
      <p:sp>
        <p:nvSpPr>
          <p:cNvPr id="149" name="Shape 149"/>
          <p:cNvSpPr/>
          <p:nvPr/>
        </p:nvSpPr>
        <p:spPr>
          <a:xfrm>
            <a:off x="5473700" y="6718300"/>
            <a:ext cx="2057400" cy="1130300"/>
          </a:xfrm>
          <a:prstGeom prst="roundRect">
            <a:avLst>
              <a:gd name="adj" fmla="val 8032"/>
            </a:avLst>
          </a:prstGeom>
          <a:solidFill>
            <a:srgbClr val="D4E3FE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MA 205</a:t>
            </a:r>
          </a:p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(3 cr.)</a:t>
            </a:r>
          </a:p>
        </p:txBody>
      </p:sp>
      <p:cxnSp>
        <p:nvCxnSpPr>
          <p:cNvPr id="150" name="Connector 150"/>
          <p:cNvCxnSpPr>
            <a:stCxn id="153" idx="0"/>
            <a:endCxn id="151" idx="0"/>
          </p:cNvCxnSpPr>
          <p:nvPr/>
        </p:nvCxnSpPr>
        <p:spPr>
          <a:xfrm flipH="1">
            <a:off x="2082800" y="2317750"/>
            <a:ext cx="2654300" cy="0"/>
          </a:xfrm>
          <a:prstGeom prst="straightConnector1">
            <a:avLst/>
          </a:prstGeom>
          <a:ln w="38100">
            <a:solidFill>
              <a:srgbClr val="000000"/>
            </a:solidFill>
            <a:miter lim="400000"/>
            <a:headEnd type="stealth"/>
          </a:ln>
        </p:spPr>
      </p:cxnSp>
      <p:sp>
        <p:nvSpPr>
          <p:cNvPr id="151" name="Shape 151"/>
          <p:cNvSpPr/>
          <p:nvPr/>
        </p:nvSpPr>
        <p:spPr>
          <a:xfrm>
            <a:off x="1054100" y="1752600"/>
            <a:ext cx="2057400" cy="1130300"/>
          </a:xfrm>
          <a:prstGeom prst="roundRect">
            <a:avLst>
              <a:gd name="adj" fmla="val 8032"/>
            </a:avLst>
          </a:prstGeom>
          <a:solidFill>
            <a:srgbClr val="CCE8B5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CS 139</a:t>
            </a:r>
          </a:p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(4 cr.)</a:t>
            </a:r>
          </a:p>
        </p:txBody>
      </p:sp>
      <p:cxnSp>
        <p:nvCxnSpPr>
          <p:cNvPr id="152" name="Connector 152"/>
          <p:cNvCxnSpPr>
            <a:stCxn id="153" idx="0"/>
            <a:endCxn id="154" idx="0"/>
          </p:cNvCxnSpPr>
          <p:nvPr/>
        </p:nvCxnSpPr>
        <p:spPr>
          <a:xfrm>
            <a:off x="4737100" y="2317750"/>
            <a:ext cx="2654300" cy="0"/>
          </a:xfrm>
          <a:prstGeom prst="straightConnector1">
            <a:avLst/>
          </a:prstGeom>
          <a:ln w="38100">
            <a:solidFill>
              <a:srgbClr val="000000"/>
            </a:solidFill>
            <a:miter lim="400000"/>
            <a:tailEnd type="stealth"/>
          </a:ln>
        </p:spPr>
      </p:cxnSp>
      <p:sp>
        <p:nvSpPr>
          <p:cNvPr id="153" name="Shape 153"/>
          <p:cNvSpPr/>
          <p:nvPr/>
        </p:nvSpPr>
        <p:spPr>
          <a:xfrm>
            <a:off x="3708400" y="1752600"/>
            <a:ext cx="2057400" cy="1130300"/>
          </a:xfrm>
          <a:prstGeom prst="roundRect">
            <a:avLst>
              <a:gd name="adj" fmla="val 8032"/>
            </a:avLst>
          </a:prstGeom>
          <a:solidFill>
            <a:srgbClr val="FFFBB9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CS 239</a:t>
            </a:r>
          </a:p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(4 cr.)</a:t>
            </a:r>
          </a:p>
        </p:txBody>
      </p:sp>
      <p:sp>
        <p:nvSpPr>
          <p:cNvPr id="154" name="Shape 154"/>
          <p:cNvSpPr/>
          <p:nvPr/>
        </p:nvSpPr>
        <p:spPr>
          <a:xfrm>
            <a:off x="6362700" y="1752600"/>
            <a:ext cx="2057400" cy="1130300"/>
          </a:xfrm>
          <a:prstGeom prst="roundRect">
            <a:avLst>
              <a:gd name="adj" fmla="val 8032"/>
            </a:avLst>
          </a:prstGeom>
          <a:solidFill>
            <a:srgbClr val="FFC4AB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CS 240</a:t>
            </a:r>
          </a:p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(3 cr.)</a:t>
            </a:r>
          </a:p>
        </p:txBody>
      </p:sp>
      <p:sp>
        <p:nvSpPr>
          <p:cNvPr id="155" name="Shape 155"/>
          <p:cNvSpPr/>
          <p:nvPr/>
        </p:nvSpPr>
        <p:spPr>
          <a:xfrm>
            <a:off x="5473700" y="6718300"/>
            <a:ext cx="2057400" cy="1130300"/>
          </a:xfrm>
          <a:prstGeom prst="roundRect">
            <a:avLst>
              <a:gd name="adj" fmla="val 8032"/>
            </a:avLst>
          </a:prstGeom>
          <a:solidFill>
            <a:srgbClr val="D4E3FE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MA 205</a:t>
            </a:r>
          </a:p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(3 cr.)</a:t>
            </a:r>
          </a:p>
        </p:txBody>
      </p:sp>
    </p:spTree>
  </p:cSld>
  <p:clrMapOvr>
    <a:masterClrMapping/>
  </p:clrMapOvr>
  <p:transition xmlns:p14="http://schemas.microsoft.com/office/powerpoint/2010/main" spd="med" advClick="0" advTm="0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xit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6" dur="500" fill="hold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xit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0" dur="500" fill="hold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Class="exit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4" dur="500" fill="hold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path" nodeType="afterEffect" presetSubtype="0" presetID="-1" grpId="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135742 -0.202474" origin="layout" pathEditMode="relative">
                                      <p:cBhvr>
                                        <p:cTn id="18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path" nodeType="withEffect" presetSubtype="0" presetID="-1" grpId="5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136048 -0.202474" origin="layout" pathEditMode="relative">
                                      <p:cBhvr>
                                        <p:cTn id="21" dur="7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path" nodeType="withEffect" presetSubtype="0" presetID="-1" grpId="6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135742 -0.202474" origin="layout" pathEditMode="relative">
                                      <p:cBhvr>
                                        <p:cTn id="24" dur="75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path" nodeType="withEffect" presetSubtype="0" presetID="-1" grpId="7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135742 -0.202474" origin="layout" pathEditMode="relative">
                                      <p:cBhvr>
                                        <p:cTn id="27" dur="7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path" nodeType="withEffect" presetSubtype="0" presetID="-1" grpId="8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135329 -0.202474" origin="layout" pathEditMode="relative">
                                      <p:cBhvr>
                                        <p:cTn id="30" dur="75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"/>
                            </p:stCondLst>
                            <p:childTnLst>
                              <p:par>
                                <p:cTn id="32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"/>
                            </p:stCondLst>
                            <p:childTnLst>
                              <p:par>
                                <p:cTn id="35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"/>
                            </p:stCondLst>
                            <p:childTnLst>
                              <p:par>
                                <p:cTn id="38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"/>
                            </p:stCondLst>
                            <p:childTnLst>
                              <p:par>
                                <p:cTn id="41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"/>
                            </p:stCondLst>
                            <p:childTnLst>
                              <p:par>
                                <p:cTn id="44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"/>
                            </p:stCondLst>
                            <p:childTnLst>
                              <p:par>
                                <p:cTn id="47" presetClass="exit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"/>
                            </p:stCondLst>
                            <p:childTnLst>
                              <p:par>
                                <p:cTn id="50" presetClass="exit" nodeType="after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"/>
                            </p:stCondLst>
                            <p:childTnLst>
                              <p:par>
                                <p:cTn id="53" presetClass="exit" nodeType="after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"/>
                            </p:stCondLst>
                            <p:childTnLst>
                              <p:par>
                                <p:cTn id="56" presetClass="exit" nodeType="after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"/>
                            </p:stCondLst>
                            <p:childTnLst>
                              <p:par>
                                <p:cTn id="59" presetClass="exit" nodeType="after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50"/>
                            </p:stCondLst>
                            <p:childTnLst>
                              <p:par>
                                <p:cTn id="62" presetClass="entr" nodeType="afterEffect" presetID="9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4" dur="7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xit" nodeType="clickEffect" presetID="9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68" dur="500" fill="hold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path" nodeType="withEffect" presetSubtype="0" presetID="-1" grpId="2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135742 0.203776" origin="layout" pathEditMode="relative">
                                      <p:cBhvr>
                                        <p:cTn id="72" dur="75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Class="path" nodeType="withEffect" presetSubtype="0" presetID="-1" grpId="22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136431 0.203776" origin="layout" pathEditMode="relative">
                                      <p:cBhvr>
                                        <p:cTn id="75" dur="7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path" nodeType="withEffect" presetSubtype="0" presetID="-1" grpId="2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135459 0.203776" origin="layout" pathEditMode="relative">
                                      <p:cBhvr>
                                        <p:cTn id="78" dur="7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Class="path" nodeType="withEffect" presetSubtype="0" presetID="-1" grpId="2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135742 0.203776" origin="layout" pathEditMode="relative">
                                      <p:cBhvr>
                                        <p:cTn id="81" dur="7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Class="path" nodeType="withEffect" presetSubtype="0" presetID="-1" grpId="25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135742 0.203776" origin="layout" pathEditMode="relative">
                                      <p:cBhvr>
                                        <p:cTn id="84" dur="7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"/>
                            </p:stCondLst>
                            <p:childTnLst>
                              <p:par>
                                <p:cTn id="86" presetClass="entr" nodeType="afterEffect" presetID="9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8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50"/>
                            </p:stCondLst>
                            <p:childTnLst>
                              <p:par>
                                <p:cTn id="90" presetClass="entr" nodeType="afterEffect" presetID="9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9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750"/>
                            </p:stCondLst>
                            <p:childTnLst>
                              <p:par>
                                <p:cTn id="94" presetClass="entr" nodeType="afterEffect" presetID="9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5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9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8" grpId="1"/>
      <p:bldP build="whole" bldLvl="1" animBg="1" rev="0" advAuto="0" spid="154" grpId="13"/>
      <p:bldP build="whole" bldLvl="1" animBg="1" rev="0" advAuto="0" spid="150" grpId="9"/>
      <p:bldP build="whole" bldLvl="1" animBg="1" rev="0" advAuto="0" spid="155" grpId="26"/>
      <p:bldP build="whole" bldLvl="1" animBg="1" rev="0" advAuto="0" spid="128" grpId="27"/>
      <p:bldP build="whole" bldLvl="1" animBg="1" rev="0" advAuto="0" spid="131" grpId="28"/>
      <p:bldP build="whole" bldLvl="1" animBg="1" rev="0" advAuto="0" spid="147" grpId="17"/>
      <p:bldP build="whole" bldLvl="1" animBg="1" rev="0" advAuto="0" spid="132" grpId="19"/>
      <p:bldP build="whole" bldLvl="1" animBg="1" rev="0" advAuto="0" spid="144" grpId="14"/>
      <p:bldP build="whole" bldLvl="1" animBg="1" rev="0" advAuto="0" spid="132" grpId="20"/>
      <p:bldP build="whole" bldLvl="1" animBg="1" rev="0" advAuto="0" spid="148" grpId="18"/>
      <p:bldP build="whole" bldLvl="1" animBg="1" rev="0" advAuto="0" spid="145" grpId="15"/>
      <p:bldP build="whole" bldLvl="1" animBg="1" rev="0" advAuto="0" spid="153" grpId="12"/>
      <p:bldP build="whole" bldLvl="1" animBg="1" rev="0" advAuto="0" spid="146" grpId="16"/>
      <p:bldP build="whole" bldLvl="1" animBg="1" rev="0" advAuto="0" spid="152" grpId="11"/>
      <p:bldP build="whole" bldLvl="1" animBg="1" rev="0" advAuto="0" spid="135" grpId="2"/>
      <p:bldP build="whole" bldLvl="1" animBg="1" rev="0" advAuto="0" spid="151" grpId="10"/>
      <p:bldP build="whole" bldLvl="1" animBg="1" rev="0" advAuto="0" spid="149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roup 159"/>
          <p:cNvGrpSpPr/>
          <p:nvPr/>
        </p:nvGrpSpPr>
        <p:grpSpPr>
          <a:xfrm>
            <a:off x="2527300" y="2921000"/>
            <a:ext cx="4406900" cy="3454400"/>
            <a:chOff x="0" y="0"/>
            <a:chExt cx="4406900" cy="3454399"/>
          </a:xfrm>
        </p:grpSpPr>
        <p:sp>
          <p:nvSpPr>
            <p:cNvPr id="157" name="Shape 157"/>
            <p:cNvSpPr/>
            <p:nvPr/>
          </p:nvSpPr>
          <p:spPr>
            <a:xfrm>
              <a:off x="0" y="16500"/>
              <a:ext cx="4406900" cy="3437900"/>
            </a:xfrm>
            <a:prstGeom prst="roundRect">
              <a:avLst>
                <a:gd name="adj" fmla="val 2641"/>
              </a:avLst>
            </a:prstGeom>
            <a:solidFill>
              <a:srgbClr val="4F7A28">
                <a:alpha val="30000"/>
              </a:srgbClr>
            </a:solidFill>
            <a:ln w="25400" cap="flat">
              <a:solidFill>
                <a:srgbClr val="000000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defTabSz="825500">
                <a:buClr>
                  <a:srgbClr val="000000"/>
                </a:buClr>
                <a:defRPr sz="3600">
                  <a:latin typeface="+mn-lt"/>
                  <a:ea typeface="+mn-ea"/>
                  <a:cs typeface="+mn-cs"/>
                  <a:sym typeface="Garamond"/>
                </a:defRPr>
              </a:pPr>
            </a:p>
          </p:txBody>
        </p:sp>
        <p:sp>
          <p:nvSpPr>
            <p:cNvPr id="158" name="Shape 158"/>
            <p:cNvSpPr/>
            <p:nvPr/>
          </p:nvSpPr>
          <p:spPr>
            <a:xfrm>
              <a:off x="25039" y="0"/>
              <a:ext cx="1074182" cy="9963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>
              <a:lvl1pPr defTabSz="647700">
                <a:buClr>
                  <a:srgbClr val="000000"/>
                </a:buClr>
                <a:defRPr sz="4200"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Garamond"/>
                </a:defRPr>
              </a:lvl1pPr>
            </a:lstStyle>
            <a:p>
              <a:pPr/>
              <a:r>
                <a:t>CS1</a:t>
              </a:r>
            </a:p>
          </p:txBody>
        </p:sp>
      </p:grpSp>
      <p:grpSp>
        <p:nvGrpSpPr>
          <p:cNvPr id="162" name="Group 162"/>
          <p:cNvGrpSpPr/>
          <p:nvPr/>
        </p:nvGrpSpPr>
        <p:grpSpPr>
          <a:xfrm>
            <a:off x="7073900" y="2921215"/>
            <a:ext cx="3289300" cy="2158786"/>
            <a:chOff x="0" y="0"/>
            <a:chExt cx="3289300" cy="2158784"/>
          </a:xfrm>
        </p:grpSpPr>
        <p:sp>
          <p:nvSpPr>
            <p:cNvPr id="160" name="Shape 160"/>
            <p:cNvSpPr/>
            <p:nvPr/>
          </p:nvSpPr>
          <p:spPr>
            <a:xfrm>
              <a:off x="0" y="10097"/>
              <a:ext cx="3289300" cy="2148688"/>
            </a:xfrm>
            <a:prstGeom prst="roundRect">
              <a:avLst>
                <a:gd name="adj" fmla="val 4225"/>
              </a:avLst>
            </a:prstGeom>
            <a:solidFill>
              <a:srgbClr val="E63B7A">
                <a:alpha val="30000"/>
              </a:srgbClr>
            </a:solidFill>
            <a:ln w="25400" cap="flat">
              <a:solidFill>
                <a:srgbClr val="000000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defTabSz="825500">
                <a:buClr>
                  <a:srgbClr val="000000"/>
                </a:buClr>
                <a:defRPr sz="3600">
                  <a:latin typeface="+mn-lt"/>
                  <a:ea typeface="+mn-ea"/>
                  <a:cs typeface="+mn-cs"/>
                  <a:sym typeface="Garamond"/>
                </a:defRPr>
              </a:pPr>
            </a:p>
          </p:txBody>
        </p:sp>
        <p:sp>
          <p:nvSpPr>
            <p:cNvPr id="161" name="Shape 161"/>
            <p:cNvSpPr/>
            <p:nvPr/>
          </p:nvSpPr>
          <p:spPr>
            <a:xfrm>
              <a:off x="18689" y="0"/>
              <a:ext cx="97790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>
              <a:lvl1pPr defTabSz="647700">
                <a:buClr>
                  <a:srgbClr val="000000"/>
                </a:buClr>
                <a:defRPr sz="4200"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Garamond"/>
                </a:defRPr>
              </a:lvl1pPr>
            </a:lstStyle>
            <a:p>
              <a:pPr/>
              <a:r>
                <a:t>CS2</a:t>
              </a:r>
            </a:p>
          </p:txBody>
        </p:sp>
      </p:grpSp>
      <p:grpSp>
        <p:nvGrpSpPr>
          <p:cNvPr id="165" name="Group 165"/>
          <p:cNvGrpSpPr/>
          <p:nvPr/>
        </p:nvGrpSpPr>
        <p:grpSpPr>
          <a:xfrm>
            <a:off x="2527300" y="2921745"/>
            <a:ext cx="4406900" cy="2159001"/>
            <a:chOff x="0" y="0"/>
            <a:chExt cx="4406900" cy="2159000"/>
          </a:xfrm>
        </p:grpSpPr>
        <p:sp>
          <p:nvSpPr>
            <p:cNvPr id="163" name="Shape 163"/>
            <p:cNvSpPr/>
            <p:nvPr/>
          </p:nvSpPr>
          <p:spPr>
            <a:xfrm>
              <a:off x="0" y="10312"/>
              <a:ext cx="4406900" cy="2148689"/>
            </a:xfrm>
            <a:prstGeom prst="roundRect">
              <a:avLst>
                <a:gd name="adj" fmla="val 4225"/>
              </a:avLst>
            </a:prstGeom>
            <a:solidFill>
              <a:srgbClr val="4F7A28">
                <a:alpha val="30000"/>
              </a:srgbClr>
            </a:solidFill>
            <a:ln w="25400" cap="flat">
              <a:solidFill>
                <a:srgbClr val="000000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defTabSz="825500">
                <a:buClr>
                  <a:srgbClr val="000000"/>
                </a:buClr>
                <a:defRPr sz="3600">
                  <a:latin typeface="+mn-lt"/>
                  <a:ea typeface="+mn-ea"/>
                  <a:cs typeface="+mn-cs"/>
                  <a:sym typeface="Garamond"/>
                </a:defRPr>
              </a:pPr>
            </a:p>
          </p:txBody>
        </p:sp>
        <p:sp>
          <p:nvSpPr>
            <p:cNvPr id="164" name="Shape 164"/>
            <p:cNvSpPr/>
            <p:nvPr/>
          </p:nvSpPr>
          <p:spPr>
            <a:xfrm>
              <a:off x="25039" y="0"/>
              <a:ext cx="1074182" cy="6227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>
              <a:lvl1pPr defTabSz="647700">
                <a:buClr>
                  <a:srgbClr val="000000"/>
                </a:buClr>
                <a:defRPr sz="4200"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Garamond"/>
                </a:defRPr>
              </a:lvl1pPr>
            </a:lstStyle>
            <a:p>
              <a:pPr/>
              <a:r>
                <a:t>CS1</a:t>
              </a:r>
            </a:p>
          </p:txBody>
        </p:sp>
      </p:grpSp>
      <p:pic>
        <p:nvPicPr>
          <p:cNvPr id="166" name="image1.jpg"/>
          <p:cNvPicPr>
            <a:picLocks noChangeAspect="1"/>
          </p:cNvPicPr>
          <p:nvPr/>
        </p:nvPicPr>
        <p:blipFill>
          <a:blip r:embed="rId2">
            <a:extLst/>
          </a:blip>
          <a:srcRect l="0" t="51313" r="0" b="0"/>
          <a:stretch>
            <a:fillRect/>
          </a:stretch>
        </p:blipFill>
        <p:spPr>
          <a:xfrm>
            <a:off x="0" y="0"/>
            <a:ext cx="13004800" cy="373545"/>
          </a:xfrm>
          <a:prstGeom prst="rect">
            <a:avLst/>
          </a:prstGeom>
          <a:ln w="12700"/>
        </p:spPr>
      </p:pic>
      <p:pic>
        <p:nvPicPr>
          <p:cNvPr id="167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857277"/>
            <a:ext cx="13004800" cy="26010"/>
          </a:xfrm>
          <a:prstGeom prst="rect">
            <a:avLst/>
          </a:prstGeom>
          <a:ln w="12700"/>
        </p:spPr>
      </p:pic>
      <p:pic>
        <p:nvPicPr>
          <p:cNvPr id="168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585" y="8090881"/>
            <a:ext cx="1599307" cy="1622318"/>
          </a:xfrm>
          <a:prstGeom prst="rect">
            <a:avLst/>
          </a:prstGeom>
          <a:ln w="12700"/>
        </p:spPr>
      </p:pic>
      <p:sp>
        <p:nvSpPr>
          <p:cNvPr id="169" name="Shape 169"/>
          <p:cNvSpPr/>
          <p:nvPr/>
        </p:nvSpPr>
        <p:spPr>
          <a:xfrm>
            <a:off x="245171" y="8986173"/>
            <a:ext cx="6807201" cy="533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Evaluating an Alternative CS1 for Students with Prior Programming Experience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SIGCSE 2017 • Kirkpatrick and Mayfield</a:t>
            </a:r>
          </a:p>
        </p:txBody>
      </p:sp>
      <p:sp>
        <p:nvSpPr>
          <p:cNvPr id="170" name="Shape 17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JMU Introductory Sequence</a:t>
            </a:r>
          </a:p>
        </p:txBody>
      </p:sp>
      <p:cxnSp>
        <p:nvCxnSpPr>
          <p:cNvPr id="171" name="Connector 171"/>
          <p:cNvCxnSpPr>
            <a:stCxn id="175" idx="0"/>
            <a:endCxn id="173" idx="0"/>
          </p:cNvCxnSpPr>
          <p:nvPr/>
        </p:nvCxnSpPr>
        <p:spPr>
          <a:xfrm flipH="1">
            <a:off x="3848100" y="4298950"/>
            <a:ext cx="2654300" cy="0"/>
          </a:xfrm>
          <a:prstGeom prst="straightConnector1">
            <a:avLst/>
          </a:prstGeom>
          <a:ln w="38100">
            <a:solidFill>
              <a:srgbClr val="000000"/>
            </a:solidFill>
            <a:miter lim="400000"/>
            <a:headEnd type="stealth"/>
          </a:ln>
        </p:spPr>
      </p:cxnSp>
      <p:cxnSp>
        <p:nvCxnSpPr>
          <p:cNvPr id="172" name="Connector 172"/>
          <p:cNvCxnSpPr>
            <a:stCxn id="173" idx="0"/>
            <a:endCxn id="182" idx="0"/>
          </p:cNvCxnSpPr>
          <p:nvPr/>
        </p:nvCxnSpPr>
        <p:spPr>
          <a:xfrm>
            <a:off x="3848100" y="4298950"/>
            <a:ext cx="2654300" cy="0"/>
          </a:xfrm>
          <a:prstGeom prst="straightConnector1">
            <a:avLst/>
          </a:prstGeom>
          <a:ln w="38100">
            <a:solidFill>
              <a:srgbClr val="000000"/>
            </a:solidFill>
            <a:miter lim="400000"/>
            <a:tailEnd type="stealth"/>
          </a:ln>
        </p:spPr>
      </p:cxnSp>
      <p:sp>
        <p:nvSpPr>
          <p:cNvPr id="173" name="Shape 173"/>
          <p:cNvSpPr/>
          <p:nvPr/>
        </p:nvSpPr>
        <p:spPr>
          <a:xfrm>
            <a:off x="2819400" y="3733800"/>
            <a:ext cx="2057400" cy="1130300"/>
          </a:xfrm>
          <a:prstGeom prst="roundRect">
            <a:avLst>
              <a:gd name="adj" fmla="val 8032"/>
            </a:avLst>
          </a:prstGeom>
          <a:solidFill>
            <a:srgbClr val="CCE8B5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CS 139</a:t>
            </a:r>
          </a:p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(4 cr.)</a:t>
            </a:r>
          </a:p>
        </p:txBody>
      </p:sp>
      <p:cxnSp>
        <p:nvCxnSpPr>
          <p:cNvPr id="174" name="Connector 174"/>
          <p:cNvCxnSpPr>
            <a:stCxn id="175" idx="0"/>
            <a:endCxn id="178" idx="0"/>
          </p:cNvCxnSpPr>
          <p:nvPr/>
        </p:nvCxnSpPr>
        <p:spPr>
          <a:xfrm>
            <a:off x="6502400" y="4298950"/>
            <a:ext cx="2654300" cy="0"/>
          </a:xfrm>
          <a:prstGeom prst="straightConnector1">
            <a:avLst/>
          </a:prstGeom>
          <a:ln w="38100">
            <a:solidFill>
              <a:srgbClr val="000000"/>
            </a:solidFill>
            <a:miter lim="400000"/>
            <a:tailEnd type="stealth"/>
          </a:ln>
        </p:spPr>
      </p:cxnSp>
      <p:sp>
        <p:nvSpPr>
          <p:cNvPr id="175" name="Shape 175"/>
          <p:cNvSpPr/>
          <p:nvPr/>
        </p:nvSpPr>
        <p:spPr>
          <a:xfrm>
            <a:off x="5473700" y="3733800"/>
            <a:ext cx="2057400" cy="1130300"/>
          </a:xfrm>
          <a:prstGeom prst="roundRect">
            <a:avLst>
              <a:gd name="adj" fmla="val 8032"/>
            </a:avLst>
          </a:prstGeom>
          <a:solidFill>
            <a:srgbClr val="FFFBB9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CS 239</a:t>
            </a:r>
          </a:p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(4 cr.)</a:t>
            </a:r>
          </a:p>
        </p:txBody>
      </p:sp>
      <p:cxnSp>
        <p:nvCxnSpPr>
          <p:cNvPr id="176" name="Connector 176"/>
          <p:cNvCxnSpPr>
            <a:stCxn id="178" idx="0"/>
            <a:endCxn id="182" idx="0"/>
          </p:cNvCxnSpPr>
          <p:nvPr/>
        </p:nvCxnSpPr>
        <p:spPr>
          <a:xfrm flipH="1">
            <a:off x="6502400" y="4298950"/>
            <a:ext cx="2654300" cy="0"/>
          </a:xfrm>
          <a:prstGeom prst="straightConnector1">
            <a:avLst/>
          </a:prstGeom>
          <a:ln w="38100">
            <a:solidFill>
              <a:srgbClr val="000000"/>
            </a:solidFill>
            <a:miter lim="400000"/>
            <a:headEnd type="stealth"/>
          </a:ln>
        </p:spPr>
      </p:cxnSp>
      <p:cxnSp>
        <p:nvCxnSpPr>
          <p:cNvPr id="177" name="Connector 177"/>
          <p:cNvCxnSpPr>
            <a:stCxn id="178" idx="0"/>
            <a:endCxn id="188" idx="0"/>
          </p:cNvCxnSpPr>
          <p:nvPr/>
        </p:nvCxnSpPr>
        <p:spPr>
          <a:xfrm flipH="1">
            <a:off x="6502400" y="4298950"/>
            <a:ext cx="2654300" cy="2984500"/>
          </a:xfrm>
          <a:prstGeom prst="straightConnector1">
            <a:avLst/>
          </a:prstGeom>
          <a:ln w="38100">
            <a:solidFill>
              <a:srgbClr val="000000"/>
            </a:solidFill>
            <a:miter lim="400000"/>
            <a:headEnd type="stealth"/>
          </a:ln>
        </p:spPr>
      </p:cxnSp>
      <p:sp>
        <p:nvSpPr>
          <p:cNvPr id="178" name="Shape 178"/>
          <p:cNvSpPr/>
          <p:nvPr/>
        </p:nvSpPr>
        <p:spPr>
          <a:xfrm>
            <a:off x="8128000" y="3733800"/>
            <a:ext cx="2057400" cy="1130300"/>
          </a:xfrm>
          <a:prstGeom prst="roundRect">
            <a:avLst>
              <a:gd name="adj" fmla="val 8032"/>
            </a:avLst>
          </a:prstGeom>
          <a:solidFill>
            <a:srgbClr val="FFC4AB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CS 240</a:t>
            </a:r>
          </a:p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(3 cr.)</a:t>
            </a:r>
          </a:p>
        </p:txBody>
      </p:sp>
      <p:sp>
        <p:nvSpPr>
          <p:cNvPr id="179" name="Shape 179"/>
          <p:cNvSpPr/>
          <p:nvPr/>
        </p:nvSpPr>
        <p:spPr>
          <a:xfrm>
            <a:off x="5473700" y="6718300"/>
            <a:ext cx="2057400" cy="1130300"/>
          </a:xfrm>
          <a:prstGeom prst="roundRect">
            <a:avLst>
              <a:gd name="adj" fmla="val 8032"/>
            </a:avLst>
          </a:prstGeom>
          <a:solidFill>
            <a:srgbClr val="D4E3FE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MA 205</a:t>
            </a:r>
          </a:p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(3 cr.)</a:t>
            </a:r>
          </a:p>
        </p:txBody>
      </p:sp>
      <p:sp>
        <p:nvSpPr>
          <p:cNvPr id="180" name="Shape 180"/>
          <p:cNvSpPr/>
          <p:nvPr/>
        </p:nvSpPr>
        <p:spPr>
          <a:xfrm>
            <a:off x="342900" y="1879815"/>
            <a:ext cx="603250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defTabSz="647700">
              <a:buClr>
                <a:srgbClr val="000000"/>
              </a:buClr>
              <a:defRPr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aramond"/>
              </a:defRPr>
            </a:lvl1pPr>
          </a:lstStyle>
          <a:p>
            <a:pPr/>
            <a:r>
              <a:t>Fall 2013: Accelerated Java</a:t>
            </a:r>
          </a:p>
        </p:txBody>
      </p:sp>
      <p:cxnSp>
        <p:nvCxnSpPr>
          <p:cNvPr id="181" name="Connector 181"/>
          <p:cNvCxnSpPr>
            <a:stCxn id="182" idx="0"/>
            <a:endCxn id="183" idx="0"/>
          </p:cNvCxnSpPr>
          <p:nvPr/>
        </p:nvCxnSpPr>
        <p:spPr>
          <a:xfrm flipH="1">
            <a:off x="3848100" y="4298950"/>
            <a:ext cx="2654300" cy="1333500"/>
          </a:xfrm>
          <a:prstGeom prst="straightConnector1">
            <a:avLst/>
          </a:prstGeom>
          <a:ln w="38100">
            <a:solidFill>
              <a:srgbClr val="000000"/>
            </a:solidFill>
            <a:miter lim="400000"/>
            <a:headEnd type="stealth"/>
          </a:ln>
        </p:spPr>
      </p:cxnSp>
      <p:sp>
        <p:nvSpPr>
          <p:cNvPr id="182" name="Shape 182"/>
          <p:cNvSpPr/>
          <p:nvPr/>
        </p:nvSpPr>
        <p:spPr>
          <a:xfrm>
            <a:off x="5473700" y="3733800"/>
            <a:ext cx="2057400" cy="1130300"/>
          </a:xfrm>
          <a:prstGeom prst="roundRect">
            <a:avLst>
              <a:gd name="adj" fmla="val 8032"/>
            </a:avLst>
          </a:prstGeom>
          <a:solidFill>
            <a:srgbClr val="FFFBB9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CS 159</a:t>
            </a:r>
          </a:p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(3 cr.)</a:t>
            </a:r>
          </a:p>
        </p:txBody>
      </p:sp>
      <p:sp>
        <p:nvSpPr>
          <p:cNvPr id="183" name="Shape 183"/>
          <p:cNvSpPr/>
          <p:nvPr/>
        </p:nvSpPr>
        <p:spPr>
          <a:xfrm>
            <a:off x="2819400" y="5067300"/>
            <a:ext cx="2057400" cy="1130300"/>
          </a:xfrm>
          <a:prstGeom prst="roundRect">
            <a:avLst>
              <a:gd name="adj" fmla="val 8032"/>
            </a:avLst>
          </a:prstGeom>
          <a:solidFill>
            <a:srgbClr val="CCE8B5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CS 149</a:t>
            </a:r>
          </a:p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(3 cr.)</a:t>
            </a:r>
          </a:p>
        </p:txBody>
      </p:sp>
      <p:sp>
        <p:nvSpPr>
          <p:cNvPr id="184" name="Shape 184"/>
          <p:cNvSpPr/>
          <p:nvPr/>
        </p:nvSpPr>
        <p:spPr>
          <a:xfrm>
            <a:off x="444500" y="4783137"/>
            <a:ext cx="3208735" cy="17446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8188" y="5877"/>
                </a:lnTo>
                <a:lnTo>
                  <a:pt x="708" y="5877"/>
                </a:lnTo>
                <a:cubicBezTo>
                  <a:pt x="318" y="5877"/>
                  <a:pt x="0" y="6461"/>
                  <a:pt x="0" y="7179"/>
                </a:cubicBezTo>
                <a:lnTo>
                  <a:pt x="0" y="20298"/>
                </a:lnTo>
                <a:cubicBezTo>
                  <a:pt x="0" y="21016"/>
                  <a:pt x="318" y="21600"/>
                  <a:pt x="708" y="21600"/>
                </a:cubicBezTo>
                <a:lnTo>
                  <a:pt x="18870" y="21600"/>
                </a:lnTo>
                <a:cubicBezTo>
                  <a:pt x="19260" y="21600"/>
                  <a:pt x="19578" y="21016"/>
                  <a:pt x="19578" y="20298"/>
                </a:cubicBezTo>
                <a:lnTo>
                  <a:pt x="19578" y="8726"/>
                </a:lnTo>
                <a:lnTo>
                  <a:pt x="21600" y="0"/>
                </a:lnTo>
                <a:close/>
              </a:path>
            </a:pathLst>
          </a:custGeom>
          <a:solidFill>
            <a:srgbClr val="F5ECD6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lvl1pPr>
          </a:lstStyle>
          <a:p>
            <a:pPr/>
            <a:r>
              <a:t>Students with prior exposure</a:t>
            </a:r>
          </a:p>
        </p:txBody>
      </p:sp>
      <p:sp>
        <p:nvSpPr>
          <p:cNvPr id="185" name="Shape 185"/>
          <p:cNvSpPr/>
          <p:nvPr/>
        </p:nvSpPr>
        <p:spPr>
          <a:xfrm>
            <a:off x="4216400" y="3022600"/>
            <a:ext cx="1854200" cy="622300"/>
          </a:xfrm>
          <a:prstGeom prst="rect">
            <a:avLst/>
          </a:prstGeom>
          <a:solidFill>
            <a:srgbClr val="522A95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defTabSz="647700">
              <a:buClr>
                <a:srgbClr val="000000"/>
              </a:buClr>
              <a:defRPr sz="36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aramond"/>
              </a:defRPr>
            </a:lvl1pPr>
          </a:lstStyle>
          <a:p>
            <a:pPr/>
            <a:r>
              <a:t>Prereq: C</a:t>
            </a:r>
          </a:p>
        </p:txBody>
      </p:sp>
      <p:sp>
        <p:nvSpPr>
          <p:cNvPr id="186" name="Shape 186"/>
          <p:cNvSpPr/>
          <p:nvPr/>
        </p:nvSpPr>
        <p:spPr>
          <a:xfrm>
            <a:off x="5943600" y="1600200"/>
            <a:ext cx="3378200" cy="14712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677" y="0"/>
                </a:moveTo>
                <a:cubicBezTo>
                  <a:pt x="3306" y="0"/>
                  <a:pt x="3005" y="693"/>
                  <a:pt x="3005" y="1544"/>
                </a:cubicBezTo>
                <a:lnTo>
                  <a:pt x="3005" y="15575"/>
                </a:lnTo>
                <a:lnTo>
                  <a:pt x="0" y="21600"/>
                </a:lnTo>
                <a:lnTo>
                  <a:pt x="4819" y="18646"/>
                </a:lnTo>
                <a:lnTo>
                  <a:pt x="20928" y="18646"/>
                </a:lnTo>
                <a:cubicBezTo>
                  <a:pt x="21298" y="18646"/>
                  <a:pt x="21600" y="17953"/>
                  <a:pt x="21600" y="17102"/>
                </a:cubicBezTo>
                <a:lnTo>
                  <a:pt x="21600" y="1544"/>
                </a:lnTo>
                <a:cubicBezTo>
                  <a:pt x="21600" y="693"/>
                  <a:pt x="21298" y="0"/>
                  <a:pt x="20928" y="0"/>
                </a:cubicBezTo>
                <a:lnTo>
                  <a:pt x="3677" y="0"/>
                </a:lnTo>
                <a:close/>
              </a:path>
            </a:pathLst>
          </a:custGeom>
          <a:solidFill>
            <a:srgbClr val="F5ECD6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lvl1pPr>
          </a:lstStyle>
          <a:p>
            <a:pPr/>
            <a:r>
              <a:t>C students just left later...</a:t>
            </a:r>
          </a:p>
        </p:txBody>
      </p:sp>
      <p:sp>
        <p:nvSpPr>
          <p:cNvPr id="187" name="Shape 187"/>
          <p:cNvSpPr/>
          <p:nvPr/>
        </p:nvSpPr>
        <p:spPr>
          <a:xfrm>
            <a:off x="7366000" y="5372100"/>
            <a:ext cx="3949700" cy="14712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145" y="0"/>
                </a:moveTo>
                <a:cubicBezTo>
                  <a:pt x="2828" y="0"/>
                  <a:pt x="2570" y="693"/>
                  <a:pt x="2570" y="1544"/>
                </a:cubicBezTo>
                <a:lnTo>
                  <a:pt x="2570" y="15575"/>
                </a:lnTo>
                <a:lnTo>
                  <a:pt x="0" y="21600"/>
                </a:lnTo>
                <a:lnTo>
                  <a:pt x="4122" y="18646"/>
                </a:lnTo>
                <a:lnTo>
                  <a:pt x="21025" y="18646"/>
                </a:lnTo>
                <a:cubicBezTo>
                  <a:pt x="21342" y="18646"/>
                  <a:pt x="21600" y="17953"/>
                  <a:pt x="21600" y="17102"/>
                </a:cubicBezTo>
                <a:lnTo>
                  <a:pt x="21600" y="1544"/>
                </a:lnTo>
                <a:cubicBezTo>
                  <a:pt x="21600" y="693"/>
                  <a:pt x="21342" y="0"/>
                  <a:pt x="21025" y="0"/>
                </a:cubicBezTo>
                <a:lnTo>
                  <a:pt x="3145" y="0"/>
                </a:lnTo>
                <a:close/>
              </a:path>
            </a:pathLst>
          </a:custGeom>
          <a:solidFill>
            <a:srgbClr val="F5ECD6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lvl1pPr>
          </a:lstStyle>
          <a:p>
            <a:pPr/>
            <a:r>
              <a:t>Not enough for Big-O analysis</a:t>
            </a:r>
          </a:p>
        </p:txBody>
      </p:sp>
      <p:sp>
        <p:nvSpPr>
          <p:cNvPr id="188" name="Shape 188"/>
          <p:cNvSpPr/>
          <p:nvPr/>
        </p:nvSpPr>
        <p:spPr>
          <a:xfrm>
            <a:off x="5473700" y="6718300"/>
            <a:ext cx="2057400" cy="1130300"/>
          </a:xfrm>
          <a:prstGeom prst="roundRect">
            <a:avLst>
              <a:gd name="adj" fmla="val 8032"/>
            </a:avLst>
          </a:prstGeom>
          <a:solidFill>
            <a:srgbClr val="D4E3FE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MA 235</a:t>
            </a:r>
          </a:p>
          <a:p>
            <a: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pPr>
            <a:r>
              <a:t>(3 cr.)</a:t>
            </a:r>
          </a:p>
        </p:txBody>
      </p:sp>
      <p:sp>
        <p:nvSpPr>
          <p:cNvPr id="189" name="Shape 189"/>
          <p:cNvSpPr/>
          <p:nvPr/>
        </p:nvSpPr>
        <p:spPr>
          <a:xfrm>
            <a:off x="4216400" y="3022600"/>
            <a:ext cx="1968500" cy="622300"/>
          </a:xfrm>
          <a:prstGeom prst="rect">
            <a:avLst/>
          </a:prstGeom>
          <a:solidFill>
            <a:srgbClr val="522A95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defTabSz="647700">
              <a:buClr>
                <a:srgbClr val="000000"/>
              </a:buClr>
              <a:defRPr sz="36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aramond"/>
              </a:defRPr>
            </a:lvl1pPr>
          </a:lstStyle>
          <a:p>
            <a:pPr/>
            <a:r>
              <a:t>Prereq: B-</a:t>
            </a:r>
          </a:p>
        </p:txBody>
      </p:sp>
      <p:sp>
        <p:nvSpPr>
          <p:cNvPr id="190" name="Shape 190"/>
          <p:cNvSpPr/>
          <p:nvPr/>
        </p:nvSpPr>
        <p:spPr>
          <a:xfrm>
            <a:off x="342900" y="1879600"/>
            <a:ext cx="603250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defTabSz="647700">
              <a:buClr>
                <a:srgbClr val="000000"/>
              </a:buClr>
              <a:defRPr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aramond"/>
              </a:defRPr>
            </a:lvl1pPr>
          </a:lstStyle>
          <a:p>
            <a:pPr/>
            <a:r>
              <a:t>Fall 2014: Prereq + Calculus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xit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5" dur="500" fill="hold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Class="exit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9" dur="500" fill="hold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Class="entr" nodeType="after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32" dur="500" fill="hold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Class="exit" nodeType="after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36" dur="500" fill="hold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Class="exit" nodeType="afterEffect" presetID="9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40" dur="500" fill="hold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Class="entr" nodeType="after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Class="entr" nodeType="afterEffect" presetID="9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Class="entr" nodeType="afterEffect" presetID="9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Class="entr" nodeType="afterEffect" presetID="9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ID="9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ID="9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Class="entr" nodeType="clickEffect" presetID="9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xit" nodeType="clickEffect" presetID="9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76" dur="500" fill="hold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Class="entr" nodeType="afterEffect" presetID="9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8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Class="exit" nodeType="afterEffect" presetID="9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84" dur="500" fill="hold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Class="exit" nodeType="afterEffect" presetID="9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88" dur="500" fill="hold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Class="exit" nodeType="afterEffect" presetID="9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92" dur="500" fill="hold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Class="exit" nodeType="afterEffect" presetID="9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96" dur="500" fill="hold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Class="entr" nodeType="afterEffect" presetID="9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500"/>
                            </p:stCondLst>
                            <p:childTnLst>
                              <p:par>
                                <p:cTn id="103" presetClass="entr" nodeType="afterEffect" presetID="9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000"/>
                            </p:stCondLst>
                            <p:childTnLst>
                              <p:par>
                                <p:cTn id="107" presetClass="entr" nodeType="afterEffect" presetID="9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5" grpId="7"/>
      <p:bldP build="whole" bldLvl="1" animBg="1" rev="0" advAuto="0" spid="187" grpId="16"/>
      <p:bldP build="whole" bldLvl="1" animBg="1" rev="0" advAuto="0" spid="174" grpId="9"/>
      <p:bldP build="whole" bldLvl="1" animBg="1" rev="0" advAuto="0" spid="177" grpId="25"/>
      <p:bldP build="whole" bldLvl="1" animBg="1" rev="0" advAuto="0" spid="183" grpId="6"/>
      <p:bldP build="whole" bldLvl="1" animBg="1" rev="0" advAuto="0" spid="171" grpId="8"/>
      <p:bldP build="whole" bldLvl="1" animBg="1" rev="0" advAuto="0" spid="187" grpId="20"/>
      <p:bldP build="whole" bldLvl="1" animBg="1" rev="0" advAuto="0" spid="181" grpId="13"/>
      <p:bldP build="whole" bldLvl="1" animBg="1" rev="0" advAuto="0" spid="165" grpId="3"/>
      <p:bldP build="whole" bldLvl="1" animBg="1" rev="0" advAuto="0" spid="185" grpId="14"/>
      <p:bldP build="whole" bldLvl="1" animBg="1" rev="0" advAuto="0" spid="176" grpId="12"/>
      <p:bldP build="whole" bldLvl="1" animBg="1" rev="0" advAuto="0" spid="188" grpId="24"/>
      <p:bldP build="whole" bldLvl="1" animBg="1" rev="0" advAuto="0" spid="180" grpId="2"/>
      <p:bldP build="whole" bldLvl="1" animBg="1" rev="0" advAuto="0" spid="185" grpId="22"/>
      <p:bldP build="whole" bldLvl="1" animBg="1" rev="0" advAuto="0" spid="184" grpId="1"/>
      <p:bldP build="whole" bldLvl="1" animBg="1" rev="0" advAuto="0" spid="159" grpId="5"/>
      <p:bldP build="whole" bldLvl="1" animBg="1" rev="0" advAuto="0" spid="172" grpId="11"/>
      <p:bldP build="whole" bldLvl="1" animBg="1" rev="0" advAuto="0" spid="184" grpId="4"/>
      <p:bldP build="whole" bldLvl="1" animBg="1" rev="0" advAuto="0" spid="186" grpId="15"/>
      <p:bldP build="whole" bldLvl="1" animBg="1" rev="0" advAuto="0" spid="190" grpId="18"/>
      <p:bldP build="whole" bldLvl="1" animBg="1" rev="0" advAuto="0" spid="186" grpId="19"/>
      <p:bldP build="whole" bldLvl="1" animBg="1" rev="0" advAuto="0" spid="182" grpId="10"/>
      <p:bldP build="whole" bldLvl="1" animBg="1" rev="0" advAuto="0" spid="180" grpId="17"/>
      <p:bldP build="whole" bldLvl="1" animBg="1" rev="0" advAuto="0" spid="179" grpId="21"/>
      <p:bldP build="whole" bldLvl="1" animBg="1" rev="0" advAuto="0" spid="189" grpId="2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image1.jpg"/>
          <p:cNvPicPr>
            <a:picLocks noChangeAspect="1"/>
          </p:cNvPicPr>
          <p:nvPr/>
        </p:nvPicPr>
        <p:blipFill>
          <a:blip r:embed="rId2">
            <a:extLst/>
          </a:blip>
          <a:srcRect l="0" t="51313" r="0" b="0"/>
          <a:stretch>
            <a:fillRect/>
          </a:stretch>
        </p:blipFill>
        <p:spPr>
          <a:xfrm>
            <a:off x="0" y="0"/>
            <a:ext cx="13004800" cy="373545"/>
          </a:xfrm>
          <a:prstGeom prst="rect">
            <a:avLst/>
          </a:prstGeom>
          <a:ln w="12700"/>
        </p:spPr>
      </p:pic>
      <p:pic>
        <p:nvPicPr>
          <p:cNvPr id="193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857277"/>
            <a:ext cx="13004800" cy="26010"/>
          </a:xfrm>
          <a:prstGeom prst="rect">
            <a:avLst/>
          </a:prstGeom>
          <a:ln w="12700"/>
        </p:spPr>
      </p:pic>
      <p:pic>
        <p:nvPicPr>
          <p:cNvPr id="194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585" y="8090881"/>
            <a:ext cx="1599307" cy="1622318"/>
          </a:xfrm>
          <a:prstGeom prst="rect">
            <a:avLst/>
          </a:prstGeom>
          <a:ln w="12700"/>
        </p:spPr>
      </p:pic>
      <p:sp>
        <p:nvSpPr>
          <p:cNvPr id="195" name="Shape 195"/>
          <p:cNvSpPr/>
          <p:nvPr/>
        </p:nvSpPr>
        <p:spPr>
          <a:xfrm>
            <a:off x="245171" y="8986173"/>
            <a:ext cx="6807201" cy="533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Evaluating an Alternative CS1 for Students with Prior Programming Experience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SIGCSE 2017 • Kirkpatrick and Mayfield</a:t>
            </a:r>
          </a:p>
        </p:txBody>
      </p:sp>
      <p:sp>
        <p:nvSpPr>
          <p:cNvPr id="196" name="Shape 19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Key (Research) Questions</a:t>
            </a:r>
          </a:p>
        </p:txBody>
      </p:sp>
      <p:sp>
        <p:nvSpPr>
          <p:cNvPr id="197" name="Shape 197"/>
          <p:cNvSpPr/>
          <p:nvPr/>
        </p:nvSpPr>
        <p:spPr>
          <a:xfrm>
            <a:off x="1047246" y="2027455"/>
            <a:ext cx="10896601" cy="1714501"/>
          </a:xfrm>
          <a:prstGeom prst="rect">
            <a:avLst/>
          </a:prstGeom>
          <a:solidFill>
            <a:srgbClr val="F5ECD6"/>
          </a:solidFill>
          <a:ln w="12700">
            <a:solidFill>
              <a:srgbClr val="522A9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+mn-lt"/>
                <a:ea typeface="+mn-ea"/>
                <a:cs typeface="+mn-cs"/>
                <a:sym typeface="Garamond"/>
              </a:rPr>
              <a:t>Effects on retention</a:t>
            </a: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Did either change affect retention into CS 159?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Did either change affect retention </a:t>
            </a:r>
            <a:r>
              <a:rPr u="sng">
                <a:latin typeface="+mn-lt"/>
                <a:ea typeface="+mn-ea"/>
                <a:cs typeface="+mn-cs"/>
                <a:sym typeface="Garamond"/>
              </a:rPr>
              <a:t>beyond</a:t>
            </a:r>
            <a:r>
              <a:rPr>
                <a:latin typeface="+mn-lt"/>
                <a:ea typeface="+mn-ea"/>
                <a:cs typeface="+mn-cs"/>
                <a:sym typeface="Garamond"/>
              </a:rPr>
              <a:t> CS 159?</a:t>
            </a:r>
          </a:p>
        </p:txBody>
      </p:sp>
      <p:sp>
        <p:nvSpPr>
          <p:cNvPr id="198" name="Shape 198"/>
          <p:cNvSpPr/>
          <p:nvPr/>
        </p:nvSpPr>
        <p:spPr>
          <a:xfrm>
            <a:off x="1041400" y="4089400"/>
            <a:ext cx="10896600" cy="1206500"/>
          </a:xfrm>
          <a:prstGeom prst="rect">
            <a:avLst/>
          </a:prstGeom>
          <a:solidFill>
            <a:srgbClr val="F5ECD6"/>
          </a:solidFill>
          <a:ln w="12700">
            <a:solidFill>
              <a:srgbClr val="522A9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+mn-lt"/>
                <a:ea typeface="+mn-ea"/>
                <a:cs typeface="+mn-cs"/>
                <a:sym typeface="Garamond"/>
              </a:rPr>
              <a:t>Effects on successful progression</a:t>
            </a: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How did they do in CS 240?</a:t>
            </a:r>
          </a:p>
        </p:txBody>
      </p:sp>
      <p:sp>
        <p:nvSpPr>
          <p:cNvPr id="199" name="Shape 199"/>
          <p:cNvSpPr/>
          <p:nvPr/>
        </p:nvSpPr>
        <p:spPr>
          <a:xfrm>
            <a:off x="1041400" y="5651500"/>
            <a:ext cx="10896600" cy="1714500"/>
          </a:xfrm>
          <a:prstGeom prst="rect">
            <a:avLst/>
          </a:prstGeom>
          <a:solidFill>
            <a:srgbClr val="F5ECD6"/>
          </a:solidFill>
          <a:ln w="12700">
            <a:solidFill>
              <a:srgbClr val="522A9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+mn-lt"/>
                <a:ea typeface="+mn-ea"/>
                <a:cs typeface="+mn-cs"/>
                <a:sym typeface="Garamond"/>
              </a:rPr>
              <a:t>Effects on underrepresented groups</a:t>
            </a: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Do overall effects extend to women and underrepresented minority students?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7" grpId="1"/>
      <p:bldP build="whole" bldLvl="1" animBg="1" rev="0" advAuto="0" spid="199" grpId="3"/>
      <p:bldP build="whole" bldLvl="1" animBg="1" rev="0" advAuto="0" spid="198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image1.jpg"/>
          <p:cNvPicPr>
            <a:picLocks noChangeAspect="1"/>
          </p:cNvPicPr>
          <p:nvPr/>
        </p:nvPicPr>
        <p:blipFill>
          <a:blip r:embed="rId2">
            <a:extLst/>
          </a:blip>
          <a:srcRect l="0" t="51313" r="0" b="0"/>
          <a:stretch>
            <a:fillRect/>
          </a:stretch>
        </p:blipFill>
        <p:spPr>
          <a:xfrm>
            <a:off x="0" y="0"/>
            <a:ext cx="13004800" cy="373545"/>
          </a:xfrm>
          <a:prstGeom prst="rect">
            <a:avLst/>
          </a:prstGeom>
          <a:ln w="12700"/>
        </p:spPr>
      </p:pic>
      <p:pic>
        <p:nvPicPr>
          <p:cNvPr id="202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857277"/>
            <a:ext cx="13004800" cy="26010"/>
          </a:xfrm>
          <a:prstGeom prst="rect">
            <a:avLst/>
          </a:prstGeom>
          <a:ln w="12700"/>
        </p:spPr>
      </p:pic>
      <p:pic>
        <p:nvPicPr>
          <p:cNvPr id="203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585" y="8090881"/>
            <a:ext cx="1599307" cy="1622318"/>
          </a:xfrm>
          <a:prstGeom prst="rect">
            <a:avLst/>
          </a:prstGeom>
          <a:ln w="12700"/>
        </p:spPr>
      </p:pic>
      <p:sp>
        <p:nvSpPr>
          <p:cNvPr id="204" name="Shape 204"/>
          <p:cNvSpPr/>
          <p:nvPr/>
        </p:nvSpPr>
        <p:spPr>
          <a:xfrm>
            <a:off x="245171" y="8986173"/>
            <a:ext cx="6807201" cy="533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Evaluating an Alternative CS1 for Students with Prior Programming Experience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SIGCSE 2017 • Kirkpatrick and Mayfield</a:t>
            </a:r>
          </a:p>
        </p:txBody>
      </p:sp>
      <p:pic>
        <p:nvPicPr>
          <p:cNvPr id="205" name="droppedImage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507626" y="462468"/>
            <a:ext cx="7989548" cy="830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Shape 206"/>
          <p:cNvSpPr/>
          <p:nvPr/>
        </p:nvSpPr>
        <p:spPr>
          <a:xfrm>
            <a:off x="4540873" y="4710618"/>
            <a:ext cx="1079501" cy="1651001"/>
          </a:xfrm>
          <a:prstGeom prst="ellipse">
            <a:avLst/>
          </a:prstGeom>
          <a:solidFill>
            <a:srgbClr val="E32400">
              <a:alpha val="30000"/>
            </a:srgbClr>
          </a:solidFill>
          <a:ln w="508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8100" tIns="38100" rIns="38100" bIns="38100"/>
          <a:lstStyle/>
          <a:p>
            <a:pPr algn="ctr" defTabSz="825500">
              <a:buClr>
                <a:srgbClr val="000000"/>
              </a:buCl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07" name="Shape 207"/>
          <p:cNvSpPr/>
          <p:nvPr/>
        </p:nvSpPr>
        <p:spPr>
          <a:xfrm>
            <a:off x="7030073" y="5396418"/>
            <a:ext cx="1079501" cy="1651001"/>
          </a:xfrm>
          <a:prstGeom prst="ellipse">
            <a:avLst/>
          </a:prstGeom>
          <a:solidFill>
            <a:srgbClr val="E32400">
              <a:alpha val="30000"/>
            </a:srgbClr>
          </a:solidFill>
          <a:ln w="508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8100" tIns="38100" rIns="38100" bIns="38100"/>
          <a:lstStyle/>
          <a:p>
            <a:pPr algn="ctr" defTabSz="825500">
              <a:buClr>
                <a:srgbClr val="000000"/>
              </a:buCl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image1.jpg"/>
          <p:cNvPicPr>
            <a:picLocks noChangeAspect="1"/>
          </p:cNvPicPr>
          <p:nvPr/>
        </p:nvPicPr>
        <p:blipFill>
          <a:blip r:embed="rId2">
            <a:extLst/>
          </a:blip>
          <a:srcRect l="0" t="51313" r="0" b="0"/>
          <a:stretch>
            <a:fillRect/>
          </a:stretch>
        </p:blipFill>
        <p:spPr>
          <a:xfrm>
            <a:off x="0" y="0"/>
            <a:ext cx="13004800" cy="373545"/>
          </a:xfrm>
          <a:prstGeom prst="rect">
            <a:avLst/>
          </a:prstGeom>
          <a:ln w="12700"/>
        </p:spPr>
      </p:pic>
      <p:pic>
        <p:nvPicPr>
          <p:cNvPr id="210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857277"/>
            <a:ext cx="13004800" cy="26010"/>
          </a:xfrm>
          <a:prstGeom prst="rect">
            <a:avLst/>
          </a:prstGeom>
          <a:ln w="12700"/>
        </p:spPr>
      </p:pic>
      <p:pic>
        <p:nvPicPr>
          <p:cNvPr id="211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585" y="8090881"/>
            <a:ext cx="1599307" cy="1622318"/>
          </a:xfrm>
          <a:prstGeom prst="rect">
            <a:avLst/>
          </a:prstGeom>
          <a:ln w="12700"/>
        </p:spPr>
      </p:pic>
      <p:sp>
        <p:nvSpPr>
          <p:cNvPr id="212" name="Shape 212"/>
          <p:cNvSpPr/>
          <p:nvPr/>
        </p:nvSpPr>
        <p:spPr>
          <a:xfrm>
            <a:off x="245171" y="8986173"/>
            <a:ext cx="6807201" cy="533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Evaluating an Alternative CS1 for Students with Prior Programming Experience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SIGCSE 2017 • Kirkpatrick and Mayfield</a:t>
            </a:r>
          </a:p>
        </p:txBody>
      </p:sp>
      <p:sp>
        <p:nvSpPr>
          <p:cNvPr id="213" name="Shape 2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Research Hypotheses</a:t>
            </a:r>
          </a:p>
        </p:txBody>
      </p:sp>
      <p:sp>
        <p:nvSpPr>
          <p:cNvPr id="214" name="Shape 214"/>
          <p:cNvSpPr/>
          <p:nvPr/>
        </p:nvSpPr>
        <p:spPr>
          <a:xfrm>
            <a:off x="1047246" y="1684555"/>
            <a:ext cx="10896601" cy="1714501"/>
          </a:xfrm>
          <a:prstGeom prst="rect">
            <a:avLst/>
          </a:prstGeom>
          <a:solidFill>
            <a:srgbClr val="F5ECD6"/>
          </a:solidFill>
          <a:ln w="12700">
            <a:solidFill>
              <a:srgbClr val="522A9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+mn-lt"/>
                <a:ea typeface="+mn-ea"/>
                <a:cs typeface="+mn-cs"/>
                <a:sym typeface="Garamond"/>
              </a:rPr>
              <a:t>CS 159 and CS 240 retention</a:t>
            </a: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The split sections improve retention.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The Calculus/B- change led to drop in retention.</a:t>
            </a:r>
          </a:p>
        </p:txBody>
      </p:sp>
      <p:sp>
        <p:nvSpPr>
          <p:cNvPr id="215" name="Shape 215"/>
          <p:cNvSpPr/>
          <p:nvPr/>
        </p:nvSpPr>
        <p:spPr>
          <a:xfrm>
            <a:off x="1041400" y="3505200"/>
            <a:ext cx="10896600" cy="2730500"/>
          </a:xfrm>
          <a:prstGeom prst="rect">
            <a:avLst/>
          </a:prstGeom>
          <a:solidFill>
            <a:srgbClr val="F5ECD6"/>
          </a:solidFill>
          <a:ln w="12700">
            <a:solidFill>
              <a:srgbClr val="522A9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+mn-lt"/>
                <a:ea typeface="+mn-ea"/>
                <a:cs typeface="+mn-cs"/>
                <a:sym typeface="Garamond"/>
              </a:rPr>
              <a:t>CS 159 and CS 240 grades</a:t>
            </a: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CS 139/149 has no effect on CS 159 or CS 240 grades.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Skip CS 139/149 with AP 4 yields difference in CS 159.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AP 4 + CS 139/149 no difference in CS 159 or CS 240 relative to AP 5.</a:t>
            </a:r>
          </a:p>
        </p:txBody>
      </p:sp>
      <p:sp>
        <p:nvSpPr>
          <p:cNvPr id="216" name="Shape 216"/>
          <p:cNvSpPr/>
          <p:nvPr/>
        </p:nvSpPr>
        <p:spPr>
          <a:xfrm>
            <a:off x="1041400" y="6350000"/>
            <a:ext cx="10896600" cy="1714500"/>
          </a:xfrm>
          <a:prstGeom prst="rect">
            <a:avLst/>
          </a:prstGeom>
          <a:solidFill>
            <a:srgbClr val="F5ECD6"/>
          </a:solidFill>
          <a:ln w="12700">
            <a:solidFill>
              <a:srgbClr val="522A9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+mn-lt"/>
                <a:ea typeface="+mn-ea"/>
                <a:cs typeface="+mn-cs"/>
                <a:sym typeface="Garamond"/>
              </a:rPr>
              <a:t>Effect on women and URM students</a:t>
            </a: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Split sections improve women/URM retention.</a:t>
            </a:r>
            <a:endParaRPr>
              <a:latin typeface="+mn-lt"/>
              <a:ea typeface="+mn-ea"/>
              <a:cs typeface="+mn-cs"/>
              <a:sym typeface="Garamond"/>
            </a:endParaRPr>
          </a:p>
          <a:p>
            <a:pPr marL="285750" indent="-285750" defTabSz="647700">
              <a:buClr>
                <a:srgbClr val="000000"/>
              </a:buClr>
              <a:buSzPct val="100000"/>
              <a:buFont typeface="Arial"/>
              <a:buChar char="•"/>
              <a:defRPr sz="36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Garamond"/>
              </a:rPr>
              <a:t>Calculus/B- had disproportionate effect on women/URM.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6" grpId="3"/>
      <p:bldP build="whole" bldLvl="1" animBg="1" rev="0" advAuto="0" spid="214" grpId="1"/>
      <p:bldP build="whole" bldLvl="1" animBg="1" rev="0" advAuto="0" spid="215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image1.jpg"/>
          <p:cNvPicPr>
            <a:picLocks noChangeAspect="1"/>
          </p:cNvPicPr>
          <p:nvPr/>
        </p:nvPicPr>
        <p:blipFill>
          <a:blip r:embed="rId2">
            <a:extLst/>
          </a:blip>
          <a:srcRect l="0" t="51313" r="0" b="0"/>
          <a:stretch>
            <a:fillRect/>
          </a:stretch>
        </p:blipFill>
        <p:spPr>
          <a:xfrm>
            <a:off x="0" y="0"/>
            <a:ext cx="13004800" cy="373545"/>
          </a:xfrm>
          <a:prstGeom prst="rect">
            <a:avLst/>
          </a:prstGeom>
          <a:ln w="12700"/>
        </p:spPr>
      </p:pic>
      <p:pic>
        <p:nvPicPr>
          <p:cNvPr id="219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857277"/>
            <a:ext cx="13004800" cy="26010"/>
          </a:xfrm>
          <a:prstGeom prst="rect">
            <a:avLst/>
          </a:prstGeom>
          <a:ln w="12700"/>
        </p:spPr>
      </p:pic>
      <p:pic>
        <p:nvPicPr>
          <p:cNvPr id="220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585" y="8090881"/>
            <a:ext cx="1599307" cy="1622318"/>
          </a:xfrm>
          <a:prstGeom prst="rect">
            <a:avLst/>
          </a:prstGeom>
          <a:ln w="12700"/>
        </p:spPr>
      </p:pic>
      <p:sp>
        <p:nvSpPr>
          <p:cNvPr id="221" name="Shape 221"/>
          <p:cNvSpPr/>
          <p:nvPr/>
        </p:nvSpPr>
        <p:spPr>
          <a:xfrm>
            <a:off x="245171" y="8986173"/>
            <a:ext cx="6807201" cy="533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Evaluating an Alternative CS1 for Students with Prior Programming Experience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SIGCSE 2017 • Kirkpatrick and Mayfield</a:t>
            </a:r>
          </a:p>
        </p:txBody>
      </p:sp>
      <p:sp>
        <p:nvSpPr>
          <p:cNvPr id="222" name="Shape 2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CS 139/149 Demographics</a:t>
            </a:r>
          </a:p>
        </p:txBody>
      </p:sp>
      <p:pic>
        <p:nvPicPr>
          <p:cNvPr id="223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90499" y="2520950"/>
            <a:ext cx="8214001" cy="4699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image1.jpg"/>
          <p:cNvPicPr>
            <a:picLocks noChangeAspect="1"/>
          </p:cNvPicPr>
          <p:nvPr/>
        </p:nvPicPr>
        <p:blipFill>
          <a:blip r:embed="rId2">
            <a:extLst/>
          </a:blip>
          <a:srcRect l="0" t="51313" r="0" b="0"/>
          <a:stretch>
            <a:fillRect/>
          </a:stretch>
        </p:blipFill>
        <p:spPr>
          <a:xfrm>
            <a:off x="0" y="0"/>
            <a:ext cx="13004800" cy="373545"/>
          </a:xfrm>
          <a:prstGeom prst="rect">
            <a:avLst/>
          </a:prstGeom>
          <a:ln w="12700"/>
        </p:spPr>
      </p:pic>
      <p:pic>
        <p:nvPicPr>
          <p:cNvPr id="226" name="image2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67533"/>
          <a:stretch>
            <a:fillRect/>
          </a:stretch>
        </p:blipFill>
        <p:spPr>
          <a:xfrm>
            <a:off x="0" y="8857277"/>
            <a:ext cx="13004800" cy="26010"/>
          </a:xfrm>
          <a:prstGeom prst="rect">
            <a:avLst/>
          </a:prstGeom>
          <a:ln w="12700"/>
        </p:spPr>
      </p:pic>
      <p:pic>
        <p:nvPicPr>
          <p:cNvPr id="227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585" y="8090881"/>
            <a:ext cx="1599307" cy="1622318"/>
          </a:xfrm>
          <a:prstGeom prst="rect">
            <a:avLst/>
          </a:prstGeom>
          <a:ln w="12700"/>
        </p:spPr>
      </p:pic>
      <p:sp>
        <p:nvSpPr>
          <p:cNvPr id="228" name="Shape 228"/>
          <p:cNvSpPr/>
          <p:nvPr/>
        </p:nvSpPr>
        <p:spPr>
          <a:xfrm>
            <a:off x="245171" y="8986173"/>
            <a:ext cx="6807201" cy="533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Evaluating an Alternative CS1 for Students with Prior Programming Experience</a:t>
            </a:r>
            <a:endParaRPr sz="1600">
              <a:latin typeface="+mn-lt"/>
              <a:ea typeface="+mn-ea"/>
              <a:cs typeface="+mn-cs"/>
              <a:sym typeface="Garamond"/>
            </a:endParaRPr>
          </a:p>
          <a:p>
            <a:pPr defTabSz="647700">
              <a:buClr>
                <a:srgbClr val="000000"/>
              </a:buClr>
              <a:buFont typeface="Garamond"/>
              <a:defRPr sz="24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1600">
                <a:latin typeface="+mn-lt"/>
                <a:ea typeface="+mn-ea"/>
                <a:cs typeface="+mn-cs"/>
                <a:sym typeface="Garamond"/>
              </a:rPr>
              <a:t>SIGCSE 2017 • Kirkpatrick and Mayfield</a:t>
            </a:r>
          </a:p>
        </p:txBody>
      </p:sp>
      <p:sp>
        <p:nvSpPr>
          <p:cNvPr id="229" name="Shape 229"/>
          <p:cNvSpPr/>
          <p:nvPr>
            <p:ph type="title"/>
          </p:nvPr>
        </p:nvSpPr>
        <p:spPr>
          <a:xfrm>
            <a:off x="88900" y="390596"/>
            <a:ext cx="10998200" cy="1066801"/>
          </a:xfrm>
          <a:prstGeom prst="rect">
            <a:avLst/>
          </a:prstGeom>
        </p:spPr>
        <p:txBody>
          <a:bodyPr/>
          <a:lstStyle/>
          <a:p>
            <a:pPr/>
            <a:r>
              <a:t>CS 139/149 → CS 159/239 Retention</a:t>
            </a:r>
          </a:p>
        </p:txBody>
      </p:sp>
      <p:pic>
        <p:nvPicPr>
          <p:cNvPr id="230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846373" y="1663700"/>
            <a:ext cx="8140701" cy="3269905"/>
          </a:xfrm>
          <a:prstGeom prst="rect">
            <a:avLst/>
          </a:prstGeom>
          <a:ln w="12700">
            <a:miter lim="400000"/>
          </a:ln>
        </p:spPr>
      </p:pic>
      <p:pic>
        <p:nvPicPr>
          <p:cNvPr id="231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60400" y="4775200"/>
            <a:ext cx="7480300" cy="4080164"/>
          </a:xfrm>
          <a:prstGeom prst="rect">
            <a:avLst/>
          </a:prstGeom>
          <a:ln w="12700">
            <a:miter lim="400000"/>
          </a:ln>
        </p:spPr>
      </p:pic>
      <p:sp>
        <p:nvSpPr>
          <p:cNvPr id="232" name="Shape 232"/>
          <p:cNvSpPr/>
          <p:nvPr/>
        </p:nvSpPr>
        <p:spPr>
          <a:xfrm>
            <a:off x="558800" y="1498600"/>
            <a:ext cx="6756004" cy="1477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36" y="0"/>
                </a:moveTo>
                <a:cubicBezTo>
                  <a:pt x="151" y="0"/>
                  <a:pt x="0" y="690"/>
                  <a:pt x="0" y="1537"/>
                </a:cubicBezTo>
                <a:lnTo>
                  <a:pt x="0" y="17028"/>
                </a:lnTo>
                <a:cubicBezTo>
                  <a:pt x="0" y="17876"/>
                  <a:pt x="151" y="18566"/>
                  <a:pt x="336" y="18566"/>
                </a:cubicBezTo>
                <a:lnTo>
                  <a:pt x="12040" y="18566"/>
                </a:lnTo>
                <a:lnTo>
                  <a:pt x="21600" y="21600"/>
                </a:lnTo>
                <a:lnTo>
                  <a:pt x="13643" y="15340"/>
                </a:lnTo>
                <a:lnTo>
                  <a:pt x="13643" y="1537"/>
                </a:lnTo>
                <a:cubicBezTo>
                  <a:pt x="13643" y="690"/>
                  <a:pt x="13492" y="0"/>
                  <a:pt x="13307" y="0"/>
                </a:cubicBezTo>
                <a:lnTo>
                  <a:pt x="336" y="0"/>
                </a:lnTo>
                <a:close/>
              </a:path>
            </a:pathLst>
          </a:custGeom>
          <a:solidFill>
            <a:srgbClr val="F5ECD6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lvl1pPr>
          </a:lstStyle>
          <a:p>
            <a:pPr/>
            <a:r>
              <a:t>No overall effect after splitting sections</a:t>
            </a:r>
          </a:p>
        </p:txBody>
      </p:sp>
      <p:sp>
        <p:nvSpPr>
          <p:cNvPr id="233" name="Shape 233"/>
          <p:cNvSpPr/>
          <p:nvPr/>
        </p:nvSpPr>
        <p:spPr>
          <a:xfrm>
            <a:off x="7137400" y="2755900"/>
            <a:ext cx="1320800" cy="431800"/>
          </a:xfrm>
          <a:prstGeom prst="ellipse">
            <a:avLst/>
          </a:prstGeom>
          <a:solidFill>
            <a:srgbClr val="522A95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</p:spPr>
        <p:txBody>
          <a:bodyPr lIns="38100" tIns="38100" rIns="38100" bIns="38100"/>
          <a:lstStyle/>
          <a:p>
            <a:pPr algn="ctr" defTabSz="825500">
              <a:buClr>
                <a:srgbClr val="000000"/>
              </a:buCl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34" name="Shape 234"/>
          <p:cNvSpPr/>
          <p:nvPr/>
        </p:nvSpPr>
        <p:spPr>
          <a:xfrm>
            <a:off x="2794000" y="5727700"/>
            <a:ext cx="1320800" cy="431800"/>
          </a:xfrm>
          <a:prstGeom prst="ellipse">
            <a:avLst/>
          </a:prstGeom>
          <a:solidFill>
            <a:srgbClr val="522A95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</p:spPr>
        <p:txBody>
          <a:bodyPr lIns="38100" tIns="38100" rIns="38100" bIns="38100"/>
          <a:lstStyle/>
          <a:p>
            <a:pPr algn="ctr" defTabSz="825500">
              <a:buClr>
                <a:srgbClr val="000000"/>
              </a:buCl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35" name="Shape 235"/>
          <p:cNvSpPr/>
          <p:nvPr/>
        </p:nvSpPr>
        <p:spPr>
          <a:xfrm>
            <a:off x="3848893" y="5974159"/>
            <a:ext cx="8228807" cy="18998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399" y="9611"/>
                </a:lnTo>
                <a:lnTo>
                  <a:pt x="10399" y="20404"/>
                </a:lnTo>
                <a:cubicBezTo>
                  <a:pt x="10399" y="21064"/>
                  <a:pt x="10523" y="21600"/>
                  <a:pt x="10675" y="21600"/>
                </a:cubicBezTo>
                <a:lnTo>
                  <a:pt x="21324" y="21600"/>
                </a:lnTo>
                <a:cubicBezTo>
                  <a:pt x="21476" y="21600"/>
                  <a:pt x="21600" y="21064"/>
                  <a:pt x="21600" y="20404"/>
                </a:cubicBezTo>
                <a:lnTo>
                  <a:pt x="21600" y="8357"/>
                </a:lnTo>
                <a:cubicBezTo>
                  <a:pt x="21600" y="7697"/>
                  <a:pt x="21476" y="7161"/>
                  <a:pt x="21324" y="7161"/>
                </a:cubicBezTo>
                <a:lnTo>
                  <a:pt x="11144" y="7161"/>
                </a:lnTo>
                <a:lnTo>
                  <a:pt x="0" y="0"/>
                </a:lnTo>
                <a:close/>
              </a:path>
            </a:pathLst>
          </a:custGeom>
          <a:solidFill>
            <a:srgbClr val="F5ECD6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lvl1pPr>
          </a:lstStyle>
          <a:p>
            <a:pPr/>
            <a:r>
              <a:t>No effect after adding B- prerequisite</a:t>
            </a:r>
          </a:p>
        </p:txBody>
      </p:sp>
      <p:sp>
        <p:nvSpPr>
          <p:cNvPr id="236" name="Shape 236"/>
          <p:cNvSpPr/>
          <p:nvPr/>
        </p:nvSpPr>
        <p:spPr>
          <a:xfrm>
            <a:off x="558800" y="2679700"/>
            <a:ext cx="6750447" cy="1714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37" y="0"/>
                </a:moveTo>
                <a:cubicBezTo>
                  <a:pt x="151" y="0"/>
                  <a:pt x="0" y="594"/>
                  <a:pt x="0" y="1325"/>
                </a:cubicBezTo>
                <a:lnTo>
                  <a:pt x="0" y="20275"/>
                </a:lnTo>
                <a:cubicBezTo>
                  <a:pt x="0" y="21006"/>
                  <a:pt x="151" y="21600"/>
                  <a:pt x="337" y="21600"/>
                </a:cubicBezTo>
                <a:lnTo>
                  <a:pt x="12749" y="21600"/>
                </a:lnTo>
                <a:cubicBezTo>
                  <a:pt x="12934" y="21600"/>
                  <a:pt x="13085" y="21006"/>
                  <a:pt x="13085" y="20275"/>
                </a:cubicBezTo>
                <a:lnTo>
                  <a:pt x="13085" y="15725"/>
                </a:lnTo>
                <a:lnTo>
                  <a:pt x="21600" y="14125"/>
                </a:lnTo>
                <a:lnTo>
                  <a:pt x="13085" y="12530"/>
                </a:lnTo>
                <a:lnTo>
                  <a:pt x="13085" y="1325"/>
                </a:lnTo>
                <a:cubicBezTo>
                  <a:pt x="13085" y="594"/>
                  <a:pt x="12934" y="0"/>
                  <a:pt x="12749" y="0"/>
                </a:cubicBezTo>
                <a:lnTo>
                  <a:pt x="337" y="0"/>
                </a:lnTo>
                <a:close/>
              </a:path>
            </a:pathLst>
          </a:custGeom>
          <a:solidFill>
            <a:srgbClr val="F5ECD6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algn="ctr" defTabSz="825500">
              <a:buClr>
                <a:srgbClr val="000000"/>
              </a:buClr>
              <a:defRPr sz="3600">
                <a:latin typeface="+mn-lt"/>
                <a:ea typeface="+mn-ea"/>
                <a:cs typeface="+mn-cs"/>
                <a:sym typeface="Garamond"/>
              </a:defRPr>
            </a:lvl1pPr>
          </a:lstStyle>
          <a:p>
            <a:pPr/>
            <a:r>
              <a:t>Difference between CS 139 and previous combined</a:t>
            </a:r>
          </a:p>
        </p:txBody>
      </p:sp>
      <p:sp>
        <p:nvSpPr>
          <p:cNvPr id="237" name="Shape 237"/>
          <p:cNvSpPr/>
          <p:nvPr/>
        </p:nvSpPr>
        <p:spPr>
          <a:xfrm>
            <a:off x="7035800" y="3416300"/>
            <a:ext cx="1320800" cy="431800"/>
          </a:xfrm>
          <a:prstGeom prst="ellipse">
            <a:avLst/>
          </a:prstGeom>
          <a:solidFill>
            <a:srgbClr val="522A95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</p:spPr>
        <p:txBody>
          <a:bodyPr lIns="38100" tIns="38100" rIns="38100" bIns="38100"/>
          <a:lstStyle/>
          <a:p>
            <a:pPr algn="ctr" defTabSz="825500">
              <a:buClr>
                <a:srgbClr val="000000"/>
              </a:buCl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38" name="Shape 238"/>
          <p:cNvSpPr/>
          <p:nvPr/>
        </p:nvSpPr>
        <p:spPr>
          <a:xfrm>
            <a:off x="2794000" y="6858000"/>
            <a:ext cx="1320800" cy="431800"/>
          </a:xfrm>
          <a:prstGeom prst="ellipse">
            <a:avLst/>
          </a:prstGeom>
          <a:solidFill>
            <a:srgbClr val="522A95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</p:spPr>
        <p:txBody>
          <a:bodyPr lIns="38100" tIns="38100" rIns="38100" bIns="38100"/>
          <a:lstStyle/>
          <a:p>
            <a:pPr algn="ctr" defTabSz="825500">
              <a:buClr>
                <a:srgbClr val="000000"/>
              </a:buCl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39" name="Shape 239"/>
          <p:cNvSpPr/>
          <p:nvPr/>
        </p:nvSpPr>
        <p:spPr>
          <a:xfrm>
            <a:off x="2794000" y="7988300"/>
            <a:ext cx="1320800" cy="431800"/>
          </a:xfrm>
          <a:prstGeom prst="ellipse">
            <a:avLst/>
          </a:prstGeom>
          <a:solidFill>
            <a:srgbClr val="522A95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</p:spPr>
        <p:txBody>
          <a:bodyPr lIns="38100" tIns="38100" rIns="38100" bIns="38100"/>
          <a:lstStyle/>
          <a:p>
            <a:pPr algn="ctr" defTabSz="825500">
              <a:buClr>
                <a:srgbClr val="000000"/>
              </a:buCl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xit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5" dur="500" fill="hold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Class="exit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9" dur="500" fill="hold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Class="entr" nodeType="after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8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32" dur="500" fill="hold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Class="exit" nodeType="after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36" dur="500" fill="hold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Class="entr" nodeType="afterEffect" presetID="9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1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6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Class="entr" nodeType="afterEffect" presetID="9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0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Class="entr" nodeType="afterEffect" presetID="9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4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Class="entr" nodeType="afterEffect" presetID="9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8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xit" nodeType="clickEffect" presetID="9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62" dur="500" fill="hold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Class="exit" nodeType="afterEffect" presetID="9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66" dur="500" fill="hold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Class="exit" nodeType="afterEffect" presetID="9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70" dur="500" fill="hold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Class="exit" nodeType="afterEffect" presetID="9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74" dur="500" fill="hold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4" grpId="15"/>
      <p:bldP build="whole" bldLvl="1" animBg="1" rev="0" advAuto="0" spid="238" grpId="16"/>
      <p:bldP build="whole" bldLvl="1" animBg="1" rev="0" advAuto="0" spid="239" grpId="17"/>
      <p:bldP build="whole" bldLvl="1" animBg="1" rev="0" advAuto="0" spid="236" grpId="5"/>
      <p:bldP build="whole" bldLvl="1" animBg="1" rev="0" advAuto="0" spid="236" grpId="7"/>
      <p:bldP build="whole" bldLvl="1" animBg="1" rev="0" advAuto="0" spid="234" grpId="11"/>
      <p:bldP build="whole" bldLvl="1" animBg="1" rev="0" advAuto="0" spid="237" grpId="6"/>
      <p:bldP build="whole" bldLvl="1" animBg="1" rev="0" advAuto="0" spid="233" grpId="2"/>
      <p:bldP build="whole" bldLvl="1" animBg="1" rev="0" advAuto="0" spid="237" grpId="8"/>
      <p:bldP build="whole" bldLvl="1" animBg="1" rev="0" advAuto="0" spid="233" grpId="4"/>
      <p:bldP build="whole" bldLvl="1" animBg="1" rev="0" advAuto="0" spid="235" grpId="10"/>
      <p:bldP build="whole" bldLvl="1" animBg="1" rev="0" advAuto="0" spid="238" grpId="12"/>
      <p:bldP build="whole" bldLvl="1" animBg="1" rev="0" advAuto="0" spid="232" grpId="1"/>
      <p:bldP build="whole" bldLvl="1" animBg="1" rev="0" advAuto="0" spid="235" grpId="14"/>
      <p:bldP build="whole" bldLvl="1" animBg="1" rev="0" advAuto="0" spid="232" grpId="3"/>
      <p:bldP build="whole" bldLvl="1" animBg="1" rev="0" advAuto="0" spid="231" grpId="9"/>
      <p:bldP build="whole" bldLvl="1" animBg="1" rev="0" advAuto="0" spid="239" grpId="13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3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3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aramond"/>
        <a:ea typeface="Garamond"/>
        <a:cs typeface="Garamond"/>
      </a:majorFont>
      <a:minorFont>
        <a:latin typeface="Garamond"/>
        <a:ea typeface="Garamond"/>
        <a:cs typeface="Garamond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000000"/>
          </a:buClr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aramond"/>
        <a:ea typeface="Garamond"/>
        <a:cs typeface="Garamond"/>
      </a:majorFont>
      <a:minorFont>
        <a:latin typeface="Garamond"/>
        <a:ea typeface="Garamond"/>
        <a:cs typeface="Garamond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000000"/>
          </a:buClr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