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1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1pPr>
    <a:lvl2pPr marL="105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2pPr>
    <a:lvl3pPr marL="168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3pPr>
    <a:lvl4pPr marL="232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4pPr>
    <a:lvl5pPr marL="295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5pPr>
    <a:lvl6pPr marL="359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6pPr>
    <a:lvl7pPr marL="422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7pPr>
    <a:lvl8pPr marL="486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8pPr>
    <a:lvl9pPr marL="549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003300" y="850900"/>
            <a:ext cx="14262100" cy="4305300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1003300" y="850900"/>
            <a:ext cx="14262100" cy="4305300"/>
          </a:xfrm>
          <a:prstGeom prst="rect">
            <a:avLst/>
          </a:prstGeom>
        </p:spPr>
        <p:txBody>
          <a:bodyPr anchor="t"/>
          <a:lstStyle>
            <a:lvl1pPr algn="l">
              <a:defRPr b="1" sz="58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8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9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pic>
        <p:nvPicPr>
          <p:cNvPr id="21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900" y="5791200"/>
            <a:ext cx="5261448" cy="2302934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41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4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43" name="Shape 143"/>
          <p:cNvSpPr/>
          <p:nvPr>
            <p:ph type="pic" sz="half" idx="13"/>
          </p:nvPr>
        </p:nvSpPr>
        <p:spPr>
          <a:xfrm>
            <a:off x="8779933" y="2158999"/>
            <a:ext cx="6350001" cy="61383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4" name="Shape 144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Shape 145"/>
          <p:cNvSpPr/>
          <p:nvPr>
            <p:ph type="body" sz="half" idx="1"/>
          </p:nvPr>
        </p:nvSpPr>
        <p:spPr>
          <a:xfrm>
            <a:off x="1126066" y="2159000"/>
            <a:ext cx="6671735" cy="6138334"/>
          </a:xfrm>
          <a:prstGeom prst="rect">
            <a:avLst/>
          </a:prstGeom>
        </p:spPr>
        <p:txBody>
          <a:bodyPr anchor="ctr"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63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6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65" name="Shape 165"/>
          <p:cNvSpPr/>
          <p:nvPr>
            <p:ph type="pic" sz="quarter" idx="13"/>
          </p:nvPr>
        </p:nvSpPr>
        <p:spPr>
          <a:xfrm>
            <a:off x="10507133" y="4445000"/>
            <a:ext cx="4936068" cy="3699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6" name="Shape 166"/>
          <p:cNvSpPr/>
          <p:nvPr>
            <p:ph type="pic" sz="quarter" idx="14"/>
          </p:nvPr>
        </p:nvSpPr>
        <p:spPr>
          <a:xfrm>
            <a:off x="10507133" y="499533"/>
            <a:ext cx="4936068" cy="3699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7" name="Shape 167"/>
          <p:cNvSpPr/>
          <p:nvPr>
            <p:ph type="pic" idx="15"/>
          </p:nvPr>
        </p:nvSpPr>
        <p:spPr>
          <a:xfrm>
            <a:off x="804333" y="499533"/>
            <a:ext cx="9448801" cy="7645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8" name="Shape 168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69" name="Shape 1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77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7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79" name="Shape 179"/>
          <p:cNvSpPr/>
          <p:nvPr>
            <p:ph type="body" sz="quarter" idx="13"/>
          </p:nvPr>
        </p:nvSpPr>
        <p:spPr>
          <a:xfrm>
            <a:off x="1591733" y="5969000"/>
            <a:ext cx="13081001" cy="457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80" name="Shape 180"/>
          <p:cNvSpPr/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81" name="Shape 181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82" name="Shape 1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90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91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92" name="Shape 192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lf-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1003300" y="2159000"/>
            <a:ext cx="14262100" cy="3937000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/>
          <a:lstStyle>
            <a:lvl1pPr marL="0" indent="0"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Answer the following questions on your own:</a:t>
            </a:r>
          </a:p>
        </p:txBody>
      </p:sp>
      <p:pic>
        <p:nvPicPr>
          <p:cNvPr id="31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2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4" name="Shape 34"/>
          <p:cNvSpPr/>
          <p:nvPr>
            <p:ph type="body" idx="1"/>
          </p:nvPr>
        </p:nvSpPr>
        <p:spPr>
          <a:xfrm>
            <a:off x="1003300" y="2667000"/>
            <a:ext cx="14262100" cy="613833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36" name="Shape 36"/>
          <p:cNvSpPr/>
          <p:nvPr/>
        </p:nvSpPr>
        <p:spPr>
          <a:xfrm>
            <a:off x="114300" y="457199"/>
            <a:ext cx="6181607" cy="8170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spAutoFit/>
          </a:bodyPr>
          <a:lstStyle>
            <a:lvl1pPr marL="0" indent="0">
              <a:spcBef>
                <a:spcPts val="1000"/>
              </a:spcBef>
              <a:buSzTx/>
              <a:buNone/>
              <a:defRPr sz="5200"/>
            </a:lvl1pPr>
          </a:lstStyle>
          <a:p>
            <a:pPr/>
            <a:r>
              <a:t>Self-check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45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4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47" name="Shape 47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1126066" y="2081503"/>
            <a:ext cx="14003869" cy="61383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1pPr>
            <a:lvl2pPr marL="0" indent="2286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2pPr>
            <a:lvl3pPr marL="0" indent="4572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3pPr>
            <a:lvl4pPr marL="0" indent="6858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4pPr>
            <a:lvl5pPr marL="0" indent="9144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58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5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60" name="Shape 60"/>
          <p:cNvSpPr/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hape 61"/>
          <p:cNvSpPr/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1003300" y="1893351"/>
            <a:ext cx="142621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72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73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7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75" name="Shape 75"/>
          <p:cNvSpPr/>
          <p:nvPr>
            <p:ph type="title"/>
          </p:nvPr>
        </p:nvSpPr>
        <p:spPr>
          <a:xfrm>
            <a:off x="1185333" y="3022600"/>
            <a:ext cx="13885335" cy="3098800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Shape 76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85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8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87" name="Shape 87"/>
          <p:cNvSpPr/>
          <p:nvPr>
            <p:ph type="pic" sz="half" idx="13"/>
          </p:nvPr>
        </p:nvSpPr>
        <p:spPr>
          <a:xfrm>
            <a:off x="8777320" y="736599"/>
            <a:ext cx="6350001" cy="76708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1100666" y="736599"/>
            <a:ext cx="6815668" cy="3742268"/>
          </a:xfrm>
          <a:prstGeom prst="rect">
            <a:avLst/>
          </a:prstGeom>
        </p:spPr>
        <p:txBody>
          <a:bodyPr anchor="b"/>
          <a:lstStyle>
            <a:lvl1pPr>
              <a:defRPr sz="56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1100666" y="4563533"/>
            <a:ext cx="6815668" cy="38438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99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0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01" name="Shape 101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003300" y="2159000"/>
            <a:ext cx="142621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111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12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1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14" name="Shape 114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1126066" y="2159000"/>
            <a:ext cx="14003869" cy="61383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003300" y="2159000"/>
            <a:ext cx="66167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125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26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2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28" name="Shape 128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Shape 129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30" name="Shape 130"/>
          <p:cNvSpPr/>
          <p:nvPr/>
        </p:nvSpPr>
        <p:spPr>
          <a:xfrm>
            <a:off x="8636000" y="2159000"/>
            <a:ext cx="66167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sp>
        <p:nvSpPr>
          <p:cNvPr id="131" name="Shape 131"/>
          <p:cNvSpPr/>
          <p:nvPr>
            <p:ph type="body" sz="half" idx="13"/>
          </p:nvPr>
        </p:nvSpPr>
        <p:spPr>
          <a:xfrm>
            <a:off x="8758766" y="2159000"/>
            <a:ext cx="6371168" cy="61383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hape 132"/>
          <p:cNvSpPr/>
          <p:nvPr>
            <p:ph type="body" sz="half" idx="1"/>
          </p:nvPr>
        </p:nvSpPr>
        <p:spPr>
          <a:xfrm>
            <a:off x="1126066" y="2159000"/>
            <a:ext cx="6371168" cy="61383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hape 1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003300" y="1254640"/>
            <a:ext cx="14262100" cy="626165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3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4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6" name="Shape 6"/>
          <p:cNvSpPr/>
          <p:nvPr>
            <p:ph type="body" idx="1"/>
          </p:nvPr>
        </p:nvSpPr>
        <p:spPr>
          <a:xfrm>
            <a:off x="1126066" y="1185333"/>
            <a:ext cx="14003869" cy="67648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/>
          <p:nvPr/>
        </p:nvSpPr>
        <p:spPr>
          <a:xfrm>
            <a:off x="304800" y="8420100"/>
            <a:ext cx="2741617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 Systems Core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1126066" y="634999"/>
            <a:ext cx="14003869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7970571" y="8720666"/>
            <a:ext cx="306392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xmlns:p14="http://schemas.microsoft.com/office/powerpoint/2010/main" spd="med" advClick="1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1pPr>
      <a:lvl2pPr marL="1050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2pPr>
      <a:lvl3pPr marL="1685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3pPr>
      <a:lvl4pPr marL="2320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4pPr>
      <a:lvl5pPr marL="2955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5pPr>
      <a:lvl6pPr marL="3590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6pPr>
      <a:lvl7pPr marL="4225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7pPr>
      <a:lvl8pPr marL="4860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8pPr>
      <a:lvl9pPr marL="5495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5.png"/><Relationship Id="rId7" Type="http://schemas.openxmlformats.org/officeDocument/2006/relationships/image" Target="../media/image1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2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2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 and Spectre:</a:t>
            </a:r>
          </a:p>
          <a:p>
            <a:pPr>
              <a:defRPr b="0"/>
            </a:pPr>
            <a:r>
              <a:t>Complexity and the death of security</a:t>
            </a:r>
          </a:p>
          <a:p>
            <a:pPr/>
          </a:p>
          <a:p>
            <a:pPr algn="r">
              <a:defRPr b="0"/>
            </a:pPr>
            <a:r>
              <a:t>Dr. Michael S. Kirkpatrick</a:t>
            </a:r>
          </a:p>
          <a:p>
            <a:pPr algn="r">
              <a:defRPr b="0"/>
            </a:pPr>
            <a:r>
              <a:t>January 24, 2018</a:t>
            </a:r>
          </a:p>
        </p:txBody>
      </p:sp>
      <p:pic>
        <p:nvPicPr>
          <p:cNvPr id="20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5747" y="5374449"/>
            <a:ext cx="4084291" cy="284538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/>
        </p:nvSpPr>
        <p:spPr>
          <a:xfrm>
            <a:off x="12585700" y="1498600"/>
            <a:ext cx="1549400" cy="65024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5" name="Shape 345"/>
          <p:cNvSpPr/>
          <p:nvPr/>
        </p:nvSpPr>
        <p:spPr>
          <a:xfrm>
            <a:off x="12585700" y="2971800"/>
            <a:ext cx="1549400" cy="1117600"/>
          </a:xfrm>
          <a:prstGeom prst="rect">
            <a:avLst/>
          </a:prstGeom>
          <a:solidFill>
            <a:srgbClr val="4F7A28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stack</a:t>
            </a:r>
          </a:p>
        </p:txBody>
      </p:sp>
      <p:sp>
        <p:nvSpPr>
          <p:cNvPr id="346" name="Shape 346"/>
          <p:cNvSpPr/>
          <p:nvPr/>
        </p:nvSpPr>
        <p:spPr>
          <a:xfrm>
            <a:off x="12585700" y="6769100"/>
            <a:ext cx="1549400" cy="711200"/>
          </a:xfrm>
          <a:prstGeom prst="rect">
            <a:avLst/>
          </a:prstGeom>
          <a:solidFill>
            <a:srgbClr val="7857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code</a:t>
            </a:r>
          </a:p>
        </p:txBody>
      </p:sp>
      <p:sp>
        <p:nvSpPr>
          <p:cNvPr id="347" name="Shape 347"/>
          <p:cNvSpPr/>
          <p:nvPr/>
        </p:nvSpPr>
        <p:spPr>
          <a:xfrm>
            <a:off x="12585700" y="6286500"/>
            <a:ext cx="1549400" cy="431800"/>
          </a:xfrm>
          <a:prstGeom prst="rect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348" name="Shape 348"/>
          <p:cNvSpPr/>
          <p:nvPr/>
        </p:nvSpPr>
        <p:spPr>
          <a:xfrm>
            <a:off x="12585700" y="5384800"/>
            <a:ext cx="1549400" cy="711200"/>
          </a:xfrm>
          <a:prstGeom prst="rect">
            <a:avLst/>
          </a:prstGeom>
          <a:solidFill>
            <a:srgbClr val="7B219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heap</a:t>
            </a:r>
          </a:p>
        </p:txBody>
      </p:sp>
      <p:sp>
        <p:nvSpPr>
          <p:cNvPr id="349" name="Shape 349"/>
          <p:cNvSpPr/>
          <p:nvPr/>
        </p:nvSpPr>
        <p:spPr>
          <a:xfrm>
            <a:off x="12585700" y="1498600"/>
            <a:ext cx="1549400" cy="1473200"/>
          </a:xfrm>
          <a:prstGeom prst="rect">
            <a:avLst/>
          </a:prstGeom>
          <a:solidFill>
            <a:srgbClr val="8311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kernel</a:t>
            </a:r>
          </a:p>
        </p:txBody>
      </p:sp>
      <p:grpSp>
        <p:nvGrpSpPr>
          <p:cNvPr id="356" name="Group 356"/>
          <p:cNvGrpSpPr/>
          <p:nvPr/>
        </p:nvGrpSpPr>
        <p:grpSpPr>
          <a:xfrm>
            <a:off x="1876806" y="1485900"/>
            <a:ext cx="1549401" cy="6502400"/>
            <a:chOff x="0" y="914400"/>
            <a:chExt cx="1549400" cy="6502400"/>
          </a:xfrm>
        </p:grpSpPr>
        <p:sp>
          <p:nvSpPr>
            <p:cNvPr id="350" name="Shape 350"/>
            <p:cNvSpPr/>
            <p:nvPr/>
          </p:nvSpPr>
          <p:spPr>
            <a:xfrm>
              <a:off x="0" y="914400"/>
              <a:ext cx="1549400" cy="6502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1" name="Shape 351"/>
            <p:cNvSpPr/>
            <p:nvPr/>
          </p:nvSpPr>
          <p:spPr>
            <a:xfrm>
              <a:off x="0" y="2387600"/>
              <a:ext cx="1549400" cy="1524000"/>
            </a:xfrm>
            <a:prstGeom prst="rect">
              <a:avLst/>
            </a:prstGeom>
            <a:solidFill>
              <a:srgbClr val="4F7A2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stack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0" y="6045200"/>
              <a:ext cx="1549400" cy="1041400"/>
            </a:xfrm>
            <a:prstGeom prst="rect">
              <a:avLst/>
            </a:prstGeom>
            <a:solidFill>
              <a:srgbClr val="7857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code</a:t>
              </a:r>
            </a:p>
          </p:txBody>
        </p:sp>
        <p:sp>
          <p:nvSpPr>
            <p:cNvPr id="353" name="Shape 353"/>
            <p:cNvSpPr/>
            <p:nvPr/>
          </p:nvSpPr>
          <p:spPr>
            <a:xfrm>
              <a:off x="0" y="5384800"/>
              <a:ext cx="1549400" cy="609600"/>
            </a:xfrm>
            <a:prstGeom prst="rect">
              <a:avLst/>
            </a:prstGeom>
            <a:solidFill>
              <a:srgbClr val="0061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data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0" y="4737100"/>
              <a:ext cx="1549400" cy="431800"/>
            </a:xfrm>
            <a:prstGeom prst="rect">
              <a:avLst/>
            </a:prstGeom>
            <a:solidFill>
              <a:srgbClr val="7B219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heap</a:t>
              </a:r>
            </a:p>
          </p:txBody>
        </p:sp>
        <p:sp>
          <p:nvSpPr>
            <p:cNvPr id="355" name="Shape 355"/>
            <p:cNvSpPr/>
            <p:nvPr/>
          </p:nvSpPr>
          <p:spPr>
            <a:xfrm>
              <a:off x="0" y="914400"/>
              <a:ext cx="1549400" cy="1473200"/>
            </a:xfrm>
            <a:prstGeom prst="rect">
              <a:avLst/>
            </a:prstGeom>
            <a:solidFill>
              <a:srgbClr val="83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kernel</a:t>
              </a:r>
            </a:p>
          </p:txBody>
        </p:sp>
      </p:grpSp>
      <p:pic>
        <p:nvPicPr>
          <p:cNvPr id="357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9757" y="5878515"/>
            <a:ext cx="2876486" cy="2146301"/>
          </a:xfrm>
          <a:prstGeom prst="rect">
            <a:avLst/>
          </a:prstGeom>
          <a:ln w="3175">
            <a:miter lim="400000"/>
          </a:ln>
        </p:spPr>
      </p:pic>
      <p:pic>
        <p:nvPicPr>
          <p:cNvPr id="358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0" t="19027" r="0" b="11700"/>
          <a:stretch>
            <a:fillRect/>
          </a:stretch>
        </p:blipFill>
        <p:spPr>
          <a:xfrm>
            <a:off x="6372820" y="685472"/>
            <a:ext cx="3510416" cy="2431734"/>
          </a:xfrm>
          <a:prstGeom prst="rect">
            <a:avLst/>
          </a:prstGeom>
          <a:ln w="3175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4491970" y="3178254"/>
            <a:ext cx="1549401" cy="1524001"/>
          </a:xfrm>
          <a:prstGeom prst="rect">
            <a:avLst/>
          </a:prstGeom>
          <a:solidFill>
            <a:srgbClr val="D584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iTunes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Page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Table</a:t>
            </a:r>
          </a:p>
        </p:txBody>
      </p:sp>
      <p:sp>
        <p:nvSpPr>
          <p:cNvPr id="360" name="Shape 360"/>
          <p:cNvSpPr/>
          <p:nvPr/>
        </p:nvSpPr>
        <p:spPr>
          <a:xfrm>
            <a:off x="10169221" y="3178254"/>
            <a:ext cx="1549401" cy="1524001"/>
          </a:xfrm>
          <a:prstGeom prst="rect">
            <a:avLst/>
          </a:prstGeom>
          <a:solidFill>
            <a:srgbClr val="0042A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Chrome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Page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Table</a:t>
            </a:r>
          </a:p>
        </p:txBody>
      </p:sp>
      <p:sp>
        <p:nvSpPr>
          <p:cNvPr id="361" name="Shape 361"/>
          <p:cNvSpPr/>
          <p:nvPr/>
        </p:nvSpPr>
        <p:spPr>
          <a:xfrm>
            <a:off x="6604619" y="1039153"/>
            <a:ext cx="493818" cy="448735"/>
          </a:xfrm>
          <a:prstGeom prst="roundRect">
            <a:avLst>
              <a:gd name="adj" fmla="val 27554"/>
            </a:avLst>
          </a:prstGeom>
          <a:solidFill>
            <a:srgbClr val="D58400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2" name="Shape 362"/>
          <p:cNvSpPr/>
          <p:nvPr/>
        </p:nvSpPr>
        <p:spPr>
          <a:xfrm>
            <a:off x="6529991" y="1873307"/>
            <a:ext cx="493818" cy="448734"/>
          </a:xfrm>
          <a:prstGeom prst="roundRect">
            <a:avLst>
              <a:gd name="adj" fmla="val 27554"/>
            </a:avLst>
          </a:prstGeom>
          <a:solidFill>
            <a:srgbClr val="D58400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3" name="Shape 363"/>
          <p:cNvSpPr/>
          <p:nvPr/>
        </p:nvSpPr>
        <p:spPr>
          <a:xfrm>
            <a:off x="7374682" y="1039153"/>
            <a:ext cx="493818" cy="448735"/>
          </a:xfrm>
          <a:prstGeom prst="roundRect">
            <a:avLst>
              <a:gd name="adj" fmla="val 27554"/>
            </a:avLst>
          </a:prstGeom>
          <a:solidFill>
            <a:srgbClr val="D58400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4" name="Shape 364"/>
          <p:cNvSpPr/>
          <p:nvPr/>
        </p:nvSpPr>
        <p:spPr>
          <a:xfrm>
            <a:off x="8020770" y="2002323"/>
            <a:ext cx="493817" cy="448734"/>
          </a:xfrm>
          <a:prstGeom prst="roundRect">
            <a:avLst>
              <a:gd name="adj" fmla="val 27554"/>
            </a:avLst>
          </a:prstGeom>
          <a:solidFill>
            <a:srgbClr val="0042AA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5" name="Shape 365"/>
          <p:cNvSpPr/>
          <p:nvPr/>
        </p:nvSpPr>
        <p:spPr>
          <a:xfrm>
            <a:off x="8666857" y="2139561"/>
            <a:ext cx="493818" cy="448735"/>
          </a:xfrm>
          <a:prstGeom prst="roundRect">
            <a:avLst>
              <a:gd name="adj" fmla="val 27554"/>
            </a:avLst>
          </a:prstGeom>
          <a:solidFill>
            <a:srgbClr val="0042AA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6" name="Shape 366"/>
          <p:cNvSpPr/>
          <p:nvPr/>
        </p:nvSpPr>
        <p:spPr>
          <a:xfrm>
            <a:off x="8169224" y="1204009"/>
            <a:ext cx="493818" cy="448734"/>
          </a:xfrm>
          <a:prstGeom prst="roundRect">
            <a:avLst>
              <a:gd name="adj" fmla="val 27554"/>
            </a:avLst>
          </a:prstGeom>
          <a:solidFill>
            <a:srgbClr val="0042AA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7" name="Shape 367"/>
          <p:cNvSpPr/>
          <p:nvPr/>
        </p:nvSpPr>
        <p:spPr>
          <a:xfrm>
            <a:off x="7374682" y="2002323"/>
            <a:ext cx="493818" cy="448734"/>
          </a:xfrm>
          <a:prstGeom prst="roundRect">
            <a:avLst>
              <a:gd name="adj" fmla="val 27554"/>
            </a:avLst>
          </a:prstGeom>
          <a:solidFill>
            <a:srgbClr val="831000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8" name="Shape 368"/>
          <p:cNvSpPr/>
          <p:nvPr/>
        </p:nvSpPr>
        <p:spPr>
          <a:xfrm flipH="1" flipV="1">
            <a:off x="5917385" y="4526786"/>
            <a:ext cx="1687599" cy="168760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69" name="Shape 369"/>
          <p:cNvSpPr/>
          <p:nvPr/>
        </p:nvSpPr>
        <p:spPr>
          <a:xfrm flipV="1">
            <a:off x="8808426" y="4514087"/>
            <a:ext cx="1712797" cy="1725497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70" name="Shape 370"/>
          <p:cNvSpPr/>
          <p:nvPr/>
        </p:nvSpPr>
        <p:spPr>
          <a:xfrm flipV="1">
            <a:off x="5640355" y="2378761"/>
            <a:ext cx="1941083" cy="938237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71" name="Shape 371"/>
          <p:cNvSpPr/>
          <p:nvPr/>
        </p:nvSpPr>
        <p:spPr>
          <a:xfrm flipH="1" flipV="1">
            <a:off x="7706345" y="2415594"/>
            <a:ext cx="2725067" cy="1069602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72" name="Shape 372"/>
          <p:cNvSpPr/>
          <p:nvPr/>
        </p:nvSpPr>
        <p:spPr>
          <a:xfrm>
            <a:off x="3290613" y="7333432"/>
            <a:ext cx="4117976" cy="1225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65" y="5444"/>
                </a:lnTo>
                <a:lnTo>
                  <a:pt x="2065" y="19788"/>
                </a:lnTo>
                <a:cubicBezTo>
                  <a:pt x="2065" y="20789"/>
                  <a:pt x="2307" y="21600"/>
                  <a:pt x="2604" y="21600"/>
                </a:cubicBezTo>
                <a:lnTo>
                  <a:pt x="21061" y="21600"/>
                </a:lnTo>
                <a:cubicBezTo>
                  <a:pt x="21359" y="21600"/>
                  <a:pt x="21600" y="20789"/>
                  <a:pt x="21600" y="19788"/>
                </a:cubicBezTo>
                <a:lnTo>
                  <a:pt x="21600" y="3485"/>
                </a:lnTo>
                <a:cubicBezTo>
                  <a:pt x="21600" y="2484"/>
                  <a:pt x="21359" y="1672"/>
                  <a:pt x="21061" y="1672"/>
                </a:cubicBezTo>
                <a:lnTo>
                  <a:pt x="5350" y="1672"/>
                </a:lnTo>
                <a:lnTo>
                  <a:pt x="0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Read kernel location deadbeef</a:t>
            </a:r>
          </a:p>
        </p:txBody>
      </p:sp>
      <p:sp>
        <p:nvSpPr>
          <p:cNvPr id="373" name="Shape 373"/>
          <p:cNvSpPr/>
          <p:nvPr/>
        </p:nvSpPr>
        <p:spPr>
          <a:xfrm>
            <a:off x="950105" y="1995628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pic>
        <p:nvPicPr>
          <p:cNvPr id="374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01962" y="805811"/>
            <a:ext cx="4252076" cy="2583727"/>
          </a:xfrm>
          <a:prstGeom prst="rect">
            <a:avLst/>
          </a:prstGeom>
          <a:ln w="3175">
            <a:miter lim="400000"/>
          </a:ln>
        </p:spPr>
      </p:pic>
      <p:pic>
        <p:nvPicPr>
          <p:cNvPr id="375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9730" y="3404525"/>
            <a:ext cx="3963553" cy="3963553"/>
          </a:xfrm>
          <a:prstGeom prst="rect">
            <a:avLst/>
          </a:prstGeom>
          <a:ln w="3175">
            <a:miter lim="400000"/>
          </a:ln>
        </p:spPr>
      </p:pic>
      <p:pic>
        <p:nvPicPr>
          <p:cNvPr id="376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21840" y="379809"/>
            <a:ext cx="1077218" cy="1077218"/>
          </a:xfrm>
          <a:prstGeom prst="rect">
            <a:avLst/>
          </a:prstGeom>
          <a:ln w="3175">
            <a:miter lim="400000"/>
          </a:ln>
        </p:spPr>
      </p:pic>
      <p:pic>
        <p:nvPicPr>
          <p:cNvPr id="377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12897" y="379760"/>
            <a:ext cx="1077219" cy="1077218"/>
          </a:xfrm>
          <a:prstGeom prst="rect">
            <a:avLst/>
          </a:prstGeom>
          <a:ln w="3175">
            <a:miter lim="400000"/>
          </a:ln>
        </p:spPr>
      </p:pic>
      <p:sp>
        <p:nvSpPr>
          <p:cNvPr id="378" name="Shape 378"/>
          <p:cNvSpPr/>
          <p:nvPr/>
        </p:nvSpPr>
        <p:spPr>
          <a:xfrm flipH="1">
            <a:off x="14089277" y="1995628"/>
            <a:ext cx="1000235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499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499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1" dur="499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9"/>
                            </p:stCondLst>
                            <p:childTnLst>
                              <p:par>
                                <p:cTn id="23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499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9" dur="499" fill="hold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9"/>
                            </p:stCondLst>
                            <p:childTnLst>
                              <p:par>
                                <p:cTn id="32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3" dur="499" fill="hold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9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4"/>
      <p:bldP build="whole" bldLvl="1" animBg="1" rev="0" advAuto="0" spid="372" grpId="1"/>
      <p:bldP build="whole" bldLvl="1" animBg="1" rev="0" advAuto="0" spid="371" grpId="7"/>
      <p:bldP build="whole" bldLvl="1" animBg="1" rev="0" advAuto="0" spid="373" grpId="2"/>
      <p:bldP build="whole" bldLvl="1" animBg="1" rev="0" advAuto="0" spid="370" grpId="3"/>
      <p:bldP build="whole" bldLvl="1" animBg="1" rev="0" advAuto="0" spid="378" grpId="6"/>
      <p:bldP build="whole" bldLvl="1" animBg="1" rev="0" advAuto="0" spid="378" grpId="5"/>
      <p:bldP build="whole" bldLvl="1" animBg="1" rev="0" advAuto="0" spid="374" grpId="8"/>
      <p:bldP build="whole" bldLvl="1" animBg="1" rev="0" advAuto="0" spid="375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title"/>
          </p:nvPr>
        </p:nvSpPr>
        <p:spPr>
          <a:prstGeom prst="rect">
            <a:avLst/>
          </a:prstGeom>
          <a:ln w="12700">
            <a:round/>
          </a:ln>
        </p:spPr>
        <p:txBody>
          <a:bodyPr lIns="38100" tIns="38100" rIns="38100" bIns="38100"/>
          <a:lstStyle>
            <a:lvl1pPr defTabSz="6096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Memory hierarchy and cache</a:t>
            </a:r>
          </a:p>
        </p:txBody>
      </p:sp>
      <p:sp>
        <p:nvSpPr>
          <p:cNvPr id="381" name="Shape 381"/>
          <p:cNvSpPr/>
          <p:nvPr/>
        </p:nvSpPr>
        <p:spPr>
          <a:xfrm>
            <a:off x="4279900" y="1371600"/>
            <a:ext cx="9664700" cy="5854700"/>
          </a:xfrm>
          <a:prstGeom prst="rect">
            <a:avLst/>
          </a:prstGeom>
          <a:solidFill>
            <a:srgbClr val="E0EDD4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2" name="Shape 382"/>
          <p:cNvSpPr/>
          <p:nvPr/>
        </p:nvSpPr>
        <p:spPr>
          <a:xfrm>
            <a:off x="4533900" y="1879600"/>
            <a:ext cx="3149600" cy="3848100"/>
          </a:xfrm>
          <a:prstGeom prst="rect">
            <a:avLst/>
          </a:prstGeom>
          <a:solidFill>
            <a:srgbClr val="FFF2D5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383" name="Connector 383"/>
          <p:cNvCxnSpPr>
            <a:stCxn id="386" idx="0"/>
            <a:endCxn id="385" idx="0"/>
          </p:cNvCxnSpPr>
          <p:nvPr/>
        </p:nvCxnSpPr>
        <p:spPr>
          <a:xfrm>
            <a:off x="5359400" y="2362200"/>
            <a:ext cx="0" cy="118110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cxnSp>
        <p:nvCxnSpPr>
          <p:cNvPr id="384" name="Connector 384"/>
          <p:cNvCxnSpPr>
            <a:stCxn id="385" idx="0"/>
            <a:endCxn id="389" idx="0"/>
          </p:cNvCxnSpPr>
          <p:nvPr/>
        </p:nvCxnSpPr>
        <p:spPr>
          <a:xfrm>
            <a:off x="5359400" y="3543300"/>
            <a:ext cx="0" cy="142875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385" name="Shape 385"/>
          <p:cNvSpPr/>
          <p:nvPr/>
        </p:nvSpPr>
        <p:spPr>
          <a:xfrm>
            <a:off x="4787900" y="2844800"/>
            <a:ext cx="1143000" cy="13970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L1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data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cache</a:t>
            </a:r>
          </a:p>
        </p:txBody>
      </p:sp>
      <p:sp>
        <p:nvSpPr>
          <p:cNvPr id="386" name="Shape 386"/>
          <p:cNvSpPr/>
          <p:nvPr/>
        </p:nvSpPr>
        <p:spPr>
          <a:xfrm>
            <a:off x="4787900" y="2133600"/>
            <a:ext cx="1143000" cy="457200"/>
          </a:xfrm>
          <a:prstGeom prst="rect">
            <a:avLst/>
          </a:prstGeom>
          <a:solidFill>
            <a:srgbClr val="FFC677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Regs</a:t>
            </a:r>
          </a:p>
        </p:txBody>
      </p:sp>
      <p:cxnSp>
        <p:nvCxnSpPr>
          <p:cNvPr id="387" name="Connector 387"/>
          <p:cNvCxnSpPr>
            <a:stCxn id="388" idx="0"/>
            <a:endCxn id="390" idx="0"/>
          </p:cNvCxnSpPr>
          <p:nvPr/>
        </p:nvCxnSpPr>
        <p:spPr>
          <a:xfrm>
            <a:off x="6858000" y="3543300"/>
            <a:ext cx="0" cy="142875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388" name="Shape 388"/>
          <p:cNvSpPr/>
          <p:nvPr/>
        </p:nvSpPr>
        <p:spPr>
          <a:xfrm>
            <a:off x="6286500" y="2844800"/>
            <a:ext cx="1143000" cy="13970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L1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inst.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cache</a:t>
            </a:r>
          </a:p>
        </p:txBody>
      </p:sp>
      <p:sp>
        <p:nvSpPr>
          <p:cNvPr id="389" name="Shape 389"/>
          <p:cNvSpPr/>
          <p:nvPr/>
        </p:nvSpPr>
        <p:spPr>
          <a:xfrm>
            <a:off x="4787900" y="45085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390" name="Shape 390"/>
          <p:cNvSpPr/>
          <p:nvPr/>
        </p:nvSpPr>
        <p:spPr>
          <a:xfrm>
            <a:off x="6286500" y="45085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cxnSp>
        <p:nvCxnSpPr>
          <p:cNvPr id="391" name="Connector 391"/>
          <p:cNvCxnSpPr>
            <a:stCxn id="392" idx="0"/>
            <a:endCxn id="408" idx="0"/>
          </p:cNvCxnSpPr>
          <p:nvPr/>
        </p:nvCxnSpPr>
        <p:spPr>
          <a:xfrm>
            <a:off x="6108700" y="4984750"/>
            <a:ext cx="0" cy="149860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392" name="Shape 392"/>
          <p:cNvSpPr/>
          <p:nvPr/>
        </p:nvSpPr>
        <p:spPr>
          <a:xfrm>
            <a:off x="4787900" y="4495800"/>
            <a:ext cx="2641600" cy="9779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L2 unified cache</a:t>
            </a:r>
          </a:p>
        </p:txBody>
      </p:sp>
      <p:cxnSp>
        <p:nvCxnSpPr>
          <p:cNvPr id="393" name="Connector 393"/>
          <p:cNvCxnSpPr>
            <a:stCxn id="410" idx="0"/>
            <a:endCxn id="394" idx="0"/>
          </p:cNvCxnSpPr>
          <p:nvPr/>
        </p:nvCxnSpPr>
        <p:spPr>
          <a:xfrm>
            <a:off x="9112250" y="6483350"/>
            <a:ext cx="6350" cy="134620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394" name="Shape 394"/>
          <p:cNvSpPr/>
          <p:nvPr/>
        </p:nvSpPr>
        <p:spPr>
          <a:xfrm>
            <a:off x="4584700" y="7480300"/>
            <a:ext cx="9067800" cy="6985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395" name="Shape 395"/>
          <p:cNvSpPr/>
          <p:nvPr/>
        </p:nvSpPr>
        <p:spPr>
          <a:xfrm>
            <a:off x="4775200" y="1409700"/>
            <a:ext cx="1186359" cy="444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normAutofit fontScale="100000" lnSpcReduction="0"/>
          </a:bodyPr>
          <a:lstStyle>
            <a:lvl1pPr marL="0" indent="0" defTabSz="6096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Core 0</a:t>
            </a:r>
          </a:p>
        </p:txBody>
      </p:sp>
      <p:sp>
        <p:nvSpPr>
          <p:cNvPr id="396" name="Shape 396"/>
          <p:cNvSpPr/>
          <p:nvPr/>
        </p:nvSpPr>
        <p:spPr>
          <a:xfrm>
            <a:off x="10541000" y="1841500"/>
            <a:ext cx="3149600" cy="3848100"/>
          </a:xfrm>
          <a:prstGeom prst="rect">
            <a:avLst/>
          </a:prstGeom>
          <a:solidFill>
            <a:srgbClr val="FFF2D5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397" name="Connector 397"/>
          <p:cNvCxnSpPr>
            <a:stCxn id="400" idx="0"/>
            <a:endCxn id="399" idx="0"/>
          </p:cNvCxnSpPr>
          <p:nvPr/>
        </p:nvCxnSpPr>
        <p:spPr>
          <a:xfrm>
            <a:off x="11366500" y="2324100"/>
            <a:ext cx="0" cy="118110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cxnSp>
        <p:nvCxnSpPr>
          <p:cNvPr id="398" name="Connector 398"/>
          <p:cNvCxnSpPr>
            <a:stCxn id="399" idx="0"/>
            <a:endCxn id="403" idx="0"/>
          </p:cNvCxnSpPr>
          <p:nvPr/>
        </p:nvCxnSpPr>
        <p:spPr>
          <a:xfrm>
            <a:off x="11366500" y="3505200"/>
            <a:ext cx="0" cy="142875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399" name="Shape 399"/>
          <p:cNvSpPr/>
          <p:nvPr/>
        </p:nvSpPr>
        <p:spPr>
          <a:xfrm>
            <a:off x="10795000" y="2806700"/>
            <a:ext cx="1143000" cy="13970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L1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data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cache</a:t>
            </a:r>
          </a:p>
        </p:txBody>
      </p:sp>
      <p:sp>
        <p:nvSpPr>
          <p:cNvPr id="400" name="Shape 400"/>
          <p:cNvSpPr/>
          <p:nvPr/>
        </p:nvSpPr>
        <p:spPr>
          <a:xfrm>
            <a:off x="10795000" y="2095500"/>
            <a:ext cx="1143000" cy="457200"/>
          </a:xfrm>
          <a:prstGeom prst="rect">
            <a:avLst/>
          </a:prstGeom>
          <a:solidFill>
            <a:srgbClr val="FFC677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Regs</a:t>
            </a:r>
          </a:p>
        </p:txBody>
      </p:sp>
      <p:cxnSp>
        <p:nvCxnSpPr>
          <p:cNvPr id="401" name="Connector 401"/>
          <p:cNvCxnSpPr>
            <a:stCxn id="402" idx="0"/>
            <a:endCxn id="404" idx="0"/>
          </p:cNvCxnSpPr>
          <p:nvPr/>
        </p:nvCxnSpPr>
        <p:spPr>
          <a:xfrm>
            <a:off x="12865100" y="3505200"/>
            <a:ext cx="0" cy="142875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402" name="Shape 402"/>
          <p:cNvSpPr/>
          <p:nvPr/>
        </p:nvSpPr>
        <p:spPr>
          <a:xfrm>
            <a:off x="12293600" y="2806700"/>
            <a:ext cx="1143000" cy="13970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L1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inst.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cache</a:t>
            </a:r>
          </a:p>
        </p:txBody>
      </p:sp>
      <p:sp>
        <p:nvSpPr>
          <p:cNvPr id="403" name="Shape 403"/>
          <p:cNvSpPr/>
          <p:nvPr/>
        </p:nvSpPr>
        <p:spPr>
          <a:xfrm>
            <a:off x="10795000" y="44704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404" name="Shape 404"/>
          <p:cNvSpPr/>
          <p:nvPr/>
        </p:nvSpPr>
        <p:spPr>
          <a:xfrm>
            <a:off x="12293600" y="44704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cxnSp>
        <p:nvCxnSpPr>
          <p:cNvPr id="405" name="Connector 405"/>
          <p:cNvCxnSpPr>
            <a:stCxn id="406" idx="0"/>
            <a:endCxn id="409" idx="0"/>
          </p:cNvCxnSpPr>
          <p:nvPr/>
        </p:nvCxnSpPr>
        <p:spPr>
          <a:xfrm>
            <a:off x="12115800" y="4946650"/>
            <a:ext cx="0" cy="153670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406" name="Shape 406"/>
          <p:cNvSpPr/>
          <p:nvPr/>
        </p:nvSpPr>
        <p:spPr>
          <a:xfrm>
            <a:off x="10795000" y="4457700"/>
            <a:ext cx="2641600" cy="9779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L2 unified cache</a:t>
            </a:r>
          </a:p>
        </p:txBody>
      </p:sp>
      <p:sp>
        <p:nvSpPr>
          <p:cNvPr id="407" name="Shape 407"/>
          <p:cNvSpPr/>
          <p:nvPr/>
        </p:nvSpPr>
        <p:spPr>
          <a:xfrm>
            <a:off x="10782300" y="1371600"/>
            <a:ext cx="1186359" cy="444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normAutofit fontScale="100000" lnSpcReduction="0"/>
          </a:bodyPr>
          <a:lstStyle>
            <a:lvl1pPr marL="0" indent="0" defTabSz="6096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Core 3</a:t>
            </a:r>
          </a:p>
        </p:txBody>
      </p:sp>
      <p:sp>
        <p:nvSpPr>
          <p:cNvPr id="408" name="Shape 408"/>
          <p:cNvSpPr/>
          <p:nvPr/>
        </p:nvSpPr>
        <p:spPr>
          <a:xfrm>
            <a:off x="5537200" y="60198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409" name="Shape 409"/>
          <p:cNvSpPr/>
          <p:nvPr/>
        </p:nvSpPr>
        <p:spPr>
          <a:xfrm>
            <a:off x="11544300" y="60198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410" name="Shape 410"/>
          <p:cNvSpPr/>
          <p:nvPr/>
        </p:nvSpPr>
        <p:spPr>
          <a:xfrm>
            <a:off x="5537200" y="5994400"/>
            <a:ext cx="7150100" cy="9779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L3 unified cache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(shared by all cores)</a:t>
            </a:r>
          </a:p>
        </p:txBody>
      </p:sp>
      <p:sp>
        <p:nvSpPr>
          <p:cNvPr id="411" name="Shape 411"/>
          <p:cNvSpPr/>
          <p:nvPr/>
        </p:nvSpPr>
        <p:spPr>
          <a:xfrm>
            <a:off x="8458200" y="2882900"/>
            <a:ext cx="1500287" cy="13081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normAutofit fontScale="100000" lnSpcReduction="0"/>
          </a:bodyPr>
          <a:lstStyle>
            <a:lvl1pPr marL="0" indent="0" defTabSz="609600">
              <a:spcBef>
                <a:spcPts val="0"/>
              </a:spcBef>
              <a:buClr>
                <a:srgbClr val="000000"/>
              </a:buClr>
              <a:buSzTx/>
              <a:buNone/>
              <a:defRPr sz="8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. . .</a:t>
            </a:r>
          </a:p>
        </p:txBody>
      </p:sp>
      <p:sp>
        <p:nvSpPr>
          <p:cNvPr id="412" name="Shape 412"/>
          <p:cNvSpPr/>
          <p:nvPr/>
        </p:nvSpPr>
        <p:spPr>
          <a:xfrm>
            <a:off x="271387" y="5727700"/>
            <a:ext cx="6739336" cy="113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9" y="0"/>
                </a:moveTo>
                <a:cubicBezTo>
                  <a:pt x="148" y="0"/>
                  <a:pt x="0" y="880"/>
                  <a:pt x="0" y="1964"/>
                </a:cubicBezTo>
                <a:lnTo>
                  <a:pt x="0" y="19636"/>
                </a:lnTo>
                <a:cubicBezTo>
                  <a:pt x="0" y="20720"/>
                  <a:pt x="148" y="21600"/>
                  <a:pt x="329" y="21600"/>
                </a:cubicBezTo>
                <a:lnTo>
                  <a:pt x="13773" y="21600"/>
                </a:lnTo>
                <a:cubicBezTo>
                  <a:pt x="13955" y="21600"/>
                  <a:pt x="14103" y="20720"/>
                  <a:pt x="14103" y="19636"/>
                </a:cubicBezTo>
                <a:lnTo>
                  <a:pt x="14103" y="15434"/>
                </a:lnTo>
                <a:lnTo>
                  <a:pt x="21600" y="13007"/>
                </a:lnTo>
                <a:lnTo>
                  <a:pt x="14103" y="10580"/>
                </a:lnTo>
                <a:lnTo>
                  <a:pt x="14103" y="1964"/>
                </a:lnTo>
                <a:cubicBezTo>
                  <a:pt x="14103" y="880"/>
                  <a:pt x="13955" y="0"/>
                  <a:pt x="13773" y="0"/>
                </a:cubicBezTo>
                <a:lnTo>
                  <a:pt x="329" y="0"/>
                </a:lnTo>
                <a:close/>
              </a:path>
            </a:pathLst>
          </a:custGeom>
          <a:solidFill>
            <a:srgbClr val="14C83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1: Access allowed?</a:t>
            </a:r>
          </a:p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2: OK, here’s your data</a:t>
            </a:r>
          </a:p>
        </p:txBody>
      </p:sp>
      <p:sp>
        <p:nvSpPr>
          <p:cNvPr id="413" name="Shape 413"/>
          <p:cNvSpPr/>
          <p:nvPr/>
        </p:nvSpPr>
        <p:spPr>
          <a:xfrm>
            <a:off x="271387" y="4450834"/>
            <a:ext cx="4737895" cy="113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9" y="0"/>
                </a:moveTo>
                <a:cubicBezTo>
                  <a:pt x="210" y="0"/>
                  <a:pt x="0" y="880"/>
                  <a:pt x="0" y="1964"/>
                </a:cubicBezTo>
                <a:lnTo>
                  <a:pt x="0" y="19636"/>
                </a:lnTo>
                <a:cubicBezTo>
                  <a:pt x="0" y="20720"/>
                  <a:pt x="210" y="21600"/>
                  <a:pt x="469" y="21600"/>
                </a:cubicBezTo>
                <a:lnTo>
                  <a:pt x="19592" y="21600"/>
                </a:lnTo>
                <a:cubicBezTo>
                  <a:pt x="19850" y="21600"/>
                  <a:pt x="20060" y="20720"/>
                  <a:pt x="20060" y="19636"/>
                </a:cubicBezTo>
                <a:lnTo>
                  <a:pt x="20060" y="9776"/>
                </a:lnTo>
                <a:lnTo>
                  <a:pt x="21600" y="7349"/>
                </a:lnTo>
                <a:lnTo>
                  <a:pt x="20060" y="4922"/>
                </a:lnTo>
                <a:lnTo>
                  <a:pt x="20060" y="1964"/>
                </a:lnTo>
                <a:cubicBezTo>
                  <a:pt x="20060" y="880"/>
                  <a:pt x="19850" y="0"/>
                  <a:pt x="19592" y="0"/>
                </a:cubicBezTo>
                <a:lnTo>
                  <a:pt x="469" y="0"/>
                </a:lnTo>
                <a:close/>
              </a:path>
            </a:pathLst>
          </a:custGeom>
          <a:solidFill>
            <a:srgbClr val="14C83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1: Access allowed?</a:t>
            </a:r>
          </a:p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2: OK, here’s your data</a:t>
            </a:r>
          </a:p>
        </p:txBody>
      </p:sp>
      <p:sp>
        <p:nvSpPr>
          <p:cNvPr id="414" name="Shape 414"/>
          <p:cNvSpPr/>
          <p:nvPr/>
        </p:nvSpPr>
        <p:spPr>
          <a:xfrm>
            <a:off x="286723" y="3069699"/>
            <a:ext cx="4741466" cy="113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8" y="0"/>
                </a:moveTo>
                <a:cubicBezTo>
                  <a:pt x="210" y="0"/>
                  <a:pt x="0" y="880"/>
                  <a:pt x="0" y="1964"/>
                </a:cubicBezTo>
                <a:lnTo>
                  <a:pt x="0" y="19636"/>
                </a:lnTo>
                <a:cubicBezTo>
                  <a:pt x="0" y="20720"/>
                  <a:pt x="210" y="21600"/>
                  <a:pt x="468" y="21600"/>
                </a:cubicBezTo>
                <a:lnTo>
                  <a:pt x="17181" y="21600"/>
                </a:lnTo>
                <a:cubicBezTo>
                  <a:pt x="17440" y="21600"/>
                  <a:pt x="17650" y="20720"/>
                  <a:pt x="17650" y="19636"/>
                </a:cubicBezTo>
                <a:lnTo>
                  <a:pt x="17650" y="6924"/>
                </a:lnTo>
                <a:lnTo>
                  <a:pt x="21600" y="4505"/>
                </a:lnTo>
                <a:lnTo>
                  <a:pt x="17650" y="2078"/>
                </a:lnTo>
                <a:lnTo>
                  <a:pt x="17650" y="1964"/>
                </a:lnTo>
                <a:cubicBezTo>
                  <a:pt x="17650" y="880"/>
                  <a:pt x="17440" y="0"/>
                  <a:pt x="17181" y="0"/>
                </a:cubicBezTo>
                <a:lnTo>
                  <a:pt x="468" y="0"/>
                </a:lnTo>
                <a:close/>
              </a:path>
            </a:pathLst>
          </a:custGeom>
          <a:solidFill>
            <a:srgbClr val="E1201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pPr>
            <a:r>
              <a:t>1: Here’s your data</a:t>
            </a:r>
          </a:p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pPr>
            <a:r>
              <a:t>2: Access allowed?</a:t>
            </a:r>
          </a:p>
        </p:txBody>
      </p:sp>
      <p:sp>
        <p:nvSpPr>
          <p:cNvPr id="415" name="Shape 415"/>
          <p:cNvSpPr/>
          <p:nvPr/>
        </p:nvSpPr>
        <p:spPr>
          <a:xfrm>
            <a:off x="271387" y="7066498"/>
            <a:ext cx="6064648" cy="113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6" y="0"/>
                </a:moveTo>
                <a:cubicBezTo>
                  <a:pt x="164" y="0"/>
                  <a:pt x="0" y="880"/>
                  <a:pt x="0" y="1964"/>
                </a:cubicBezTo>
                <a:lnTo>
                  <a:pt x="0" y="19636"/>
                </a:lnTo>
                <a:cubicBezTo>
                  <a:pt x="0" y="20720"/>
                  <a:pt x="164" y="21600"/>
                  <a:pt x="366" y="21600"/>
                </a:cubicBezTo>
                <a:lnTo>
                  <a:pt x="15306" y="21600"/>
                </a:lnTo>
                <a:cubicBezTo>
                  <a:pt x="15508" y="21600"/>
                  <a:pt x="15672" y="20720"/>
                  <a:pt x="15672" y="19636"/>
                </a:cubicBezTo>
                <a:lnTo>
                  <a:pt x="15672" y="17580"/>
                </a:lnTo>
                <a:lnTo>
                  <a:pt x="21600" y="15153"/>
                </a:lnTo>
                <a:lnTo>
                  <a:pt x="15672" y="12719"/>
                </a:lnTo>
                <a:lnTo>
                  <a:pt x="15672" y="1964"/>
                </a:lnTo>
                <a:cubicBezTo>
                  <a:pt x="15672" y="880"/>
                  <a:pt x="15508" y="0"/>
                  <a:pt x="15306" y="0"/>
                </a:cubicBezTo>
                <a:lnTo>
                  <a:pt x="366" y="0"/>
                </a:lnTo>
                <a:close/>
              </a:path>
            </a:pathLst>
          </a:custGeom>
          <a:solidFill>
            <a:srgbClr val="14C83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1: Access allowed?</a:t>
            </a:r>
          </a:p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2: OK, here’s your data</a:t>
            </a:r>
          </a:p>
        </p:txBody>
      </p:sp>
      <p:pic>
        <p:nvPicPr>
          <p:cNvPr id="41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3656" y="6544912"/>
            <a:ext cx="3049446" cy="2173472"/>
          </a:xfrm>
          <a:prstGeom prst="rect">
            <a:avLst/>
          </a:prstGeom>
          <a:ln w="3175">
            <a:miter lim="400000"/>
          </a:ln>
        </p:spPr>
      </p:pic>
      <p:pic>
        <p:nvPicPr>
          <p:cNvPr id="417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11518" t="16757" r="11518" b="11531"/>
          <a:stretch>
            <a:fillRect/>
          </a:stretch>
        </p:blipFill>
        <p:spPr>
          <a:xfrm>
            <a:off x="2806465" y="5689599"/>
            <a:ext cx="2899470" cy="1521015"/>
          </a:xfrm>
          <a:prstGeom prst="rect">
            <a:avLst/>
          </a:prstGeom>
          <a:ln w="3175">
            <a:miter lim="400000"/>
          </a:ln>
        </p:spPr>
      </p:pic>
      <p:pic>
        <p:nvPicPr>
          <p:cNvPr id="41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8958" y="4445000"/>
            <a:ext cx="2226042" cy="1333500"/>
          </a:xfrm>
          <a:prstGeom prst="rect">
            <a:avLst/>
          </a:prstGeom>
          <a:ln w="3175">
            <a:miter lim="400000"/>
          </a:ln>
        </p:spPr>
      </p:pic>
      <p:pic>
        <p:nvPicPr>
          <p:cNvPr id="419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90881" y="3056999"/>
            <a:ext cx="1882196" cy="112870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99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6" dur="499" fill="hold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9"/>
                            </p:stCondLst>
                            <p:childTnLst>
                              <p:par>
                                <p:cTn id="29" presetClass="exit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0" dur="499" fill="hold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98"/>
                            </p:stCondLst>
                            <p:childTnLst>
                              <p:par>
                                <p:cTn id="33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4" dur="499" fill="hold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97"/>
                            </p:stCondLst>
                            <p:childTnLst>
                              <p:par>
                                <p:cTn id="37" presetClass="exit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8" dur="499" fill="hold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12"/>
      <p:bldP build="whole" bldLvl="1" animBg="1" rev="0" advAuto="0" spid="416" grpId="1"/>
      <p:bldP build="whole" bldLvl="1" animBg="1" rev="0" advAuto="0" spid="419" grpId="4"/>
      <p:bldP build="whole" bldLvl="1" animBg="1" rev="0" advAuto="0" spid="419" grpId="5"/>
      <p:bldP build="whole" bldLvl="1" animBg="1" rev="0" advAuto="0" spid="415" grpId="9"/>
      <p:bldP build="whole" bldLvl="1" animBg="1" rev="0" advAuto="0" spid="416" grpId="8"/>
      <p:bldP build="whole" bldLvl="1" animBg="1" rev="0" advAuto="0" spid="417" grpId="2"/>
      <p:bldP build="whole" bldLvl="1" animBg="1" rev="0" advAuto="0" spid="412" grpId="10"/>
      <p:bldP build="whole" bldLvl="1" animBg="1" rev="0" advAuto="0" spid="417" grpId="7"/>
      <p:bldP build="whole" bldLvl="1" animBg="1" rev="0" advAuto="0" spid="418" grpId="3"/>
      <p:bldP build="whole" bldLvl="1" animBg="1" rev="0" advAuto="0" spid="418" grpId="6"/>
      <p:bldP build="whole" bldLvl="1" animBg="1" rev="0" advAuto="0" spid="413" grpId="1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roup 543"/>
          <p:cNvGrpSpPr/>
          <p:nvPr/>
        </p:nvGrpSpPr>
        <p:grpSpPr>
          <a:xfrm>
            <a:off x="240575" y="1576897"/>
            <a:ext cx="15752314" cy="6617240"/>
            <a:chOff x="40090" y="347788"/>
            <a:chExt cx="15752313" cy="6617239"/>
          </a:xfrm>
        </p:grpSpPr>
        <p:sp>
          <p:nvSpPr>
            <p:cNvPr id="421" name="Shape 421"/>
            <p:cNvSpPr/>
            <p:nvPr/>
          </p:nvSpPr>
          <p:spPr>
            <a:xfrm flipV="1">
              <a:off x="3724739" y="3573607"/>
              <a:ext cx="2133681" cy="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Shape 422"/>
            <p:cNvSpPr/>
            <p:nvPr/>
          </p:nvSpPr>
          <p:spPr>
            <a:xfrm flipH="1" flipV="1">
              <a:off x="5855980" y="779661"/>
              <a:ext cx="4801" cy="279389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14786480" y="487510"/>
              <a:ext cx="711201" cy="5867401"/>
            </a:xfrm>
            <a:prstGeom prst="rect">
              <a:avLst/>
            </a:prstGeom>
            <a:solidFill>
              <a:srgbClr val="94E3FE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New</a:t>
              </a:r>
            </a:p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PC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15472308" y="3421687"/>
              <a:ext cx="317479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Shape 425"/>
            <p:cNvSpPr/>
            <p:nvPr/>
          </p:nvSpPr>
          <p:spPr>
            <a:xfrm>
              <a:off x="15787157" y="347866"/>
              <a:ext cx="5247" cy="30732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Shape 426"/>
            <p:cNvSpPr/>
            <p:nvPr/>
          </p:nvSpPr>
          <p:spPr>
            <a:xfrm flipH="1" flipV="1">
              <a:off x="41482" y="347788"/>
              <a:ext cx="15748590" cy="1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Shape 427"/>
            <p:cNvSpPr/>
            <p:nvPr/>
          </p:nvSpPr>
          <p:spPr>
            <a:xfrm>
              <a:off x="40090" y="347846"/>
              <a:ext cx="3382" cy="19684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Shape 428"/>
            <p:cNvSpPr/>
            <p:nvPr/>
          </p:nvSpPr>
          <p:spPr>
            <a:xfrm flipV="1">
              <a:off x="10100093" y="1338887"/>
              <a:ext cx="4686477" cy="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Shape 429"/>
            <p:cNvSpPr/>
            <p:nvPr/>
          </p:nvSpPr>
          <p:spPr>
            <a:xfrm flipV="1">
              <a:off x="9579381" y="6086534"/>
              <a:ext cx="5207198" cy="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Shape 430"/>
            <p:cNvSpPr/>
            <p:nvPr/>
          </p:nvSpPr>
          <p:spPr>
            <a:xfrm flipH="1" flipV="1">
              <a:off x="9582827" y="4602337"/>
              <a:ext cx="2570" cy="149005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Shape 431"/>
            <p:cNvSpPr/>
            <p:nvPr/>
          </p:nvSpPr>
          <p:spPr>
            <a:xfrm flipV="1">
              <a:off x="5477371" y="5425764"/>
              <a:ext cx="48243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Shape 432"/>
            <p:cNvSpPr/>
            <p:nvPr/>
          </p:nvSpPr>
          <p:spPr>
            <a:xfrm flipV="1">
              <a:off x="5477371" y="6060764"/>
              <a:ext cx="48243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3991481" y="4957910"/>
              <a:ext cx="1524001" cy="1562101"/>
            </a:xfrm>
            <a:prstGeom prst="rect">
              <a:avLst/>
            </a:prstGeom>
            <a:solidFill>
              <a:srgbClr val="FFC67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Register file</a:t>
              </a:r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9481" y="51230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valA</a:t>
              </a:r>
            </a:p>
          </p:txBody>
        </p:sp>
        <p:sp>
          <p:nvSpPr>
            <p:cNvPr id="435" name="Shape 435"/>
            <p:cNvSpPr/>
            <p:nvPr/>
          </p:nvSpPr>
          <p:spPr>
            <a:xfrm>
              <a:off x="5769481" y="57580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valB</a:t>
              </a:r>
            </a:p>
          </p:txBody>
        </p:sp>
        <p:sp>
          <p:nvSpPr>
            <p:cNvPr id="436" name="Shape 436"/>
            <p:cNvSpPr/>
            <p:nvPr/>
          </p:nvSpPr>
          <p:spPr>
            <a:xfrm>
              <a:off x="5261530" y="5224610"/>
              <a:ext cx="241326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437" name="Shape 437"/>
            <p:cNvSpPr/>
            <p:nvPr/>
          </p:nvSpPr>
          <p:spPr>
            <a:xfrm>
              <a:off x="5248781" y="58469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438" name="Shape 438"/>
            <p:cNvSpPr/>
            <p:nvPr/>
          </p:nvSpPr>
          <p:spPr>
            <a:xfrm>
              <a:off x="4956681" y="61390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439" name="Shape 439"/>
            <p:cNvSpPr/>
            <p:nvPr/>
          </p:nvSpPr>
          <p:spPr>
            <a:xfrm>
              <a:off x="4334381" y="61517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M</a:t>
              </a:r>
            </a:p>
          </p:txBody>
        </p:sp>
        <p:sp>
          <p:nvSpPr>
            <p:cNvPr id="440" name="Shape 440"/>
            <p:cNvSpPr/>
            <p:nvPr/>
          </p:nvSpPr>
          <p:spPr>
            <a:xfrm>
              <a:off x="9528681" y="4538810"/>
              <a:ext cx="127001" cy="127001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1" name="Shape 441"/>
            <p:cNvSpPr/>
            <p:nvPr/>
          </p:nvSpPr>
          <p:spPr>
            <a:xfrm flipV="1">
              <a:off x="5858211" y="785028"/>
              <a:ext cx="8928435" cy="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Shape 442"/>
            <p:cNvSpPr/>
            <p:nvPr/>
          </p:nvSpPr>
          <p:spPr>
            <a:xfrm>
              <a:off x="5794881" y="1490810"/>
              <a:ext cx="127001" cy="127001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3" name="Shape 443"/>
            <p:cNvSpPr/>
            <p:nvPr/>
          </p:nvSpPr>
          <p:spPr>
            <a:xfrm rot="5400000">
              <a:off x="6257942" y="1967549"/>
              <a:ext cx="2578103" cy="192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4" name="Shape 444"/>
            <p:cNvSpPr/>
            <p:nvPr/>
          </p:nvSpPr>
          <p:spPr>
            <a:xfrm>
              <a:off x="6529770" y="1490811"/>
              <a:ext cx="1638301" cy="2895601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8" name="Group 448"/>
            <p:cNvGrpSpPr/>
            <p:nvPr/>
          </p:nvGrpSpPr>
          <p:grpSpPr>
            <a:xfrm>
              <a:off x="7230369" y="1198710"/>
              <a:ext cx="1955413" cy="1905001"/>
              <a:chOff x="0" y="0"/>
              <a:chExt cx="1955411" cy="1905000"/>
            </a:xfrm>
          </p:grpSpPr>
          <p:sp>
            <p:nvSpPr>
              <p:cNvPr id="445" name="Shape 445"/>
              <p:cNvSpPr/>
              <p:nvPr/>
            </p:nvSpPr>
            <p:spPr>
              <a:xfrm rot="5400000">
                <a:off x="-12398" y="12397"/>
                <a:ext cx="1905001" cy="188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94E3FE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marL="0" indent="0" algn="ctr" defTabSz="7747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52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620467" y="0"/>
                <a:ext cx="1334945" cy="1905000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marL="0" indent="0" algn="ctr" defTabSz="7747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52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7" name="Shape 447"/>
              <p:cNvSpPr/>
              <p:nvPr/>
            </p:nvSpPr>
            <p:spPr>
              <a:xfrm>
                <a:off x="606931" y="304797"/>
                <a:ext cx="99" cy="129540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449" name="Shape 449"/>
            <p:cNvSpPr/>
            <p:nvPr/>
          </p:nvSpPr>
          <p:spPr>
            <a:xfrm>
              <a:off x="7849166" y="2155419"/>
              <a:ext cx="282521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Shape 450"/>
            <p:cNvSpPr/>
            <p:nvPr/>
          </p:nvSpPr>
          <p:spPr>
            <a:xfrm>
              <a:off x="7477890" y="1408478"/>
              <a:ext cx="220328" cy="16753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100000" lnSpcReduction="0"/>
            </a:bodyPr>
            <a:lstStyle/>
            <a:p>
              <a:pPr marL="0" indent="0" defTabSz="609600">
                <a:lnSpc>
                  <a:spcPct val="70000"/>
                </a:lnSpc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A</a:t>
              </a:r>
            </a:p>
            <a:p>
              <a:pPr marL="0" indent="0" defTabSz="609600">
                <a:lnSpc>
                  <a:spcPct val="70000"/>
                </a:lnSpc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L</a:t>
              </a:r>
            </a:p>
            <a:p>
              <a:pPr marL="0" indent="0" defTabSz="609600">
                <a:lnSpc>
                  <a:spcPct val="70000"/>
                </a:lnSpc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U</a:t>
              </a:r>
            </a:p>
            <a:p>
              <a:pPr marL="0" indent="0" defTabSz="609600">
                <a:lnSpc>
                  <a:spcPct val="70000"/>
                </a:lnSpc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</a:p>
            <a:p>
              <a:pPr marL="0" indent="0" defTabSz="609600">
                <a:lnSpc>
                  <a:spcPct val="70000"/>
                </a:lnSpc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A</a:t>
              </a:r>
            </a:p>
          </p:txBody>
        </p:sp>
        <p:sp>
          <p:nvSpPr>
            <p:cNvPr id="451" name="Shape 451"/>
            <p:cNvSpPr/>
            <p:nvPr/>
          </p:nvSpPr>
          <p:spPr>
            <a:xfrm flipH="1" flipV="1">
              <a:off x="8624779" y="1516210"/>
              <a:ext cx="1" cy="49504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Shape 452"/>
            <p:cNvSpPr/>
            <p:nvPr/>
          </p:nvSpPr>
          <p:spPr>
            <a:xfrm flipH="1" flipV="1">
              <a:off x="8624779" y="3865710"/>
              <a:ext cx="1" cy="17526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Shape 453"/>
            <p:cNvSpPr/>
            <p:nvPr/>
          </p:nvSpPr>
          <p:spPr>
            <a:xfrm rot="5400000">
              <a:off x="7807341" y="1967549"/>
              <a:ext cx="2578103" cy="192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6D35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54" name="Shape 454"/>
            <p:cNvSpPr/>
            <p:nvPr/>
          </p:nvSpPr>
          <p:spPr>
            <a:xfrm>
              <a:off x="8920791" y="1643210"/>
              <a:ext cx="1369890" cy="2578103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55" name="Shape 455"/>
            <p:cNvSpPr/>
            <p:nvPr/>
          </p:nvSpPr>
          <p:spPr>
            <a:xfrm>
              <a:off x="8905645" y="2151215"/>
              <a:ext cx="2556" cy="15620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Shape 456"/>
            <p:cNvSpPr/>
            <p:nvPr/>
          </p:nvSpPr>
          <p:spPr>
            <a:xfrm flipV="1">
              <a:off x="8919081" y="2936408"/>
              <a:ext cx="49504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Shape 457"/>
            <p:cNvSpPr/>
            <p:nvPr/>
          </p:nvSpPr>
          <p:spPr>
            <a:xfrm>
              <a:off x="8188831" y="5618310"/>
              <a:ext cx="863725" cy="698501"/>
            </a:xfrm>
            <a:prstGeom prst="rect">
              <a:avLst/>
            </a:pr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/>
            <a:p>
              <a: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ALU</a:t>
              </a:r>
            </a:p>
            <a:p>
              <a: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cntrl</a:t>
              </a:r>
            </a:p>
          </p:txBody>
        </p:sp>
        <p:sp>
          <p:nvSpPr>
            <p:cNvPr id="458" name="Shape 458"/>
            <p:cNvSpPr/>
            <p:nvPr/>
          </p:nvSpPr>
          <p:spPr>
            <a:xfrm>
              <a:off x="3724781" y="4597760"/>
              <a:ext cx="6985001" cy="48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Shape 459"/>
            <p:cNvSpPr/>
            <p:nvPr/>
          </p:nvSpPr>
          <p:spPr>
            <a:xfrm>
              <a:off x="6760006" y="5425764"/>
              <a:ext cx="3949850" cy="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Shape 460"/>
            <p:cNvSpPr/>
            <p:nvPr/>
          </p:nvSpPr>
          <p:spPr>
            <a:xfrm flipV="1">
              <a:off x="6760067" y="6060764"/>
              <a:ext cx="736629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Shape 461"/>
            <p:cNvSpPr/>
            <p:nvPr/>
          </p:nvSpPr>
          <p:spPr>
            <a:xfrm flipH="1" flipV="1">
              <a:off x="6948232" y="2710060"/>
              <a:ext cx="4687" cy="272190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Shape 462"/>
            <p:cNvSpPr/>
            <p:nvPr/>
          </p:nvSpPr>
          <p:spPr>
            <a:xfrm flipV="1">
              <a:off x="6950575" y="2710010"/>
              <a:ext cx="304812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Shape 463"/>
            <p:cNvSpPr/>
            <p:nvPr/>
          </p:nvSpPr>
          <p:spPr>
            <a:xfrm flipH="1" flipV="1">
              <a:off x="7495022" y="4132445"/>
              <a:ext cx="3319" cy="193033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Shape 464"/>
            <p:cNvSpPr/>
            <p:nvPr/>
          </p:nvSpPr>
          <p:spPr>
            <a:xfrm flipV="1">
              <a:off x="7496668" y="3713309"/>
              <a:ext cx="647724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Shape 465"/>
            <p:cNvSpPr/>
            <p:nvPr/>
          </p:nvSpPr>
          <p:spPr>
            <a:xfrm>
              <a:off x="5858354" y="1541611"/>
              <a:ext cx="1397053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Shape 466"/>
            <p:cNvSpPr/>
            <p:nvPr/>
          </p:nvSpPr>
          <p:spPr>
            <a:xfrm>
              <a:off x="9096881" y="26338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valE</a:t>
              </a:r>
            </a:p>
          </p:txBody>
        </p:sp>
        <p:sp>
          <p:nvSpPr>
            <p:cNvPr id="467" name="Shape 467"/>
            <p:cNvSpPr/>
            <p:nvPr/>
          </p:nvSpPr>
          <p:spPr>
            <a:xfrm flipV="1">
              <a:off x="8880981" y="1336209"/>
              <a:ext cx="49504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Shape 468"/>
            <p:cNvSpPr/>
            <p:nvPr/>
          </p:nvSpPr>
          <p:spPr>
            <a:xfrm>
              <a:off x="9058781" y="10336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Cnd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6887081" y="5351610"/>
              <a:ext cx="127001" cy="127001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0" name="Shape 470"/>
            <p:cNvSpPr/>
            <p:nvPr/>
          </p:nvSpPr>
          <p:spPr>
            <a:xfrm>
              <a:off x="8309481" y="1033610"/>
              <a:ext cx="635001" cy="596901"/>
            </a:xfrm>
            <a:prstGeom prst="rect">
              <a:avLst/>
            </a:prstGeom>
            <a:solidFill>
              <a:srgbClr val="FFC67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CC</a:t>
              </a:r>
            </a:p>
          </p:txBody>
        </p:sp>
        <p:sp>
          <p:nvSpPr>
            <p:cNvPr id="471" name="Shape 471"/>
            <p:cNvSpPr/>
            <p:nvPr/>
          </p:nvSpPr>
          <p:spPr>
            <a:xfrm>
              <a:off x="7090281" y="3306910"/>
              <a:ext cx="762001" cy="825501"/>
            </a:xfrm>
            <a:prstGeom prst="rect">
              <a:avLst/>
            </a:prstGeom>
            <a:solidFill>
              <a:srgbClr val="94E3FE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ALU</a:t>
              </a:r>
            </a:p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B</a:t>
              </a:r>
            </a:p>
          </p:txBody>
        </p:sp>
        <p:sp>
          <p:nvSpPr>
            <p:cNvPr id="472" name="Shape 472"/>
            <p:cNvSpPr/>
            <p:nvPr/>
          </p:nvSpPr>
          <p:spPr>
            <a:xfrm>
              <a:off x="5769481" y="51230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valA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5769481" y="57580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valB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5070882" y="6810449"/>
              <a:ext cx="5194523" cy="6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Shape 475"/>
            <p:cNvSpPr/>
            <p:nvPr/>
          </p:nvSpPr>
          <p:spPr>
            <a:xfrm>
              <a:off x="5070720" y="6507316"/>
              <a:ext cx="524" cy="30479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Shape 476"/>
            <p:cNvSpPr/>
            <p:nvPr/>
          </p:nvSpPr>
          <p:spPr>
            <a:xfrm flipV="1">
              <a:off x="14151466" y="3942389"/>
              <a:ext cx="622327" cy="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Shape 477"/>
            <p:cNvSpPr/>
            <p:nvPr/>
          </p:nvSpPr>
          <p:spPr>
            <a:xfrm flipH="1" flipV="1">
              <a:off x="14390024" y="3941965"/>
              <a:ext cx="5194" cy="30224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Shape 478"/>
            <p:cNvSpPr/>
            <p:nvPr/>
          </p:nvSpPr>
          <p:spPr>
            <a:xfrm>
              <a:off x="4435792" y="6964928"/>
              <a:ext cx="9957202" cy="1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Shape 479"/>
            <p:cNvSpPr/>
            <p:nvPr/>
          </p:nvSpPr>
          <p:spPr>
            <a:xfrm>
              <a:off x="4435588" y="6507319"/>
              <a:ext cx="786" cy="45717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14329280" y="3891110"/>
              <a:ext cx="127001" cy="127001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1" name="Shape 481"/>
            <p:cNvSpPr/>
            <p:nvPr/>
          </p:nvSpPr>
          <p:spPr>
            <a:xfrm flipH="1" flipV="1">
              <a:off x="10264210" y="2951381"/>
              <a:ext cx="6637" cy="38606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0227181" y="2887810"/>
              <a:ext cx="127001" cy="127001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3" name="Shape 483"/>
            <p:cNvSpPr/>
            <p:nvPr/>
          </p:nvSpPr>
          <p:spPr>
            <a:xfrm flipV="1">
              <a:off x="10112870" y="2938610"/>
              <a:ext cx="596923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Shape 484"/>
            <p:cNvSpPr/>
            <p:nvPr/>
          </p:nvSpPr>
          <p:spPr>
            <a:xfrm>
              <a:off x="3991481" y="4957910"/>
              <a:ext cx="1524001" cy="1562101"/>
            </a:xfrm>
            <a:prstGeom prst="rect">
              <a:avLst/>
            </a:prstGeom>
            <a:solidFill>
              <a:srgbClr val="FFC67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Register file</a:t>
              </a:r>
            </a:p>
          </p:txBody>
        </p:sp>
        <p:sp>
          <p:nvSpPr>
            <p:cNvPr id="485" name="Shape 485"/>
            <p:cNvSpPr/>
            <p:nvPr/>
          </p:nvSpPr>
          <p:spPr>
            <a:xfrm>
              <a:off x="5261481" y="52246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4334381" y="61517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M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4956681" y="61390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488" name="Shape 488"/>
            <p:cNvSpPr/>
            <p:nvPr/>
          </p:nvSpPr>
          <p:spPr>
            <a:xfrm>
              <a:off x="5248781" y="58469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489" name="Shape 489"/>
            <p:cNvSpPr/>
            <p:nvPr/>
          </p:nvSpPr>
          <p:spPr>
            <a:xfrm>
              <a:off x="9096881" y="26338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valE</a:t>
              </a:r>
            </a:p>
          </p:txBody>
        </p:sp>
        <p:sp>
          <p:nvSpPr>
            <p:cNvPr id="490" name="Shape 490"/>
            <p:cNvSpPr/>
            <p:nvPr/>
          </p:nvSpPr>
          <p:spPr>
            <a:xfrm>
              <a:off x="13135480" y="36498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valM</a:t>
              </a:r>
            </a:p>
          </p:txBody>
        </p:sp>
        <p:grpSp>
          <p:nvGrpSpPr>
            <p:cNvPr id="516" name="Group 516"/>
            <p:cNvGrpSpPr/>
            <p:nvPr/>
          </p:nvGrpSpPr>
          <p:grpSpPr>
            <a:xfrm>
              <a:off x="9096881" y="1592410"/>
              <a:ext cx="5054601" cy="4356101"/>
              <a:chOff x="0" y="0"/>
              <a:chExt cx="5054600" cy="4356100"/>
            </a:xfrm>
          </p:grpSpPr>
          <p:grpSp>
            <p:nvGrpSpPr>
              <p:cNvPr id="514" name="Group 514"/>
              <p:cNvGrpSpPr/>
              <p:nvPr/>
            </p:nvGrpSpPr>
            <p:grpSpPr>
              <a:xfrm>
                <a:off x="0" y="0"/>
                <a:ext cx="5054600" cy="4356100"/>
                <a:chOff x="0" y="0"/>
                <a:chExt cx="5054600" cy="4356100"/>
              </a:xfrm>
            </p:grpSpPr>
            <p:grpSp>
              <p:nvGrpSpPr>
                <p:cNvPr id="511" name="Group 511"/>
                <p:cNvGrpSpPr/>
                <p:nvPr/>
              </p:nvGrpSpPr>
              <p:grpSpPr>
                <a:xfrm>
                  <a:off x="0" y="330200"/>
                  <a:ext cx="5054600" cy="4025900"/>
                  <a:chOff x="0" y="0"/>
                  <a:chExt cx="5054600" cy="4025900"/>
                </a:xfrm>
              </p:grpSpPr>
              <p:grpSp>
                <p:nvGrpSpPr>
                  <p:cNvPr id="497" name="Group 497"/>
                  <p:cNvGrpSpPr/>
                  <p:nvPr/>
                </p:nvGrpSpPr>
                <p:grpSpPr>
                  <a:xfrm>
                    <a:off x="1613288" y="0"/>
                    <a:ext cx="1955412" cy="1905000"/>
                    <a:chOff x="0" y="0"/>
                    <a:chExt cx="1955411" cy="1905000"/>
                  </a:xfrm>
                </p:grpSpPr>
                <p:grpSp>
                  <p:nvGrpSpPr>
                    <p:cNvPr id="494" name="Group 494"/>
                    <p:cNvGrpSpPr/>
                    <p:nvPr/>
                  </p:nvGrpSpPr>
                  <p:grpSpPr>
                    <a:xfrm>
                      <a:off x="0" y="0"/>
                      <a:ext cx="1955412" cy="1905000"/>
                      <a:chOff x="0" y="0"/>
                      <a:chExt cx="1955411" cy="1905000"/>
                    </a:xfrm>
                  </p:grpSpPr>
                  <p:sp>
                    <p:nvSpPr>
                      <p:cNvPr id="491" name="Shape 491"/>
                      <p:cNvSpPr/>
                      <p:nvPr/>
                    </p:nvSpPr>
                    <p:spPr>
                      <a:xfrm rot="5400000">
                        <a:off x="-12398" y="12397"/>
                        <a:ext cx="1905001" cy="1880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21600"/>
                            </a:moveTo>
                            <a:lnTo>
                              <a:pt x="21600" y="21600"/>
                            </a:lnTo>
                            <a:lnTo>
                              <a:pt x="10800" y="0"/>
                            </a:lnTo>
                            <a:close/>
                          </a:path>
                        </a:pathLst>
                      </a:custGeom>
                      <a:solidFill>
                        <a:srgbClr val="94E3FE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t">
                        <a:noAutofit/>
                      </a:bodyPr>
                      <a:lstStyle/>
                      <a:p>
                        <a:pPr marL="0" indent="0" algn="ctr" defTabSz="774700">
                          <a:spcBef>
                            <a:spcPts val="0"/>
                          </a:spcBef>
                          <a:buClr>
                            <a:srgbClr val="000000"/>
                          </a:buClr>
                          <a:buSzTx/>
                          <a:buNone/>
                          <a:defRPr sz="5200">
                            <a:solidFill>
                              <a:srgbClr val="FFFFFF"/>
                            </a:solidFill>
                            <a:effectLst>
                              <a:outerShdw sx="100000" sy="100000" kx="0" ky="0" algn="b" rotWithShape="0" blurRad="38100" dist="12700" dir="5400000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92" name="Shape 492"/>
                      <p:cNvSpPr/>
                      <p:nvPr/>
                    </p:nvSpPr>
                    <p:spPr>
                      <a:xfrm>
                        <a:off x="620467" y="0"/>
                        <a:ext cx="1334945" cy="1905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175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t">
                        <a:noAutofit/>
                      </a:bodyPr>
                      <a:lstStyle/>
                      <a:p>
                        <a:pPr marL="0" indent="0" algn="ctr" defTabSz="774700">
                          <a:spcBef>
                            <a:spcPts val="0"/>
                          </a:spcBef>
                          <a:buClr>
                            <a:srgbClr val="000000"/>
                          </a:buClr>
                          <a:buSzTx/>
                          <a:buNone/>
                          <a:defRPr sz="5200">
                            <a:solidFill>
                              <a:srgbClr val="FFFFFF"/>
                            </a:solidFill>
                            <a:effectLst>
                              <a:outerShdw sx="100000" sy="100000" kx="0" ky="0" algn="b" rotWithShape="0" blurRad="38100" dist="12700" dir="5400000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93" name="Shape 493"/>
                      <p:cNvSpPr/>
                      <p:nvPr/>
                    </p:nvSpPr>
                    <p:spPr>
                      <a:xfrm>
                        <a:off x="606931" y="304797"/>
                        <a:ext cx="99" cy="1295402"/>
                      </a:xfrm>
                      <a:prstGeom prst="line">
                        <a:avLst/>
                      </a:prstGeom>
                      <a:noFill/>
                      <a:ln w="2540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pPr marL="0" indent="0" defTabSz="457200">
                          <a:spcBef>
                            <a:spcPts val="0"/>
                          </a:spcBef>
                          <a:buSzTx/>
                          <a:buNone/>
                          <a:defRPr sz="1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</a:p>
                    </p:txBody>
                  </p:sp>
                </p:grpSp>
                <p:sp>
                  <p:nvSpPr>
                    <p:cNvPr id="495" name="Shape 495"/>
                    <p:cNvSpPr/>
                    <p:nvPr/>
                  </p:nvSpPr>
                  <p:spPr>
                    <a:xfrm flipV="1">
                      <a:off x="618789" y="956708"/>
                      <a:ext cx="409530" cy="2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  <a:tailEnd type="stealth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marL="0" indent="0" defTabSz="457200">
                        <a:spcBef>
                          <a:spcPts val="0"/>
                        </a:spcBef>
                        <a:buSzTx/>
                        <a:buNone/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496" name="Shape 496"/>
                    <p:cNvSpPr/>
                    <p:nvPr/>
                  </p:nvSpPr>
                  <p:spPr>
                    <a:xfrm>
                      <a:off x="247520" y="273268"/>
                      <a:ext cx="177801" cy="1358901"/>
                    </a:xfrm>
                    <a:prstGeom prst="rect">
                      <a:avLst/>
                    </a:prstGeom>
                    <a:noFill/>
                    <a:ln w="3175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0" tIns="0" rIns="0" bIns="0" numCol="1" anchor="t">
                      <a:normAutofit fontScale="100000" lnSpcReduction="0"/>
                    </a:bodyPr>
                    <a:lstStyle/>
                    <a:p>
                      <a:pPr marL="0" indent="0" defTabSz="609600">
                        <a:lnSpc>
                          <a:spcPct val="7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Tx/>
                        <a:buNone/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  <a:r>
                        <a:t>A</a:t>
                      </a:r>
                    </a:p>
                    <a:p>
                      <a:pPr marL="0" indent="0" defTabSz="609600">
                        <a:lnSpc>
                          <a:spcPct val="7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Tx/>
                        <a:buNone/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  <a:r>
                        <a:t>d</a:t>
                      </a:r>
                    </a:p>
                    <a:p>
                      <a:pPr marL="0" indent="0" defTabSz="609600">
                        <a:lnSpc>
                          <a:spcPct val="7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Tx/>
                        <a:buNone/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  <a:r>
                        <a:t>d</a:t>
                      </a:r>
                    </a:p>
                    <a:p>
                      <a:pPr marL="0" indent="0" defTabSz="609600">
                        <a:lnSpc>
                          <a:spcPct val="7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Tx/>
                        <a:buNone/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  <a:r>
                        <a:t>r</a:t>
                      </a:r>
                    </a:p>
                  </p:txBody>
                </p:sp>
              </p:grpSp>
              <p:grpSp>
                <p:nvGrpSpPr>
                  <p:cNvPr id="504" name="Group 504"/>
                  <p:cNvGrpSpPr/>
                  <p:nvPr/>
                </p:nvGrpSpPr>
                <p:grpSpPr>
                  <a:xfrm>
                    <a:off x="1613288" y="2120900"/>
                    <a:ext cx="1955412" cy="1905000"/>
                    <a:chOff x="0" y="0"/>
                    <a:chExt cx="1955411" cy="1905000"/>
                  </a:xfrm>
                </p:grpSpPr>
                <p:grpSp>
                  <p:nvGrpSpPr>
                    <p:cNvPr id="501" name="Group 501"/>
                    <p:cNvGrpSpPr/>
                    <p:nvPr/>
                  </p:nvGrpSpPr>
                  <p:grpSpPr>
                    <a:xfrm>
                      <a:off x="0" y="0"/>
                      <a:ext cx="1955412" cy="1905000"/>
                      <a:chOff x="0" y="0"/>
                      <a:chExt cx="1955411" cy="1905000"/>
                    </a:xfrm>
                  </p:grpSpPr>
                  <p:sp>
                    <p:nvSpPr>
                      <p:cNvPr id="498" name="Shape 498"/>
                      <p:cNvSpPr/>
                      <p:nvPr/>
                    </p:nvSpPr>
                    <p:spPr>
                      <a:xfrm rot="5400000">
                        <a:off x="-12398" y="12397"/>
                        <a:ext cx="1905001" cy="1880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21600"/>
                            </a:moveTo>
                            <a:lnTo>
                              <a:pt x="21600" y="21600"/>
                            </a:lnTo>
                            <a:lnTo>
                              <a:pt x="10800" y="0"/>
                            </a:lnTo>
                            <a:close/>
                          </a:path>
                        </a:pathLst>
                      </a:custGeom>
                      <a:solidFill>
                        <a:srgbClr val="94E3FE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t">
                        <a:noAutofit/>
                      </a:bodyPr>
                      <a:lstStyle/>
                      <a:p>
                        <a:pPr marL="0" indent="0" algn="ctr" defTabSz="774700">
                          <a:spcBef>
                            <a:spcPts val="0"/>
                          </a:spcBef>
                          <a:buClr>
                            <a:srgbClr val="000000"/>
                          </a:buClr>
                          <a:buSzTx/>
                          <a:buNone/>
                          <a:defRPr sz="5200">
                            <a:solidFill>
                              <a:srgbClr val="FFFFFF"/>
                            </a:solidFill>
                            <a:effectLst>
                              <a:outerShdw sx="100000" sy="100000" kx="0" ky="0" algn="b" rotWithShape="0" blurRad="38100" dist="12700" dir="5400000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99" name="Shape 499"/>
                      <p:cNvSpPr/>
                      <p:nvPr/>
                    </p:nvSpPr>
                    <p:spPr>
                      <a:xfrm>
                        <a:off x="620467" y="0"/>
                        <a:ext cx="1334945" cy="1905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175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t">
                        <a:noAutofit/>
                      </a:bodyPr>
                      <a:lstStyle/>
                      <a:p>
                        <a:pPr marL="0" indent="0" algn="ctr" defTabSz="774700">
                          <a:spcBef>
                            <a:spcPts val="0"/>
                          </a:spcBef>
                          <a:buClr>
                            <a:srgbClr val="000000"/>
                          </a:buClr>
                          <a:buSzTx/>
                          <a:buNone/>
                          <a:defRPr sz="5200">
                            <a:solidFill>
                              <a:srgbClr val="FFFFFF"/>
                            </a:solidFill>
                            <a:effectLst>
                              <a:outerShdw sx="100000" sy="100000" kx="0" ky="0" algn="b" rotWithShape="0" blurRad="38100" dist="12700" dir="5400000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00" name="Shape 500"/>
                      <p:cNvSpPr/>
                      <p:nvPr/>
                    </p:nvSpPr>
                    <p:spPr>
                      <a:xfrm>
                        <a:off x="606931" y="304797"/>
                        <a:ext cx="99" cy="1295402"/>
                      </a:xfrm>
                      <a:prstGeom prst="line">
                        <a:avLst/>
                      </a:prstGeom>
                      <a:noFill/>
                      <a:ln w="2540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pPr marL="0" indent="0" defTabSz="457200">
                          <a:spcBef>
                            <a:spcPts val="0"/>
                          </a:spcBef>
                          <a:buSzTx/>
                          <a:buNone/>
                          <a:defRPr sz="1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</a:p>
                    </p:txBody>
                  </p:sp>
                </p:grpSp>
                <p:sp>
                  <p:nvSpPr>
                    <p:cNvPr id="502" name="Shape 502"/>
                    <p:cNvSpPr/>
                    <p:nvPr/>
                  </p:nvSpPr>
                  <p:spPr>
                    <a:xfrm>
                      <a:off x="618798" y="956707"/>
                      <a:ext cx="409523" cy="2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  <a:tailEnd type="stealth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marL="0" indent="0" defTabSz="457200">
                        <a:spcBef>
                          <a:spcPts val="0"/>
                        </a:spcBef>
                        <a:buSzTx/>
                        <a:buNone/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503" name="Shape 503"/>
                    <p:cNvSpPr/>
                    <p:nvPr/>
                  </p:nvSpPr>
                  <p:spPr>
                    <a:xfrm>
                      <a:off x="247520" y="273268"/>
                      <a:ext cx="177801" cy="1358901"/>
                    </a:xfrm>
                    <a:prstGeom prst="rect">
                      <a:avLst/>
                    </a:prstGeom>
                    <a:noFill/>
                    <a:ln w="3175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0" tIns="0" rIns="0" bIns="0" numCol="1" anchor="t">
                      <a:normAutofit fontScale="100000" lnSpcReduction="0"/>
                    </a:bodyPr>
                    <a:lstStyle>
                      <a:lvl1pPr marL="0" indent="0" defTabSz="609600">
                        <a:lnSpc>
                          <a:spcPct val="7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Tx/>
                        <a:buNone/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lvl1pPr>
                    </a:lstStyle>
                    <a:p>
                      <a:pPr/>
                      <a:r>
                        <a:t>Data</a:t>
                      </a:r>
                    </a:p>
                  </p:txBody>
                </p:sp>
              </p:grpSp>
              <p:sp>
                <p:nvSpPr>
                  <p:cNvPr id="505" name="Shape 505"/>
                  <p:cNvSpPr/>
                  <p:nvPr/>
                </p:nvSpPr>
                <p:spPr>
                  <a:xfrm flipH="1" flipV="1">
                    <a:off x="1341545" y="1524036"/>
                    <a:ext cx="3406" cy="198112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indent="0" defTabSz="457200">
                      <a:spcBef>
                        <a:spcPts val="0"/>
                      </a:spcBef>
                      <a:buSzTx/>
                      <a:buNone/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506" name="Shape 506"/>
                  <p:cNvSpPr/>
                  <p:nvPr/>
                </p:nvSpPr>
                <p:spPr>
                  <a:xfrm flipV="1">
                    <a:off x="1346194" y="1523999"/>
                    <a:ext cx="266712" cy="2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  <a:tailEnd type="stealth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indent="0" defTabSz="457200">
                      <a:spcBef>
                        <a:spcPts val="0"/>
                      </a:spcBef>
                      <a:buSzTx/>
                      <a:buNone/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507" name="Shape 507"/>
                  <p:cNvSpPr/>
                  <p:nvPr/>
                </p:nvSpPr>
                <p:spPr>
                  <a:xfrm flipV="1">
                    <a:off x="3860800" y="2029798"/>
                    <a:ext cx="495046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indent="0" defTabSz="457200">
                      <a:spcBef>
                        <a:spcPts val="0"/>
                      </a:spcBef>
                      <a:buSzTx/>
                      <a:buNone/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508" name="Shape 508"/>
                  <p:cNvSpPr/>
                  <p:nvPr/>
                </p:nvSpPr>
                <p:spPr>
                  <a:xfrm>
                    <a:off x="4038600" y="1727200"/>
                    <a:ext cx="1016000" cy="5969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>
                    <a:lvl1pPr marL="0" indent="0" algn="ctr" defTabSz="7747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2400">
                        <a:latin typeface="Courier"/>
                        <a:ea typeface="Courier"/>
                        <a:cs typeface="Courier"/>
                        <a:sym typeface="Courier"/>
                      </a:defRPr>
                    </a:lvl1pPr>
                  </a:lstStyle>
                  <a:p>
                    <a:pPr/>
                    <a:r>
                      <a:t>valM</a:t>
                    </a:r>
                  </a:p>
                </p:txBody>
              </p:sp>
              <p:sp>
                <p:nvSpPr>
                  <p:cNvPr id="509" name="Shape 509"/>
                  <p:cNvSpPr/>
                  <p:nvPr/>
                </p:nvSpPr>
                <p:spPr>
                  <a:xfrm>
                    <a:off x="1270000" y="3429000"/>
                    <a:ext cx="127000" cy="1270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7747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2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0" name="Shape 510"/>
                  <p:cNvSpPr/>
                  <p:nvPr/>
                </p:nvSpPr>
                <p:spPr>
                  <a:xfrm>
                    <a:off x="0" y="711200"/>
                    <a:ext cx="1016000" cy="5969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>
                    <a:lvl1pPr marL="0" indent="0" algn="ctr" defTabSz="7747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2400">
                        <a:latin typeface="Courier"/>
                        <a:ea typeface="Courier"/>
                        <a:cs typeface="Courier"/>
                        <a:sym typeface="Courier"/>
                      </a:defRPr>
                    </a:lvl1pPr>
                  </a:lstStyle>
                  <a:p>
                    <a:pPr/>
                    <a:r>
                      <a:t>valE</a:t>
                    </a:r>
                  </a:p>
                </p:txBody>
              </p:sp>
            </p:grpSp>
            <p:sp>
              <p:nvSpPr>
                <p:cNvPr id="512" name="Shape 512"/>
                <p:cNvSpPr/>
                <p:nvPr/>
              </p:nvSpPr>
              <p:spPr>
                <a:xfrm>
                  <a:off x="2813050" y="0"/>
                  <a:ext cx="863725" cy="698500"/>
                </a:xfrm>
                <a:prstGeom prst="rect">
                  <a:avLst/>
                </a:prstGeom>
                <a:solidFill>
                  <a:srgbClr val="EBEBEB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8100" tIns="38100" rIns="38100" bIns="38100" numCol="1" anchor="t">
                  <a:normAutofit fontScale="100000" lnSpcReduction="0"/>
                </a:bodyPr>
                <a:lstStyle/>
                <a:p>
                  <a:pPr marL="0" indent="0" algn="ctr" defTabSz="6096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000">
                      <a:uFill>
                        <a:solidFill>
                          <a:srgbClr val="000000"/>
                        </a:solidFill>
                      </a:uFill>
                      <a:latin typeface="Courier"/>
                      <a:ea typeface="Courier"/>
                      <a:cs typeface="Courier"/>
                      <a:sym typeface="Courier"/>
                    </a:defRPr>
                  </a:pPr>
                  <a:r>
                    <a:t>Mem</a:t>
                  </a:r>
                </a:p>
                <a:p>
                  <a:pPr marL="0" indent="0" algn="ctr" defTabSz="6096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000">
                      <a:uFill>
                        <a:solidFill>
                          <a:srgbClr val="000000"/>
                        </a:solidFill>
                      </a:uFill>
                      <a:latin typeface="Courier"/>
                      <a:ea typeface="Courier"/>
                      <a:cs typeface="Courier"/>
                      <a:sym typeface="Courier"/>
                    </a:defRPr>
                  </a:pPr>
                  <a:r>
                    <a:t>cntrl</a:t>
                  </a:r>
                </a:p>
              </p:txBody>
            </p:sp>
            <p:sp>
              <p:nvSpPr>
                <p:cNvPr id="513" name="Shape 513"/>
                <p:cNvSpPr/>
                <p:nvPr/>
              </p:nvSpPr>
              <p:spPr>
                <a:xfrm>
                  <a:off x="2641600" y="876300"/>
                  <a:ext cx="1219200" cy="2959100"/>
                </a:xfrm>
                <a:prstGeom prst="rect">
                  <a:avLst/>
                </a:prstGeom>
                <a:solidFill>
                  <a:srgbClr val="D9CAFE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pPr>
                  <a:r>
                    <a:t>Data</a:t>
                  </a:r>
                </a:p>
                <a:p>
                  <a: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pPr>
                  <a:r>
                    <a:t>Memory</a:t>
                  </a:r>
                </a:p>
              </p:txBody>
            </p:sp>
          </p:grpSp>
          <p:sp>
            <p:nvSpPr>
              <p:cNvPr id="515" name="Shape 515"/>
              <p:cNvSpPr/>
              <p:nvPr/>
            </p:nvSpPr>
            <p:spPr>
              <a:xfrm>
                <a:off x="3251200" y="711200"/>
                <a:ext cx="0" cy="17780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517" name="Shape 517"/>
            <p:cNvSpPr/>
            <p:nvPr/>
          </p:nvSpPr>
          <p:spPr>
            <a:xfrm flipV="1">
              <a:off x="10112869" y="2939092"/>
              <a:ext cx="596923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Shape 518"/>
            <p:cNvSpPr/>
            <p:nvPr/>
          </p:nvSpPr>
          <p:spPr>
            <a:xfrm>
              <a:off x="6760006" y="5426139"/>
              <a:ext cx="3949850" cy="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Shape 519"/>
            <p:cNvSpPr/>
            <p:nvPr/>
          </p:nvSpPr>
          <p:spPr>
            <a:xfrm>
              <a:off x="3724781" y="4602310"/>
              <a:ext cx="6985001" cy="48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Shape 520"/>
            <p:cNvSpPr/>
            <p:nvPr/>
          </p:nvSpPr>
          <p:spPr>
            <a:xfrm>
              <a:off x="2696081" y="42975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valP</a:t>
              </a:r>
            </a:p>
          </p:txBody>
        </p:sp>
        <p:sp>
          <p:nvSpPr>
            <p:cNvPr id="521" name="Shape 521"/>
            <p:cNvSpPr/>
            <p:nvPr/>
          </p:nvSpPr>
          <p:spPr>
            <a:xfrm>
              <a:off x="5769481" y="51230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valA</a:t>
              </a:r>
            </a:p>
          </p:txBody>
        </p:sp>
        <p:sp>
          <p:nvSpPr>
            <p:cNvPr id="522" name="Shape 522"/>
            <p:cNvSpPr/>
            <p:nvPr/>
          </p:nvSpPr>
          <p:spPr>
            <a:xfrm>
              <a:off x="397381" y="1008210"/>
              <a:ext cx="635001" cy="2578101"/>
            </a:xfrm>
            <a:prstGeom prst="rect">
              <a:avLst/>
            </a:prstGeom>
            <a:solidFill>
              <a:srgbClr val="FFC67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523" name="Shape 523"/>
            <p:cNvSpPr/>
            <p:nvPr/>
          </p:nvSpPr>
          <p:spPr>
            <a:xfrm flipV="1">
              <a:off x="2340471" y="4600264"/>
              <a:ext cx="48243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538" name="Group 538"/>
            <p:cNvGrpSpPr/>
            <p:nvPr/>
          </p:nvGrpSpPr>
          <p:grpSpPr>
            <a:xfrm>
              <a:off x="41773" y="728810"/>
              <a:ext cx="3670309" cy="4533901"/>
              <a:chOff x="-7" y="0"/>
              <a:chExt cx="3670307" cy="4533900"/>
            </a:xfrm>
          </p:grpSpPr>
          <p:sp>
            <p:nvSpPr>
              <p:cNvPr id="524" name="Shape 524"/>
              <p:cNvSpPr/>
              <p:nvPr/>
            </p:nvSpPr>
            <p:spPr>
              <a:xfrm flipV="1">
                <a:off x="2298690" y="302753"/>
                <a:ext cx="482438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25" name="Shape 525"/>
              <p:cNvSpPr/>
              <p:nvPr/>
            </p:nvSpPr>
            <p:spPr>
              <a:xfrm flipV="1">
                <a:off x="2298690" y="937753"/>
                <a:ext cx="482438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26" name="Shape 526"/>
              <p:cNvSpPr/>
              <p:nvPr/>
            </p:nvSpPr>
            <p:spPr>
              <a:xfrm flipV="1">
                <a:off x="2298690" y="1572753"/>
                <a:ext cx="482438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27" name="Shape 527"/>
              <p:cNvSpPr/>
              <p:nvPr/>
            </p:nvSpPr>
            <p:spPr>
              <a:xfrm flipV="1">
                <a:off x="2298690" y="2207753"/>
                <a:ext cx="482438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28" name="Shape 528"/>
              <p:cNvSpPr/>
              <p:nvPr/>
            </p:nvSpPr>
            <p:spPr>
              <a:xfrm flipV="1">
                <a:off x="2298690" y="2842753"/>
                <a:ext cx="482438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grpSp>
            <p:nvGrpSpPr>
              <p:cNvPr id="534" name="Group 534"/>
              <p:cNvGrpSpPr/>
              <p:nvPr/>
            </p:nvGrpSpPr>
            <p:grpSpPr>
              <a:xfrm>
                <a:off x="2654300" y="0"/>
                <a:ext cx="1016000" cy="3136900"/>
                <a:chOff x="0" y="0"/>
                <a:chExt cx="1016000" cy="3136900"/>
              </a:xfrm>
            </p:grpSpPr>
            <p:sp>
              <p:nvSpPr>
                <p:cNvPr id="529" name="Shape 529"/>
                <p:cNvSpPr/>
                <p:nvPr/>
              </p:nvSpPr>
              <p:spPr>
                <a:xfrm>
                  <a:off x="0" y="0"/>
                  <a:ext cx="1016000" cy="5969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000"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icode</a:t>
                  </a:r>
                </a:p>
              </p:txBody>
            </p:sp>
            <p:sp>
              <p:nvSpPr>
                <p:cNvPr id="530" name="Shape 530"/>
                <p:cNvSpPr/>
                <p:nvPr/>
              </p:nvSpPr>
              <p:spPr>
                <a:xfrm>
                  <a:off x="0" y="635000"/>
                  <a:ext cx="1016000" cy="5969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ifun</a:t>
                  </a:r>
                </a:p>
              </p:txBody>
            </p:sp>
            <p:sp>
              <p:nvSpPr>
                <p:cNvPr id="531" name="Shape 531"/>
                <p:cNvSpPr/>
                <p:nvPr/>
              </p:nvSpPr>
              <p:spPr>
                <a:xfrm>
                  <a:off x="0" y="1270000"/>
                  <a:ext cx="1016000" cy="5969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rA</a:t>
                  </a:r>
                </a:p>
              </p:txBody>
            </p:sp>
            <p:sp>
              <p:nvSpPr>
                <p:cNvPr id="532" name="Shape 532"/>
                <p:cNvSpPr/>
                <p:nvPr/>
              </p:nvSpPr>
              <p:spPr>
                <a:xfrm>
                  <a:off x="0" y="1905000"/>
                  <a:ext cx="1016000" cy="5969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rB</a:t>
                  </a:r>
                </a:p>
              </p:txBody>
            </p:sp>
            <p:sp>
              <p:nvSpPr>
                <p:cNvPr id="533" name="Shape 533"/>
                <p:cNvSpPr/>
                <p:nvPr/>
              </p:nvSpPr>
              <p:spPr>
                <a:xfrm>
                  <a:off x="0" y="2540000"/>
                  <a:ext cx="1016000" cy="5969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valC</a:t>
                  </a:r>
                </a:p>
              </p:txBody>
            </p:sp>
          </p:grpSp>
          <p:sp>
            <p:nvSpPr>
              <p:cNvPr id="535" name="Shape 535"/>
              <p:cNvSpPr/>
              <p:nvPr/>
            </p:nvSpPr>
            <p:spPr>
              <a:xfrm>
                <a:off x="2654300" y="3568700"/>
                <a:ext cx="1016000" cy="5969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indent="0" algn="ctr" defTabSz="7747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2400"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pPr/>
                <a:r>
                  <a:t>valP</a:t>
                </a:r>
              </a:p>
            </p:txBody>
          </p:sp>
          <p:sp>
            <p:nvSpPr>
              <p:cNvPr id="536" name="Shape 536"/>
              <p:cNvSpPr/>
              <p:nvPr/>
            </p:nvSpPr>
            <p:spPr>
              <a:xfrm flipV="1">
                <a:off x="-8" y="1587500"/>
                <a:ext cx="381016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37" name="Shape 537"/>
              <p:cNvSpPr/>
              <p:nvPr/>
            </p:nvSpPr>
            <p:spPr>
              <a:xfrm>
                <a:off x="1206499" y="3213100"/>
                <a:ext cx="1219201" cy="1320800"/>
              </a:xfrm>
              <a:prstGeom prst="rect">
                <a:avLst/>
              </a:prstGeom>
              <a:solidFill>
                <a:srgbClr val="94E3FE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marL="0" indent="0" algn="ctr" defTabSz="7747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2400"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pPr/>
                <a:r>
                  <a:t>PC incr.</a:t>
                </a:r>
              </a:p>
            </p:txBody>
          </p:sp>
        </p:grpSp>
        <p:sp>
          <p:nvSpPr>
            <p:cNvPr id="539" name="Shape 539"/>
            <p:cNvSpPr/>
            <p:nvPr/>
          </p:nvSpPr>
          <p:spPr>
            <a:xfrm>
              <a:off x="1248281" y="817710"/>
              <a:ext cx="1219201" cy="2959101"/>
            </a:xfrm>
            <a:prstGeom prst="rect">
              <a:avLst/>
            </a:prstGeom>
            <a:solidFill>
              <a:srgbClr val="D9CAFE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Inst. Memory</a:t>
              </a:r>
            </a:p>
          </p:txBody>
        </p:sp>
        <p:sp>
          <p:nvSpPr>
            <p:cNvPr id="540" name="Shape 540"/>
            <p:cNvSpPr/>
            <p:nvPr/>
          </p:nvSpPr>
          <p:spPr>
            <a:xfrm flipV="1">
              <a:off x="1032377" y="2299323"/>
              <a:ext cx="215909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Shape 541"/>
            <p:cNvSpPr/>
            <p:nvPr/>
          </p:nvSpPr>
          <p:spPr>
            <a:xfrm rot="5400000">
              <a:off x="8131681" y="2748110"/>
              <a:ext cx="3810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2" name="Shape 542"/>
            <p:cNvSpPr/>
            <p:nvPr/>
          </p:nvSpPr>
          <p:spPr>
            <a:xfrm rot="5400000">
              <a:off x="8106281" y="2748110"/>
              <a:ext cx="3810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7" name="Group 587"/>
          <p:cNvGrpSpPr/>
          <p:nvPr/>
        </p:nvGrpSpPr>
        <p:grpSpPr>
          <a:xfrm>
            <a:off x="304800" y="474486"/>
            <a:ext cx="15646401" cy="1270001"/>
            <a:chOff x="0" y="0"/>
            <a:chExt cx="15646399" cy="1270000"/>
          </a:xfrm>
        </p:grpSpPr>
        <p:grpSp>
          <p:nvGrpSpPr>
            <p:cNvPr id="549" name="Group 549"/>
            <p:cNvGrpSpPr/>
            <p:nvPr/>
          </p:nvGrpSpPr>
          <p:grpSpPr>
            <a:xfrm>
              <a:off x="13106400" y="-1"/>
              <a:ext cx="2540001" cy="1270002"/>
              <a:chOff x="0" y="0"/>
              <a:chExt cx="2540000" cy="1270000"/>
            </a:xfrm>
          </p:grpSpPr>
          <p:grpSp>
            <p:nvGrpSpPr>
              <p:cNvPr id="547" name="Group 547"/>
              <p:cNvGrpSpPr/>
              <p:nvPr/>
            </p:nvGrpSpPr>
            <p:grpSpPr>
              <a:xfrm>
                <a:off x="0" y="-1"/>
                <a:ext cx="2540001" cy="1270002"/>
                <a:chOff x="0" y="0"/>
                <a:chExt cx="2540000" cy="1270000"/>
              </a:xfrm>
            </p:grpSpPr>
            <p:sp>
              <p:nvSpPr>
                <p:cNvPr id="544" name="Shape 544"/>
                <p:cNvSpPr/>
                <p:nvPr/>
              </p:nvSpPr>
              <p:spPr>
                <a:xfrm>
                  <a:off x="0" y="0"/>
                  <a:ext cx="2252870" cy="1270001"/>
                </a:xfrm>
                <a:prstGeom prst="rect">
                  <a:avLst/>
                </a:prstGeom>
                <a:solidFill>
                  <a:srgbClr val="11053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3200">
                      <a:solidFill>
                        <a:srgbClr val="FFFFFF"/>
                      </a:solidFill>
                    </a:defRPr>
                  </a:pPr>
                  <a:r>
                    <a:t>   Check for</a:t>
                  </a:r>
                </a:p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3200">
                      <a:solidFill>
                        <a:srgbClr val="FFFFFF"/>
                      </a:solidFill>
                    </a:defRPr>
                  </a:pPr>
                  <a:r>
                    <a:t>   exception</a:t>
                  </a:r>
                </a:p>
              </p:txBody>
            </p:sp>
            <p:sp>
              <p:nvSpPr>
                <p:cNvPr id="545" name="Shape 545"/>
                <p:cNvSpPr/>
                <p:nvPr/>
              </p:nvSpPr>
              <p:spPr>
                <a:xfrm rot="5400000">
                  <a:off x="1761434" y="491434"/>
                  <a:ext cx="1270001" cy="287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11053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6" name="Shape 546"/>
                <p:cNvSpPr/>
                <p:nvPr/>
              </p:nvSpPr>
              <p:spPr>
                <a:xfrm rot="5400000">
                  <a:off x="1742439" y="502920"/>
                  <a:ext cx="1270002" cy="2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11053B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lvl="1" marL="0" indent="342900" algn="ctr" defTabSz="825500">
                    <a:spcBef>
                      <a:spcPts val="0"/>
                    </a:spcBef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8" name="Shape 548"/>
              <p:cNvSpPr/>
              <p:nvPr/>
            </p:nvSpPr>
            <p:spPr>
              <a:xfrm>
                <a:off x="2225039" y="7257"/>
                <a:ext cx="20321" cy="1255486"/>
              </a:xfrm>
              <a:prstGeom prst="rect">
                <a:avLst/>
              </a:prstGeom>
              <a:solidFill>
                <a:srgbClr val="11053B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marL="0" indent="0" algn="ctr" defTabSz="8255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86" name="Group 586"/>
            <p:cNvGrpSpPr/>
            <p:nvPr/>
          </p:nvGrpSpPr>
          <p:grpSpPr>
            <a:xfrm>
              <a:off x="0" y="-1"/>
              <a:ext cx="13462001" cy="1270002"/>
              <a:chOff x="0" y="0"/>
              <a:chExt cx="13461999" cy="1270000"/>
            </a:xfrm>
          </p:grpSpPr>
          <p:grpSp>
            <p:nvGrpSpPr>
              <p:cNvPr id="555" name="Group 555"/>
              <p:cNvGrpSpPr/>
              <p:nvPr/>
            </p:nvGrpSpPr>
            <p:grpSpPr>
              <a:xfrm>
                <a:off x="10922000" y="-1"/>
                <a:ext cx="2540001" cy="1270002"/>
                <a:chOff x="0" y="0"/>
                <a:chExt cx="2540000" cy="1270000"/>
              </a:xfrm>
            </p:grpSpPr>
            <p:grpSp>
              <p:nvGrpSpPr>
                <p:cNvPr id="553" name="Group 553"/>
                <p:cNvGrpSpPr/>
                <p:nvPr/>
              </p:nvGrpSpPr>
              <p:grpSpPr>
                <a:xfrm>
                  <a:off x="0" y="-1"/>
                  <a:ext cx="2540001" cy="1270002"/>
                  <a:chOff x="0" y="0"/>
                  <a:chExt cx="2540000" cy="1270000"/>
                </a:xfrm>
              </p:grpSpPr>
              <p:sp>
                <p:nvSpPr>
                  <p:cNvPr id="550" name="Shape 550"/>
                  <p:cNvSpPr/>
                  <p:nvPr/>
                </p:nvSpPr>
                <p:spPr>
                  <a:xfrm>
                    <a:off x="0" y="0"/>
                    <a:ext cx="2252870" cy="1270001"/>
                  </a:xfrm>
                  <a:prstGeom prst="rect">
                    <a:avLst/>
                  </a:prstGeom>
                  <a:solidFill>
                    <a:srgbClr val="5E30EB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   PC update</a:t>
                    </a:r>
                  </a:p>
                </p:txBody>
              </p:sp>
              <p:sp>
                <p:nvSpPr>
                  <p:cNvPr id="551" name="Shape 551"/>
                  <p:cNvSpPr/>
                  <p:nvPr/>
                </p:nvSpPr>
                <p:spPr>
                  <a:xfrm rot="5400000">
                    <a:off x="1761434" y="491434"/>
                    <a:ext cx="1270001" cy="2871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5E30EB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2" name="Shape 552"/>
                  <p:cNvSpPr/>
                  <p:nvPr/>
                </p:nvSpPr>
                <p:spPr>
                  <a:xfrm rot="5400000">
                    <a:off x="1742439" y="502920"/>
                    <a:ext cx="1270002" cy="264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5E30EB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1" marL="0" indent="342900" algn="ctr" defTabSz="825500">
                      <a:spcBef>
                        <a:spcPts val="0"/>
                      </a:spcBef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54" name="Shape 554"/>
                <p:cNvSpPr/>
                <p:nvPr/>
              </p:nvSpPr>
              <p:spPr>
                <a:xfrm>
                  <a:off x="2225039" y="7257"/>
                  <a:ext cx="20321" cy="1255486"/>
                </a:xfrm>
                <a:prstGeom prst="rect">
                  <a:avLst/>
                </a:prstGeom>
                <a:solidFill>
                  <a:srgbClr val="5E30EB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61" name="Group 561"/>
              <p:cNvGrpSpPr/>
              <p:nvPr/>
            </p:nvGrpSpPr>
            <p:grpSpPr>
              <a:xfrm>
                <a:off x="8737600" y="-1"/>
                <a:ext cx="2540001" cy="1270002"/>
                <a:chOff x="0" y="0"/>
                <a:chExt cx="2540000" cy="1270000"/>
              </a:xfrm>
            </p:grpSpPr>
            <p:grpSp>
              <p:nvGrpSpPr>
                <p:cNvPr id="559" name="Group 559"/>
                <p:cNvGrpSpPr/>
                <p:nvPr/>
              </p:nvGrpSpPr>
              <p:grpSpPr>
                <a:xfrm>
                  <a:off x="0" y="-1"/>
                  <a:ext cx="2540001" cy="1270002"/>
                  <a:chOff x="0" y="0"/>
                  <a:chExt cx="2540000" cy="1270000"/>
                </a:xfrm>
              </p:grpSpPr>
              <p:sp>
                <p:nvSpPr>
                  <p:cNvPr id="556" name="Shape 556"/>
                  <p:cNvSpPr/>
                  <p:nvPr/>
                </p:nvSpPr>
                <p:spPr>
                  <a:xfrm>
                    <a:off x="0" y="0"/>
                    <a:ext cx="2252870" cy="1270001"/>
                  </a:xfrm>
                  <a:prstGeom prst="rect">
                    <a:avLst/>
                  </a:prstGeom>
                  <a:solidFill>
                    <a:srgbClr val="0061FF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   Write back</a:t>
                    </a:r>
                  </a:p>
                </p:txBody>
              </p:sp>
              <p:sp>
                <p:nvSpPr>
                  <p:cNvPr id="557" name="Shape 557"/>
                  <p:cNvSpPr/>
                  <p:nvPr/>
                </p:nvSpPr>
                <p:spPr>
                  <a:xfrm rot="5400000">
                    <a:off x="1761434" y="491434"/>
                    <a:ext cx="1270001" cy="2871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0061FF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8" name="Shape 558"/>
                  <p:cNvSpPr/>
                  <p:nvPr/>
                </p:nvSpPr>
                <p:spPr>
                  <a:xfrm rot="5400000">
                    <a:off x="1742439" y="502920"/>
                    <a:ext cx="1270002" cy="264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0061FF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1" marL="0" indent="342900" algn="ctr" defTabSz="825500">
                      <a:spcBef>
                        <a:spcPts val="0"/>
                      </a:spcBef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60" name="Shape 560"/>
                <p:cNvSpPr/>
                <p:nvPr/>
              </p:nvSpPr>
              <p:spPr>
                <a:xfrm>
                  <a:off x="2225039" y="7257"/>
                  <a:ext cx="20321" cy="1255486"/>
                </a:xfrm>
                <a:prstGeom prst="rect">
                  <a:avLst/>
                </a:prstGeom>
                <a:solidFill>
                  <a:srgbClr val="0061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67" name="Group 567"/>
              <p:cNvGrpSpPr/>
              <p:nvPr/>
            </p:nvGrpSpPr>
            <p:grpSpPr>
              <a:xfrm>
                <a:off x="6553200" y="-1"/>
                <a:ext cx="2540001" cy="1270002"/>
                <a:chOff x="0" y="0"/>
                <a:chExt cx="2540000" cy="1270000"/>
              </a:xfrm>
            </p:grpSpPr>
            <p:grpSp>
              <p:nvGrpSpPr>
                <p:cNvPr id="565" name="Group 565"/>
                <p:cNvGrpSpPr/>
                <p:nvPr/>
              </p:nvGrpSpPr>
              <p:grpSpPr>
                <a:xfrm>
                  <a:off x="0" y="-1"/>
                  <a:ext cx="2540001" cy="1270002"/>
                  <a:chOff x="0" y="0"/>
                  <a:chExt cx="2540000" cy="1270000"/>
                </a:xfrm>
              </p:grpSpPr>
              <p:sp>
                <p:nvSpPr>
                  <p:cNvPr id="562" name="Shape 562"/>
                  <p:cNvSpPr/>
                  <p:nvPr/>
                </p:nvSpPr>
                <p:spPr>
                  <a:xfrm>
                    <a:off x="0" y="0"/>
                    <a:ext cx="2252870" cy="1270001"/>
                  </a:xfrm>
                  <a:prstGeom prst="rect">
                    <a:avLst/>
                  </a:prstGeom>
                  <a:solidFill>
                    <a:srgbClr val="669C35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   Memory</a:t>
                    </a:r>
                  </a:p>
                </p:txBody>
              </p:sp>
              <p:sp>
                <p:nvSpPr>
                  <p:cNvPr id="563" name="Shape 563"/>
                  <p:cNvSpPr/>
                  <p:nvPr/>
                </p:nvSpPr>
                <p:spPr>
                  <a:xfrm rot="5400000">
                    <a:off x="1761434" y="491434"/>
                    <a:ext cx="1270001" cy="2871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669C35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4" name="Shape 564"/>
                  <p:cNvSpPr/>
                  <p:nvPr/>
                </p:nvSpPr>
                <p:spPr>
                  <a:xfrm rot="5400000">
                    <a:off x="1742439" y="502920"/>
                    <a:ext cx="1270002" cy="264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669C35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1" marL="0" indent="342900" algn="ctr" defTabSz="825500">
                      <a:spcBef>
                        <a:spcPts val="0"/>
                      </a:spcBef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66" name="Shape 566"/>
                <p:cNvSpPr/>
                <p:nvPr/>
              </p:nvSpPr>
              <p:spPr>
                <a:xfrm>
                  <a:off x="2225039" y="7257"/>
                  <a:ext cx="20321" cy="1255486"/>
                </a:xfrm>
                <a:prstGeom prst="rect">
                  <a:avLst/>
                </a:prstGeom>
                <a:solidFill>
                  <a:srgbClr val="669C35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73" name="Group 573"/>
              <p:cNvGrpSpPr/>
              <p:nvPr/>
            </p:nvGrpSpPr>
            <p:grpSpPr>
              <a:xfrm>
                <a:off x="4368800" y="-1"/>
                <a:ext cx="2540001" cy="1270002"/>
                <a:chOff x="0" y="0"/>
                <a:chExt cx="2540000" cy="1270000"/>
              </a:xfrm>
            </p:grpSpPr>
            <p:grpSp>
              <p:nvGrpSpPr>
                <p:cNvPr id="571" name="Group 571"/>
                <p:cNvGrpSpPr/>
                <p:nvPr/>
              </p:nvGrpSpPr>
              <p:grpSpPr>
                <a:xfrm>
                  <a:off x="0" y="-1"/>
                  <a:ext cx="2540001" cy="1270002"/>
                  <a:chOff x="0" y="0"/>
                  <a:chExt cx="2540000" cy="1270000"/>
                </a:xfrm>
              </p:grpSpPr>
              <p:sp>
                <p:nvSpPr>
                  <p:cNvPr id="568" name="Shape 568"/>
                  <p:cNvSpPr/>
                  <p:nvPr/>
                </p:nvSpPr>
                <p:spPr>
                  <a:xfrm>
                    <a:off x="0" y="0"/>
                    <a:ext cx="2252870" cy="1270001"/>
                  </a:xfrm>
                  <a:prstGeom prst="rect">
                    <a:avLst/>
                  </a:prstGeom>
                  <a:solidFill>
                    <a:srgbClr val="FFFC41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/>
                    </a:lvl1pPr>
                  </a:lstStyle>
                  <a:p>
                    <a:pPr/>
                    <a:r>
                      <a:t>   Execute</a:t>
                    </a:r>
                  </a:p>
                </p:txBody>
              </p:sp>
              <p:sp>
                <p:nvSpPr>
                  <p:cNvPr id="569" name="Shape 569"/>
                  <p:cNvSpPr/>
                  <p:nvPr/>
                </p:nvSpPr>
                <p:spPr>
                  <a:xfrm rot="5400000">
                    <a:off x="1761434" y="491434"/>
                    <a:ext cx="1270001" cy="2871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FFFC41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Shape 570"/>
                  <p:cNvSpPr/>
                  <p:nvPr/>
                </p:nvSpPr>
                <p:spPr>
                  <a:xfrm rot="5400000">
                    <a:off x="1742439" y="502920"/>
                    <a:ext cx="1270002" cy="264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FFFC41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1" marL="0" indent="342900" algn="ctr" defTabSz="825500">
                      <a:spcBef>
                        <a:spcPts val="0"/>
                      </a:spcBef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2" name="Shape 572"/>
                <p:cNvSpPr/>
                <p:nvPr/>
              </p:nvSpPr>
              <p:spPr>
                <a:xfrm>
                  <a:off x="2225039" y="7257"/>
                  <a:ext cx="20321" cy="1255486"/>
                </a:xfrm>
                <a:prstGeom prst="rect">
                  <a:avLst/>
                </a:prstGeom>
                <a:solidFill>
                  <a:srgbClr val="FFFC41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79" name="Group 579"/>
              <p:cNvGrpSpPr/>
              <p:nvPr/>
            </p:nvGrpSpPr>
            <p:grpSpPr>
              <a:xfrm>
                <a:off x="2184399" y="-1"/>
                <a:ext cx="2540001" cy="1270002"/>
                <a:chOff x="0" y="0"/>
                <a:chExt cx="2540000" cy="1270000"/>
              </a:xfrm>
            </p:grpSpPr>
            <p:grpSp>
              <p:nvGrpSpPr>
                <p:cNvPr id="577" name="Group 577"/>
                <p:cNvGrpSpPr/>
                <p:nvPr/>
              </p:nvGrpSpPr>
              <p:grpSpPr>
                <a:xfrm>
                  <a:off x="0" y="-1"/>
                  <a:ext cx="2540001" cy="1270002"/>
                  <a:chOff x="0" y="0"/>
                  <a:chExt cx="2540000" cy="1270000"/>
                </a:xfrm>
              </p:grpSpPr>
              <p:sp>
                <p:nvSpPr>
                  <p:cNvPr id="574" name="Shape 574"/>
                  <p:cNvSpPr/>
                  <p:nvPr/>
                </p:nvSpPr>
                <p:spPr>
                  <a:xfrm>
                    <a:off x="0" y="0"/>
                    <a:ext cx="2252870" cy="1270001"/>
                  </a:xfrm>
                  <a:prstGeom prst="rect">
                    <a:avLst/>
                  </a:prstGeom>
                  <a:solidFill>
                    <a:srgbClr val="FF6A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/>
                    </a:lvl1pPr>
                  </a:lstStyle>
                  <a:p>
                    <a:pPr/>
                    <a:r>
                      <a:t>   Decode</a:t>
                    </a:r>
                  </a:p>
                </p:txBody>
              </p:sp>
              <p:sp>
                <p:nvSpPr>
                  <p:cNvPr id="575" name="Shape 575"/>
                  <p:cNvSpPr/>
                  <p:nvPr/>
                </p:nvSpPr>
                <p:spPr>
                  <a:xfrm rot="5400000">
                    <a:off x="1761434" y="491434"/>
                    <a:ext cx="1270001" cy="2871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FFAA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6" name="Shape 576"/>
                  <p:cNvSpPr/>
                  <p:nvPr/>
                </p:nvSpPr>
                <p:spPr>
                  <a:xfrm rot="5400000">
                    <a:off x="1737360" y="508000"/>
                    <a:ext cx="1270001" cy="2540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FF6A00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1" marL="0" indent="342900" algn="ctr" defTabSz="825500">
                      <a:spcBef>
                        <a:spcPts val="0"/>
                      </a:spcBef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8" name="Shape 578"/>
                <p:cNvSpPr/>
                <p:nvPr/>
              </p:nvSpPr>
              <p:spPr>
                <a:xfrm>
                  <a:off x="2225039" y="7257"/>
                  <a:ext cx="20321" cy="1255486"/>
                </a:xfrm>
                <a:prstGeom prst="rect">
                  <a:avLst/>
                </a:prstGeom>
                <a:solidFill>
                  <a:srgbClr val="FF6A00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85" name="Group 585"/>
              <p:cNvGrpSpPr/>
              <p:nvPr/>
            </p:nvGrpSpPr>
            <p:grpSpPr>
              <a:xfrm>
                <a:off x="0" y="0"/>
                <a:ext cx="2540000" cy="1270000"/>
                <a:chOff x="0" y="0"/>
                <a:chExt cx="2539999" cy="1269999"/>
              </a:xfrm>
            </p:grpSpPr>
            <p:grpSp>
              <p:nvGrpSpPr>
                <p:cNvPr id="583" name="Group 583"/>
                <p:cNvGrpSpPr/>
                <p:nvPr/>
              </p:nvGrpSpPr>
              <p:grpSpPr>
                <a:xfrm>
                  <a:off x="0" y="0"/>
                  <a:ext cx="2540000" cy="1270000"/>
                  <a:chOff x="0" y="0"/>
                  <a:chExt cx="2539999" cy="1269999"/>
                </a:xfrm>
              </p:grpSpPr>
              <p:sp>
                <p:nvSpPr>
                  <p:cNvPr id="580" name="Shape 580"/>
                  <p:cNvSpPr/>
                  <p:nvPr/>
                </p:nvSpPr>
                <p:spPr>
                  <a:xfrm>
                    <a:off x="0" y="0"/>
                    <a:ext cx="2252870" cy="1270000"/>
                  </a:xfrm>
                  <a:prstGeom prst="rect">
                    <a:avLst/>
                  </a:prstGeom>
                  <a:solidFill>
                    <a:srgbClr val="B51A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Fetch</a:t>
                    </a:r>
                  </a:p>
                </p:txBody>
              </p:sp>
              <p:sp>
                <p:nvSpPr>
                  <p:cNvPr id="581" name="Shape 581"/>
                  <p:cNvSpPr/>
                  <p:nvPr/>
                </p:nvSpPr>
                <p:spPr>
                  <a:xfrm rot="5400000">
                    <a:off x="1761434" y="491434"/>
                    <a:ext cx="1270001" cy="2871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B51A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2" name="Shape 582"/>
                  <p:cNvSpPr/>
                  <p:nvPr/>
                </p:nvSpPr>
                <p:spPr>
                  <a:xfrm rot="5400000">
                    <a:off x="1742440" y="502919"/>
                    <a:ext cx="1270000" cy="264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B51A00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84" name="Shape 584"/>
                <p:cNvSpPr/>
                <p:nvPr/>
              </p:nvSpPr>
              <p:spPr>
                <a:xfrm>
                  <a:off x="2225040" y="7257"/>
                  <a:ext cx="20321" cy="1255487"/>
                </a:xfrm>
                <a:prstGeom prst="rect">
                  <a:avLst/>
                </a:prstGeom>
                <a:solidFill>
                  <a:srgbClr val="B51A00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Pipelining</a:t>
            </a:r>
          </a:p>
        </p:txBody>
      </p:sp>
      <p:grpSp>
        <p:nvGrpSpPr>
          <p:cNvPr id="597" name="Group 597"/>
          <p:cNvGrpSpPr/>
          <p:nvPr/>
        </p:nvGrpSpPr>
        <p:grpSpPr>
          <a:xfrm>
            <a:off x="1041443" y="1840831"/>
            <a:ext cx="8998858" cy="569341"/>
            <a:chOff x="0" y="0"/>
            <a:chExt cx="8998856" cy="569340"/>
          </a:xfrm>
        </p:grpSpPr>
        <p:sp>
          <p:nvSpPr>
            <p:cNvPr id="590" name="Shape 590"/>
            <p:cNvSpPr/>
            <p:nvPr/>
          </p:nvSpPr>
          <p:spPr>
            <a:xfrm>
              <a:off x="0" y="0"/>
              <a:ext cx="1270000" cy="569341"/>
            </a:xfrm>
            <a:prstGeom prst="rect">
              <a:avLst/>
            </a:prstGeom>
            <a:solidFill>
              <a:srgbClr val="B51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Fetch</a:t>
              </a:r>
            </a:p>
          </p:txBody>
        </p:sp>
        <p:sp>
          <p:nvSpPr>
            <p:cNvPr id="591" name="Shape 591"/>
            <p:cNvSpPr/>
            <p:nvPr/>
          </p:nvSpPr>
          <p:spPr>
            <a:xfrm>
              <a:off x="1288142" y="0"/>
              <a:ext cx="1270001" cy="569341"/>
            </a:xfrm>
            <a:prstGeom prst="rect">
              <a:avLst/>
            </a:prstGeom>
            <a:solidFill>
              <a:srgbClr val="FF6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Decode</a:t>
              </a:r>
            </a:p>
          </p:txBody>
        </p:sp>
        <p:sp>
          <p:nvSpPr>
            <p:cNvPr id="592" name="Shape 592"/>
            <p:cNvSpPr/>
            <p:nvPr/>
          </p:nvSpPr>
          <p:spPr>
            <a:xfrm>
              <a:off x="2576285" y="0"/>
              <a:ext cx="1270001" cy="569341"/>
            </a:xfrm>
            <a:prstGeom prst="rect">
              <a:avLst/>
            </a:prstGeom>
            <a:solidFill>
              <a:srgbClr val="FEFC41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Exec</a:t>
              </a:r>
            </a:p>
          </p:txBody>
        </p:sp>
        <p:sp>
          <p:nvSpPr>
            <p:cNvPr id="593" name="Shape 593"/>
            <p:cNvSpPr/>
            <p:nvPr/>
          </p:nvSpPr>
          <p:spPr>
            <a:xfrm>
              <a:off x="3864428" y="0"/>
              <a:ext cx="1270001" cy="569341"/>
            </a:xfrm>
            <a:prstGeom prst="rect">
              <a:avLst/>
            </a:prstGeom>
            <a:solidFill>
              <a:srgbClr val="669C3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Mem</a:t>
              </a:r>
            </a:p>
          </p:txBody>
        </p:sp>
        <p:sp>
          <p:nvSpPr>
            <p:cNvPr id="594" name="Shape 594"/>
            <p:cNvSpPr/>
            <p:nvPr/>
          </p:nvSpPr>
          <p:spPr>
            <a:xfrm>
              <a:off x="5152571" y="0"/>
              <a:ext cx="1270001" cy="569341"/>
            </a:xfrm>
            <a:prstGeom prst="rect">
              <a:avLst/>
            </a:prstGeom>
            <a:solidFill>
              <a:srgbClr val="1261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</a:t>
              </a:r>
            </a:p>
          </p:txBody>
        </p:sp>
        <p:sp>
          <p:nvSpPr>
            <p:cNvPr id="595" name="Shape 595"/>
            <p:cNvSpPr/>
            <p:nvPr/>
          </p:nvSpPr>
          <p:spPr>
            <a:xfrm>
              <a:off x="6440714" y="0"/>
              <a:ext cx="1270001" cy="569341"/>
            </a:xfrm>
            <a:prstGeom prst="rect">
              <a:avLst/>
            </a:prstGeom>
            <a:solidFill>
              <a:srgbClr val="5E30E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596" name="Shape 596"/>
            <p:cNvSpPr/>
            <p:nvPr/>
          </p:nvSpPr>
          <p:spPr>
            <a:xfrm>
              <a:off x="7728856" y="0"/>
              <a:ext cx="1270001" cy="569341"/>
            </a:xfrm>
            <a:prstGeom prst="rect">
              <a:avLst/>
            </a:prstGeom>
            <a:solidFill>
              <a:srgbClr val="11053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Check</a:t>
              </a:r>
            </a:p>
          </p:txBody>
        </p:sp>
      </p:grpSp>
      <p:grpSp>
        <p:nvGrpSpPr>
          <p:cNvPr id="605" name="Group 605"/>
          <p:cNvGrpSpPr/>
          <p:nvPr/>
        </p:nvGrpSpPr>
        <p:grpSpPr>
          <a:xfrm>
            <a:off x="2330824" y="2465464"/>
            <a:ext cx="8998858" cy="569341"/>
            <a:chOff x="0" y="0"/>
            <a:chExt cx="8998856" cy="569340"/>
          </a:xfrm>
        </p:grpSpPr>
        <p:sp>
          <p:nvSpPr>
            <p:cNvPr id="598" name="Shape 598"/>
            <p:cNvSpPr/>
            <p:nvPr/>
          </p:nvSpPr>
          <p:spPr>
            <a:xfrm>
              <a:off x="0" y="0"/>
              <a:ext cx="1270000" cy="569341"/>
            </a:xfrm>
            <a:prstGeom prst="rect">
              <a:avLst/>
            </a:prstGeom>
            <a:solidFill>
              <a:srgbClr val="B51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Fetch</a:t>
              </a:r>
            </a:p>
          </p:txBody>
        </p:sp>
        <p:sp>
          <p:nvSpPr>
            <p:cNvPr id="599" name="Shape 599"/>
            <p:cNvSpPr/>
            <p:nvPr/>
          </p:nvSpPr>
          <p:spPr>
            <a:xfrm>
              <a:off x="1288142" y="0"/>
              <a:ext cx="1270001" cy="569341"/>
            </a:xfrm>
            <a:prstGeom prst="rect">
              <a:avLst/>
            </a:prstGeom>
            <a:solidFill>
              <a:srgbClr val="FF6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Decode</a:t>
              </a:r>
            </a:p>
          </p:txBody>
        </p:sp>
        <p:sp>
          <p:nvSpPr>
            <p:cNvPr id="600" name="Shape 600"/>
            <p:cNvSpPr/>
            <p:nvPr/>
          </p:nvSpPr>
          <p:spPr>
            <a:xfrm>
              <a:off x="2576285" y="0"/>
              <a:ext cx="1270001" cy="569341"/>
            </a:xfrm>
            <a:prstGeom prst="rect">
              <a:avLst/>
            </a:prstGeom>
            <a:solidFill>
              <a:srgbClr val="FEFC41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Exec</a:t>
              </a:r>
            </a:p>
          </p:txBody>
        </p:sp>
        <p:sp>
          <p:nvSpPr>
            <p:cNvPr id="601" name="Shape 601"/>
            <p:cNvSpPr/>
            <p:nvPr/>
          </p:nvSpPr>
          <p:spPr>
            <a:xfrm>
              <a:off x="3864428" y="0"/>
              <a:ext cx="1270001" cy="569341"/>
            </a:xfrm>
            <a:prstGeom prst="rect">
              <a:avLst/>
            </a:prstGeom>
            <a:solidFill>
              <a:srgbClr val="669C3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Mem</a:t>
              </a:r>
            </a:p>
          </p:txBody>
        </p:sp>
        <p:sp>
          <p:nvSpPr>
            <p:cNvPr id="602" name="Shape 602"/>
            <p:cNvSpPr/>
            <p:nvPr/>
          </p:nvSpPr>
          <p:spPr>
            <a:xfrm>
              <a:off x="5152571" y="0"/>
              <a:ext cx="1270001" cy="569341"/>
            </a:xfrm>
            <a:prstGeom prst="rect">
              <a:avLst/>
            </a:prstGeom>
            <a:solidFill>
              <a:srgbClr val="1261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</a:t>
              </a:r>
            </a:p>
          </p:txBody>
        </p:sp>
        <p:sp>
          <p:nvSpPr>
            <p:cNvPr id="603" name="Shape 603"/>
            <p:cNvSpPr/>
            <p:nvPr/>
          </p:nvSpPr>
          <p:spPr>
            <a:xfrm>
              <a:off x="6440714" y="0"/>
              <a:ext cx="1270001" cy="569341"/>
            </a:xfrm>
            <a:prstGeom prst="rect">
              <a:avLst/>
            </a:prstGeom>
            <a:solidFill>
              <a:srgbClr val="5E30E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604" name="Shape 604"/>
            <p:cNvSpPr/>
            <p:nvPr/>
          </p:nvSpPr>
          <p:spPr>
            <a:xfrm>
              <a:off x="7728856" y="0"/>
              <a:ext cx="1270001" cy="569341"/>
            </a:xfrm>
            <a:prstGeom prst="rect">
              <a:avLst/>
            </a:prstGeom>
            <a:solidFill>
              <a:srgbClr val="11053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Check</a:t>
              </a:r>
            </a:p>
          </p:txBody>
        </p:sp>
      </p:grpSp>
      <p:grpSp>
        <p:nvGrpSpPr>
          <p:cNvPr id="613" name="Group 613"/>
          <p:cNvGrpSpPr/>
          <p:nvPr/>
        </p:nvGrpSpPr>
        <p:grpSpPr>
          <a:xfrm>
            <a:off x="3625936" y="3090097"/>
            <a:ext cx="8998858" cy="569341"/>
            <a:chOff x="0" y="0"/>
            <a:chExt cx="8998856" cy="569340"/>
          </a:xfrm>
        </p:grpSpPr>
        <p:sp>
          <p:nvSpPr>
            <p:cNvPr id="606" name="Shape 606"/>
            <p:cNvSpPr/>
            <p:nvPr/>
          </p:nvSpPr>
          <p:spPr>
            <a:xfrm>
              <a:off x="0" y="0"/>
              <a:ext cx="1270000" cy="569341"/>
            </a:xfrm>
            <a:prstGeom prst="rect">
              <a:avLst/>
            </a:prstGeom>
            <a:solidFill>
              <a:srgbClr val="B51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Fetch</a:t>
              </a:r>
            </a:p>
          </p:txBody>
        </p:sp>
        <p:sp>
          <p:nvSpPr>
            <p:cNvPr id="607" name="Shape 607"/>
            <p:cNvSpPr/>
            <p:nvPr/>
          </p:nvSpPr>
          <p:spPr>
            <a:xfrm>
              <a:off x="1288142" y="0"/>
              <a:ext cx="1270001" cy="569341"/>
            </a:xfrm>
            <a:prstGeom prst="rect">
              <a:avLst/>
            </a:prstGeom>
            <a:solidFill>
              <a:srgbClr val="FF6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Decode</a:t>
              </a:r>
            </a:p>
          </p:txBody>
        </p:sp>
        <p:sp>
          <p:nvSpPr>
            <p:cNvPr id="608" name="Shape 608"/>
            <p:cNvSpPr/>
            <p:nvPr/>
          </p:nvSpPr>
          <p:spPr>
            <a:xfrm>
              <a:off x="2576285" y="0"/>
              <a:ext cx="1270001" cy="569341"/>
            </a:xfrm>
            <a:prstGeom prst="rect">
              <a:avLst/>
            </a:prstGeom>
            <a:solidFill>
              <a:srgbClr val="FEFC41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Exec</a:t>
              </a:r>
            </a:p>
          </p:txBody>
        </p:sp>
        <p:sp>
          <p:nvSpPr>
            <p:cNvPr id="609" name="Shape 609"/>
            <p:cNvSpPr/>
            <p:nvPr/>
          </p:nvSpPr>
          <p:spPr>
            <a:xfrm>
              <a:off x="3864428" y="0"/>
              <a:ext cx="1270001" cy="569341"/>
            </a:xfrm>
            <a:prstGeom prst="rect">
              <a:avLst/>
            </a:prstGeom>
            <a:solidFill>
              <a:srgbClr val="669C3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Mem</a:t>
              </a:r>
            </a:p>
          </p:txBody>
        </p:sp>
        <p:sp>
          <p:nvSpPr>
            <p:cNvPr id="610" name="Shape 610"/>
            <p:cNvSpPr/>
            <p:nvPr/>
          </p:nvSpPr>
          <p:spPr>
            <a:xfrm>
              <a:off x="5152571" y="0"/>
              <a:ext cx="1270001" cy="569341"/>
            </a:xfrm>
            <a:prstGeom prst="rect">
              <a:avLst/>
            </a:prstGeom>
            <a:solidFill>
              <a:srgbClr val="1261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</a:t>
              </a:r>
            </a:p>
          </p:txBody>
        </p:sp>
        <p:sp>
          <p:nvSpPr>
            <p:cNvPr id="611" name="Shape 611"/>
            <p:cNvSpPr/>
            <p:nvPr/>
          </p:nvSpPr>
          <p:spPr>
            <a:xfrm>
              <a:off x="6440714" y="0"/>
              <a:ext cx="1270001" cy="569341"/>
            </a:xfrm>
            <a:prstGeom prst="rect">
              <a:avLst/>
            </a:prstGeom>
            <a:solidFill>
              <a:srgbClr val="5E30E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612" name="Shape 612"/>
            <p:cNvSpPr/>
            <p:nvPr/>
          </p:nvSpPr>
          <p:spPr>
            <a:xfrm>
              <a:off x="7728856" y="0"/>
              <a:ext cx="1270001" cy="569341"/>
            </a:xfrm>
            <a:prstGeom prst="rect">
              <a:avLst/>
            </a:prstGeom>
            <a:solidFill>
              <a:srgbClr val="11053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Check</a:t>
              </a:r>
            </a:p>
          </p:txBody>
        </p:sp>
      </p:grpSp>
      <p:grpSp>
        <p:nvGrpSpPr>
          <p:cNvPr id="621" name="Group 621"/>
          <p:cNvGrpSpPr/>
          <p:nvPr/>
        </p:nvGrpSpPr>
        <p:grpSpPr>
          <a:xfrm>
            <a:off x="4921048" y="3714729"/>
            <a:ext cx="8998858" cy="569341"/>
            <a:chOff x="0" y="0"/>
            <a:chExt cx="8998856" cy="569340"/>
          </a:xfrm>
        </p:grpSpPr>
        <p:sp>
          <p:nvSpPr>
            <p:cNvPr id="614" name="Shape 614"/>
            <p:cNvSpPr/>
            <p:nvPr/>
          </p:nvSpPr>
          <p:spPr>
            <a:xfrm>
              <a:off x="0" y="0"/>
              <a:ext cx="1270000" cy="569341"/>
            </a:xfrm>
            <a:prstGeom prst="rect">
              <a:avLst/>
            </a:prstGeom>
            <a:solidFill>
              <a:srgbClr val="B51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Fetch</a:t>
              </a:r>
            </a:p>
          </p:txBody>
        </p:sp>
        <p:sp>
          <p:nvSpPr>
            <p:cNvPr id="615" name="Shape 615"/>
            <p:cNvSpPr/>
            <p:nvPr/>
          </p:nvSpPr>
          <p:spPr>
            <a:xfrm>
              <a:off x="1288142" y="0"/>
              <a:ext cx="1270001" cy="569341"/>
            </a:xfrm>
            <a:prstGeom prst="rect">
              <a:avLst/>
            </a:prstGeom>
            <a:solidFill>
              <a:srgbClr val="FF6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Decode</a:t>
              </a:r>
            </a:p>
          </p:txBody>
        </p:sp>
        <p:sp>
          <p:nvSpPr>
            <p:cNvPr id="616" name="Shape 616"/>
            <p:cNvSpPr/>
            <p:nvPr/>
          </p:nvSpPr>
          <p:spPr>
            <a:xfrm>
              <a:off x="2576285" y="0"/>
              <a:ext cx="1270001" cy="569341"/>
            </a:xfrm>
            <a:prstGeom prst="rect">
              <a:avLst/>
            </a:prstGeom>
            <a:solidFill>
              <a:srgbClr val="FEFC41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Exec</a:t>
              </a:r>
            </a:p>
          </p:txBody>
        </p:sp>
        <p:sp>
          <p:nvSpPr>
            <p:cNvPr id="617" name="Shape 617"/>
            <p:cNvSpPr/>
            <p:nvPr/>
          </p:nvSpPr>
          <p:spPr>
            <a:xfrm>
              <a:off x="3864428" y="0"/>
              <a:ext cx="1270001" cy="569341"/>
            </a:xfrm>
            <a:prstGeom prst="rect">
              <a:avLst/>
            </a:prstGeom>
            <a:solidFill>
              <a:srgbClr val="669C3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Mem</a:t>
              </a:r>
            </a:p>
          </p:txBody>
        </p:sp>
        <p:sp>
          <p:nvSpPr>
            <p:cNvPr id="618" name="Shape 618"/>
            <p:cNvSpPr/>
            <p:nvPr/>
          </p:nvSpPr>
          <p:spPr>
            <a:xfrm>
              <a:off x="5152571" y="0"/>
              <a:ext cx="1270001" cy="569341"/>
            </a:xfrm>
            <a:prstGeom prst="rect">
              <a:avLst/>
            </a:prstGeom>
            <a:solidFill>
              <a:srgbClr val="1261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</a:t>
              </a:r>
            </a:p>
          </p:txBody>
        </p:sp>
        <p:sp>
          <p:nvSpPr>
            <p:cNvPr id="619" name="Shape 619"/>
            <p:cNvSpPr/>
            <p:nvPr/>
          </p:nvSpPr>
          <p:spPr>
            <a:xfrm>
              <a:off x="6440714" y="0"/>
              <a:ext cx="1270001" cy="569341"/>
            </a:xfrm>
            <a:prstGeom prst="rect">
              <a:avLst/>
            </a:prstGeom>
            <a:solidFill>
              <a:srgbClr val="5E30E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620" name="Shape 620"/>
            <p:cNvSpPr/>
            <p:nvPr/>
          </p:nvSpPr>
          <p:spPr>
            <a:xfrm>
              <a:off x="7728856" y="0"/>
              <a:ext cx="1270001" cy="569341"/>
            </a:xfrm>
            <a:prstGeom prst="rect">
              <a:avLst/>
            </a:prstGeom>
            <a:solidFill>
              <a:srgbClr val="11053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Check</a:t>
              </a:r>
            </a:p>
          </p:txBody>
        </p:sp>
      </p:grpSp>
      <p:grpSp>
        <p:nvGrpSpPr>
          <p:cNvPr id="629" name="Group 629"/>
          <p:cNvGrpSpPr/>
          <p:nvPr/>
        </p:nvGrpSpPr>
        <p:grpSpPr>
          <a:xfrm>
            <a:off x="6215699" y="4339362"/>
            <a:ext cx="8998858" cy="569341"/>
            <a:chOff x="0" y="0"/>
            <a:chExt cx="8998856" cy="569340"/>
          </a:xfrm>
        </p:grpSpPr>
        <p:sp>
          <p:nvSpPr>
            <p:cNvPr id="622" name="Shape 622"/>
            <p:cNvSpPr/>
            <p:nvPr/>
          </p:nvSpPr>
          <p:spPr>
            <a:xfrm>
              <a:off x="0" y="0"/>
              <a:ext cx="1270000" cy="569341"/>
            </a:xfrm>
            <a:prstGeom prst="rect">
              <a:avLst/>
            </a:prstGeom>
            <a:solidFill>
              <a:srgbClr val="B51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Fetch</a:t>
              </a:r>
            </a:p>
          </p:txBody>
        </p:sp>
        <p:sp>
          <p:nvSpPr>
            <p:cNvPr id="623" name="Shape 623"/>
            <p:cNvSpPr/>
            <p:nvPr/>
          </p:nvSpPr>
          <p:spPr>
            <a:xfrm>
              <a:off x="1288142" y="0"/>
              <a:ext cx="1270001" cy="569341"/>
            </a:xfrm>
            <a:prstGeom prst="rect">
              <a:avLst/>
            </a:prstGeom>
            <a:solidFill>
              <a:srgbClr val="FF6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Decode</a:t>
              </a:r>
            </a:p>
          </p:txBody>
        </p:sp>
        <p:sp>
          <p:nvSpPr>
            <p:cNvPr id="624" name="Shape 624"/>
            <p:cNvSpPr/>
            <p:nvPr/>
          </p:nvSpPr>
          <p:spPr>
            <a:xfrm>
              <a:off x="2576285" y="0"/>
              <a:ext cx="1270001" cy="569341"/>
            </a:xfrm>
            <a:prstGeom prst="rect">
              <a:avLst/>
            </a:prstGeom>
            <a:solidFill>
              <a:srgbClr val="FEFC41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Exec</a:t>
              </a:r>
            </a:p>
          </p:txBody>
        </p:sp>
        <p:sp>
          <p:nvSpPr>
            <p:cNvPr id="625" name="Shape 625"/>
            <p:cNvSpPr/>
            <p:nvPr/>
          </p:nvSpPr>
          <p:spPr>
            <a:xfrm>
              <a:off x="3864428" y="0"/>
              <a:ext cx="1270001" cy="569341"/>
            </a:xfrm>
            <a:prstGeom prst="rect">
              <a:avLst/>
            </a:prstGeom>
            <a:solidFill>
              <a:srgbClr val="669C3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Mem</a:t>
              </a:r>
            </a:p>
          </p:txBody>
        </p:sp>
        <p:sp>
          <p:nvSpPr>
            <p:cNvPr id="626" name="Shape 626"/>
            <p:cNvSpPr/>
            <p:nvPr/>
          </p:nvSpPr>
          <p:spPr>
            <a:xfrm>
              <a:off x="5152571" y="0"/>
              <a:ext cx="1270001" cy="569341"/>
            </a:xfrm>
            <a:prstGeom prst="rect">
              <a:avLst/>
            </a:prstGeom>
            <a:solidFill>
              <a:srgbClr val="1261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</a:t>
              </a:r>
            </a:p>
          </p:txBody>
        </p:sp>
        <p:sp>
          <p:nvSpPr>
            <p:cNvPr id="627" name="Shape 627"/>
            <p:cNvSpPr/>
            <p:nvPr/>
          </p:nvSpPr>
          <p:spPr>
            <a:xfrm>
              <a:off x="6440714" y="0"/>
              <a:ext cx="1270001" cy="569341"/>
            </a:xfrm>
            <a:prstGeom prst="rect">
              <a:avLst/>
            </a:prstGeom>
            <a:solidFill>
              <a:srgbClr val="5E30E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628" name="Shape 628"/>
            <p:cNvSpPr/>
            <p:nvPr/>
          </p:nvSpPr>
          <p:spPr>
            <a:xfrm>
              <a:off x="7728856" y="0"/>
              <a:ext cx="1270001" cy="569341"/>
            </a:xfrm>
            <a:prstGeom prst="rect">
              <a:avLst/>
            </a:prstGeom>
            <a:solidFill>
              <a:srgbClr val="11053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Check</a:t>
              </a:r>
            </a:p>
          </p:txBody>
        </p:sp>
      </p:grpSp>
      <p:grpSp>
        <p:nvGrpSpPr>
          <p:cNvPr id="654" name="Group 654"/>
          <p:cNvGrpSpPr/>
          <p:nvPr/>
        </p:nvGrpSpPr>
        <p:grpSpPr>
          <a:xfrm>
            <a:off x="1901634" y="5391579"/>
            <a:ext cx="4858270" cy="1774642"/>
            <a:chOff x="0" y="0"/>
            <a:chExt cx="4858269" cy="1774640"/>
          </a:xfrm>
        </p:grpSpPr>
        <p:sp>
          <p:nvSpPr>
            <p:cNvPr id="630" name="Shape 630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31" name="Shape 631"/>
            <p:cNvSpPr/>
            <p:nvPr/>
          </p:nvSpPr>
          <p:spPr>
            <a:xfrm>
              <a:off x="414924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32" name="Shape 632"/>
            <p:cNvSpPr/>
            <p:nvPr/>
          </p:nvSpPr>
          <p:spPr>
            <a:xfrm>
              <a:off x="1219373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33" name="Shape 633"/>
            <p:cNvSpPr/>
            <p:nvPr/>
          </p:nvSpPr>
          <p:spPr>
            <a:xfrm>
              <a:off x="817148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34" name="Shape 634"/>
            <p:cNvSpPr/>
            <p:nvPr/>
          </p:nvSpPr>
          <p:spPr>
            <a:xfrm>
              <a:off x="1634297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35" name="Shape 635"/>
            <p:cNvSpPr/>
            <p:nvPr/>
          </p:nvSpPr>
          <p:spPr>
            <a:xfrm>
              <a:off x="2036521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36" name="Shape 636"/>
            <p:cNvSpPr/>
            <p:nvPr/>
          </p:nvSpPr>
          <p:spPr>
            <a:xfrm>
              <a:off x="2438746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37" name="Shape 637"/>
            <p:cNvSpPr/>
            <p:nvPr/>
          </p:nvSpPr>
          <p:spPr>
            <a:xfrm>
              <a:off x="2853670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638" name="Shape 638"/>
            <p:cNvSpPr/>
            <p:nvPr/>
          </p:nvSpPr>
          <p:spPr>
            <a:xfrm>
              <a:off x="406399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39" name="Shape 639"/>
            <p:cNvSpPr/>
            <p:nvPr/>
          </p:nvSpPr>
          <p:spPr>
            <a:xfrm>
              <a:off x="821324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40" name="Shape 640"/>
            <p:cNvSpPr/>
            <p:nvPr/>
          </p:nvSpPr>
          <p:spPr>
            <a:xfrm>
              <a:off x="1625773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41" name="Shape 641"/>
            <p:cNvSpPr/>
            <p:nvPr/>
          </p:nvSpPr>
          <p:spPr>
            <a:xfrm>
              <a:off x="1223548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42" name="Shape 642"/>
            <p:cNvSpPr/>
            <p:nvPr/>
          </p:nvSpPr>
          <p:spPr>
            <a:xfrm>
              <a:off x="2040697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43" name="Shape 643"/>
            <p:cNvSpPr/>
            <p:nvPr/>
          </p:nvSpPr>
          <p:spPr>
            <a:xfrm>
              <a:off x="2442922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44" name="Shape 644"/>
            <p:cNvSpPr/>
            <p:nvPr/>
          </p:nvSpPr>
          <p:spPr>
            <a:xfrm>
              <a:off x="2845146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45" name="Shape 645"/>
            <p:cNvSpPr/>
            <p:nvPr/>
          </p:nvSpPr>
          <p:spPr>
            <a:xfrm>
              <a:off x="3260070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646" name="Shape 646"/>
            <p:cNvSpPr/>
            <p:nvPr/>
          </p:nvSpPr>
          <p:spPr>
            <a:xfrm>
              <a:off x="823498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47" name="Shape 647"/>
            <p:cNvSpPr/>
            <p:nvPr/>
          </p:nvSpPr>
          <p:spPr>
            <a:xfrm>
              <a:off x="1225723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48" name="Shape 648"/>
            <p:cNvSpPr/>
            <p:nvPr/>
          </p:nvSpPr>
          <p:spPr>
            <a:xfrm>
              <a:off x="2030172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49" name="Shape 649"/>
            <p:cNvSpPr/>
            <p:nvPr/>
          </p:nvSpPr>
          <p:spPr>
            <a:xfrm>
              <a:off x="1627947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50" name="Shape 650"/>
            <p:cNvSpPr/>
            <p:nvPr/>
          </p:nvSpPr>
          <p:spPr>
            <a:xfrm>
              <a:off x="3257896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51" name="Shape 651"/>
            <p:cNvSpPr/>
            <p:nvPr/>
          </p:nvSpPr>
          <p:spPr>
            <a:xfrm>
              <a:off x="3660120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52" name="Shape 652"/>
            <p:cNvSpPr/>
            <p:nvPr/>
          </p:nvSpPr>
          <p:spPr>
            <a:xfrm>
              <a:off x="4062345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53" name="Shape 653"/>
            <p:cNvSpPr/>
            <p:nvPr/>
          </p:nvSpPr>
          <p:spPr>
            <a:xfrm>
              <a:off x="4477269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</p:grpSp>
      <p:grpSp>
        <p:nvGrpSpPr>
          <p:cNvPr id="661" name="Group 661"/>
          <p:cNvGrpSpPr/>
          <p:nvPr/>
        </p:nvGrpSpPr>
        <p:grpSpPr>
          <a:xfrm>
            <a:off x="7390566" y="5391579"/>
            <a:ext cx="2413383" cy="569341"/>
            <a:chOff x="0" y="0"/>
            <a:chExt cx="2413381" cy="569340"/>
          </a:xfrm>
        </p:grpSpPr>
        <p:sp>
          <p:nvSpPr>
            <p:cNvPr id="655" name="Shape 655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56" name="Shape 656"/>
            <p:cNvSpPr/>
            <p:nvPr/>
          </p:nvSpPr>
          <p:spPr>
            <a:xfrm>
              <a:off x="414924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57" name="Shape 657"/>
            <p:cNvSpPr/>
            <p:nvPr/>
          </p:nvSpPr>
          <p:spPr>
            <a:xfrm>
              <a:off x="817148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58" name="Shape 658"/>
            <p:cNvSpPr/>
            <p:nvPr/>
          </p:nvSpPr>
          <p:spPr>
            <a:xfrm>
              <a:off x="2032381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59" name="Shape 659"/>
            <p:cNvSpPr/>
            <p:nvPr/>
          </p:nvSpPr>
          <p:spPr>
            <a:xfrm>
              <a:off x="1217407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60" name="Shape 660"/>
            <p:cNvSpPr/>
            <p:nvPr/>
          </p:nvSpPr>
          <p:spPr>
            <a:xfrm>
              <a:off x="1632331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680" name="Group 680"/>
          <p:cNvGrpSpPr/>
          <p:nvPr/>
        </p:nvGrpSpPr>
        <p:grpSpPr>
          <a:xfrm>
            <a:off x="8205749" y="6000580"/>
            <a:ext cx="4847837" cy="1165641"/>
            <a:chOff x="0" y="0"/>
            <a:chExt cx="4847835" cy="1165640"/>
          </a:xfrm>
        </p:grpSpPr>
        <p:sp>
          <p:nvSpPr>
            <p:cNvPr id="662" name="Shape 662"/>
            <p:cNvSpPr/>
            <p:nvPr/>
          </p:nvSpPr>
          <p:spPr>
            <a:xfrm>
              <a:off x="402224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63" name="Shape 663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64" name="Shape 664"/>
            <p:cNvSpPr/>
            <p:nvPr/>
          </p:nvSpPr>
          <p:spPr>
            <a:xfrm>
              <a:off x="817148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1221547" y="596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66" name="Shape 666"/>
            <p:cNvSpPr/>
            <p:nvPr/>
          </p:nvSpPr>
          <p:spPr>
            <a:xfrm>
              <a:off x="2032381" y="596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67" name="Shape 667"/>
            <p:cNvSpPr/>
            <p:nvPr/>
          </p:nvSpPr>
          <p:spPr>
            <a:xfrm>
              <a:off x="4466835" y="596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668" name="Shape 668"/>
            <p:cNvSpPr/>
            <p:nvPr/>
          </p:nvSpPr>
          <p:spPr>
            <a:xfrm>
              <a:off x="1219372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69" name="Shape 669"/>
            <p:cNvSpPr/>
            <p:nvPr/>
          </p:nvSpPr>
          <p:spPr>
            <a:xfrm>
              <a:off x="2849530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70" name="Shape 670"/>
            <p:cNvSpPr/>
            <p:nvPr/>
          </p:nvSpPr>
          <p:spPr>
            <a:xfrm>
              <a:off x="1621597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71" name="Shape 671"/>
            <p:cNvSpPr/>
            <p:nvPr/>
          </p:nvSpPr>
          <p:spPr>
            <a:xfrm>
              <a:off x="2849495" y="596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72" name="Shape 672"/>
            <p:cNvSpPr/>
            <p:nvPr/>
          </p:nvSpPr>
          <p:spPr>
            <a:xfrm>
              <a:off x="1621597" y="596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73" name="Shape 673"/>
            <p:cNvSpPr/>
            <p:nvPr/>
          </p:nvSpPr>
          <p:spPr>
            <a:xfrm>
              <a:off x="3247614" y="596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674" name="Shape 674"/>
            <p:cNvSpPr/>
            <p:nvPr/>
          </p:nvSpPr>
          <p:spPr>
            <a:xfrm>
              <a:off x="3664469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75" name="Shape 675"/>
            <p:cNvSpPr/>
            <p:nvPr/>
          </p:nvSpPr>
          <p:spPr>
            <a:xfrm>
              <a:off x="2436780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76" name="Shape 676"/>
            <p:cNvSpPr/>
            <p:nvPr/>
          </p:nvSpPr>
          <p:spPr>
            <a:xfrm>
              <a:off x="2032381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77" name="Shape 677"/>
            <p:cNvSpPr/>
            <p:nvPr/>
          </p:nvSpPr>
          <p:spPr>
            <a:xfrm>
              <a:off x="2445095" y="596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78" name="Shape 678"/>
            <p:cNvSpPr/>
            <p:nvPr/>
          </p:nvSpPr>
          <p:spPr>
            <a:xfrm>
              <a:off x="4062796" y="596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79" name="Shape 679"/>
            <p:cNvSpPr/>
            <p:nvPr/>
          </p:nvSpPr>
          <p:spPr>
            <a:xfrm>
              <a:off x="3664469" y="596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</p:grpSp>
      <p:sp>
        <p:nvSpPr>
          <p:cNvPr id="681" name="Shape 681"/>
          <p:cNvSpPr/>
          <p:nvPr/>
        </p:nvSpPr>
        <p:spPr>
          <a:xfrm>
            <a:off x="8880765" y="3206281"/>
            <a:ext cx="3507186" cy="2871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3" y="0"/>
                </a:moveTo>
                <a:cubicBezTo>
                  <a:pt x="283" y="0"/>
                  <a:pt x="0" y="346"/>
                  <a:pt x="0" y="773"/>
                </a:cubicBezTo>
                <a:lnTo>
                  <a:pt x="0" y="13509"/>
                </a:lnTo>
                <a:cubicBezTo>
                  <a:pt x="0" y="13936"/>
                  <a:pt x="283" y="14283"/>
                  <a:pt x="633" y="14283"/>
                </a:cubicBezTo>
                <a:lnTo>
                  <a:pt x="9083" y="14283"/>
                </a:lnTo>
                <a:lnTo>
                  <a:pt x="9865" y="21600"/>
                </a:lnTo>
                <a:lnTo>
                  <a:pt x="10647" y="14283"/>
                </a:lnTo>
                <a:lnTo>
                  <a:pt x="20967" y="14283"/>
                </a:lnTo>
                <a:cubicBezTo>
                  <a:pt x="21317" y="14283"/>
                  <a:pt x="21600" y="13936"/>
                  <a:pt x="21600" y="13509"/>
                </a:cubicBezTo>
                <a:lnTo>
                  <a:pt x="21600" y="773"/>
                </a:lnTo>
                <a:cubicBezTo>
                  <a:pt x="21600" y="346"/>
                  <a:pt x="21317" y="0"/>
                  <a:pt x="20967" y="0"/>
                </a:cubicBezTo>
                <a:lnTo>
                  <a:pt x="63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If orange 5 doesn’t depend on 3 &amp; 4, why wait?</a:t>
            </a:r>
          </a:p>
        </p:txBody>
      </p:sp>
      <p:grpSp>
        <p:nvGrpSpPr>
          <p:cNvPr id="686" name="Group 686"/>
          <p:cNvGrpSpPr/>
          <p:nvPr/>
        </p:nvGrpSpPr>
        <p:grpSpPr>
          <a:xfrm>
            <a:off x="7797346" y="5296121"/>
            <a:ext cx="2014506" cy="1955038"/>
            <a:chOff x="0" y="0"/>
            <a:chExt cx="2014504" cy="1955036"/>
          </a:xfrm>
        </p:grpSpPr>
        <p:sp>
          <p:nvSpPr>
            <p:cNvPr id="682" name="Shape 682"/>
            <p:cNvSpPr/>
            <p:nvPr/>
          </p:nvSpPr>
          <p:spPr>
            <a:xfrm>
              <a:off x="0" y="0"/>
              <a:ext cx="406847" cy="724812"/>
            </a:xfrm>
            <a:prstGeom prst="roundRect">
              <a:avLst>
                <a:gd name="adj" fmla="val 19364"/>
              </a:avLst>
            </a:prstGeom>
            <a:noFill/>
            <a:ln w="635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683" name="Shape 683"/>
            <p:cNvSpPr/>
            <p:nvPr/>
          </p:nvSpPr>
          <p:spPr>
            <a:xfrm>
              <a:off x="385031" y="620372"/>
              <a:ext cx="406847" cy="724813"/>
            </a:xfrm>
            <a:prstGeom prst="roundRect">
              <a:avLst>
                <a:gd name="adj" fmla="val 19364"/>
              </a:avLst>
            </a:prstGeom>
            <a:noFill/>
            <a:ln w="635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684" name="Shape 684"/>
            <p:cNvSpPr/>
            <p:nvPr/>
          </p:nvSpPr>
          <p:spPr>
            <a:xfrm>
              <a:off x="1205434" y="635355"/>
              <a:ext cx="406847" cy="724813"/>
            </a:xfrm>
            <a:prstGeom prst="roundRect">
              <a:avLst>
                <a:gd name="adj" fmla="val 19364"/>
              </a:avLst>
            </a:prstGeom>
            <a:noFill/>
            <a:ln w="635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685" name="Shape 685"/>
            <p:cNvSpPr/>
            <p:nvPr/>
          </p:nvSpPr>
          <p:spPr>
            <a:xfrm>
              <a:off x="1607658" y="1230224"/>
              <a:ext cx="406847" cy="724813"/>
            </a:xfrm>
            <a:prstGeom prst="roundRect">
              <a:avLst>
                <a:gd name="adj" fmla="val 19364"/>
              </a:avLst>
            </a:prstGeom>
            <a:noFill/>
            <a:ln w="635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97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499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499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499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499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499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9" grpId="4"/>
      <p:bldP build="whole" bldLvl="1" animBg="1" rev="0" advAuto="0" spid="661" grpId="6"/>
      <p:bldP build="whole" bldLvl="1" animBg="1" rev="0" advAuto="0" spid="605" grpId="1"/>
      <p:bldP build="whole" bldLvl="1" animBg="1" rev="0" advAuto="0" spid="680" grpId="7"/>
      <p:bldP build="whole" bldLvl="1" animBg="1" rev="0" advAuto="0" spid="686" grpId="8"/>
      <p:bldP build="whole" bldLvl="1" animBg="1" rev="0" advAuto="0" spid="654" grpId="5"/>
      <p:bldP build="whole" bldLvl="1" animBg="1" rev="0" advAuto="0" spid="681" grpId="9"/>
      <p:bldP build="whole" bldLvl="1" animBg="1" rev="0" advAuto="0" spid="613" grpId="2"/>
      <p:bldP build="whole" bldLvl="1" animBg="1" rev="0" advAuto="0" spid="621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Pipelining</a:t>
            </a:r>
          </a:p>
        </p:txBody>
      </p:sp>
      <p:pic>
        <p:nvPicPr>
          <p:cNvPr id="68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59015"/>
          <a:stretch>
            <a:fillRect/>
          </a:stretch>
        </p:blipFill>
        <p:spPr>
          <a:xfrm>
            <a:off x="867339" y="1389062"/>
            <a:ext cx="7397369" cy="4579718"/>
          </a:xfrm>
          <a:prstGeom prst="rect">
            <a:avLst/>
          </a:prstGeom>
          <a:ln w="3175">
            <a:miter lim="400000"/>
          </a:ln>
        </p:spPr>
      </p:pic>
      <p:pic>
        <p:nvPicPr>
          <p:cNvPr id="690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40425" r="0" b="0"/>
          <a:stretch>
            <a:fillRect/>
          </a:stretch>
        </p:blipFill>
        <p:spPr>
          <a:xfrm>
            <a:off x="8969387" y="368300"/>
            <a:ext cx="6252781" cy="562706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715" name="Group 715"/>
          <p:cNvGrpSpPr/>
          <p:nvPr/>
        </p:nvGrpSpPr>
        <p:grpSpPr>
          <a:xfrm>
            <a:off x="3790209" y="6273610"/>
            <a:ext cx="5663020" cy="1774642"/>
            <a:chOff x="0" y="0"/>
            <a:chExt cx="5663018" cy="1774640"/>
          </a:xfrm>
        </p:grpSpPr>
        <p:sp>
          <p:nvSpPr>
            <p:cNvPr id="691" name="Shape 691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92" name="Shape 692"/>
            <p:cNvSpPr/>
            <p:nvPr/>
          </p:nvSpPr>
          <p:spPr>
            <a:xfrm>
              <a:off x="414924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93" name="Shape 693"/>
            <p:cNvSpPr/>
            <p:nvPr/>
          </p:nvSpPr>
          <p:spPr>
            <a:xfrm>
              <a:off x="1217407" y="6090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94" name="Shape 694"/>
            <p:cNvSpPr/>
            <p:nvPr/>
          </p:nvSpPr>
          <p:spPr>
            <a:xfrm>
              <a:off x="815182" y="6090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95" name="Shape 695"/>
            <p:cNvSpPr/>
            <p:nvPr/>
          </p:nvSpPr>
          <p:spPr>
            <a:xfrm>
              <a:off x="1632331" y="6090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96" name="Shape 696"/>
            <p:cNvSpPr/>
            <p:nvPr/>
          </p:nvSpPr>
          <p:spPr>
            <a:xfrm>
              <a:off x="2036730" y="1205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97" name="Shape 697"/>
            <p:cNvSpPr/>
            <p:nvPr/>
          </p:nvSpPr>
          <p:spPr>
            <a:xfrm>
              <a:off x="2847564" y="1205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98" name="Shape 698"/>
            <p:cNvSpPr/>
            <p:nvPr/>
          </p:nvSpPr>
          <p:spPr>
            <a:xfrm>
              <a:off x="5282018" y="1205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699" name="Shape 699"/>
            <p:cNvSpPr/>
            <p:nvPr/>
          </p:nvSpPr>
          <p:spPr>
            <a:xfrm>
              <a:off x="817148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700" name="Shape 700"/>
            <p:cNvSpPr/>
            <p:nvPr/>
          </p:nvSpPr>
          <p:spPr>
            <a:xfrm>
              <a:off x="2032381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701" name="Shape 701"/>
            <p:cNvSpPr/>
            <p:nvPr/>
          </p:nvSpPr>
          <p:spPr>
            <a:xfrm>
              <a:off x="2034555" y="6090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702" name="Shape 702"/>
            <p:cNvSpPr/>
            <p:nvPr/>
          </p:nvSpPr>
          <p:spPr>
            <a:xfrm>
              <a:off x="3664713" y="6090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703" name="Shape 703"/>
            <p:cNvSpPr/>
            <p:nvPr/>
          </p:nvSpPr>
          <p:spPr>
            <a:xfrm>
              <a:off x="2436780" y="6090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704" name="Shape 704"/>
            <p:cNvSpPr/>
            <p:nvPr/>
          </p:nvSpPr>
          <p:spPr>
            <a:xfrm>
              <a:off x="3664677" y="1205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705" name="Shape 705"/>
            <p:cNvSpPr/>
            <p:nvPr/>
          </p:nvSpPr>
          <p:spPr>
            <a:xfrm>
              <a:off x="2436780" y="1205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706" name="Shape 706"/>
            <p:cNvSpPr/>
            <p:nvPr/>
          </p:nvSpPr>
          <p:spPr>
            <a:xfrm>
              <a:off x="4062796" y="1205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707" name="Shape 707"/>
            <p:cNvSpPr/>
            <p:nvPr/>
          </p:nvSpPr>
          <p:spPr>
            <a:xfrm>
              <a:off x="1217407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708" name="Shape 708"/>
            <p:cNvSpPr/>
            <p:nvPr/>
          </p:nvSpPr>
          <p:spPr>
            <a:xfrm>
              <a:off x="1632331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709" name="Shape 709"/>
            <p:cNvSpPr/>
            <p:nvPr/>
          </p:nvSpPr>
          <p:spPr>
            <a:xfrm>
              <a:off x="4479652" y="6090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710" name="Shape 710"/>
            <p:cNvSpPr/>
            <p:nvPr/>
          </p:nvSpPr>
          <p:spPr>
            <a:xfrm>
              <a:off x="3251963" y="6090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2847564" y="6090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712" name="Shape 712"/>
            <p:cNvSpPr/>
            <p:nvPr/>
          </p:nvSpPr>
          <p:spPr>
            <a:xfrm>
              <a:off x="3260278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713" name="Shape 713"/>
            <p:cNvSpPr/>
            <p:nvPr/>
          </p:nvSpPr>
          <p:spPr>
            <a:xfrm>
              <a:off x="4877979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714" name="Shape 714"/>
            <p:cNvSpPr/>
            <p:nvPr/>
          </p:nvSpPr>
          <p:spPr>
            <a:xfrm>
              <a:off x="4479652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</p:grpSp>
      <p:sp>
        <p:nvSpPr>
          <p:cNvPr id="716" name="Shape 716"/>
          <p:cNvSpPr/>
          <p:nvPr/>
        </p:nvSpPr>
        <p:spPr>
          <a:xfrm>
            <a:off x="8574811" y="5925258"/>
            <a:ext cx="3890963" cy="1617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01" y="0"/>
                </a:moveTo>
                <a:cubicBezTo>
                  <a:pt x="2386" y="0"/>
                  <a:pt x="2130" y="615"/>
                  <a:pt x="2130" y="1373"/>
                </a:cubicBezTo>
                <a:lnTo>
                  <a:pt x="2130" y="12218"/>
                </a:lnTo>
                <a:lnTo>
                  <a:pt x="0" y="21600"/>
                </a:lnTo>
                <a:lnTo>
                  <a:pt x="3267" y="15096"/>
                </a:lnTo>
                <a:lnTo>
                  <a:pt x="21029" y="15096"/>
                </a:lnTo>
                <a:cubicBezTo>
                  <a:pt x="21344" y="15096"/>
                  <a:pt x="21600" y="14481"/>
                  <a:pt x="21600" y="13723"/>
                </a:cubicBezTo>
                <a:lnTo>
                  <a:pt x="21600" y="1373"/>
                </a:lnTo>
                <a:cubicBezTo>
                  <a:pt x="21600" y="615"/>
                  <a:pt x="21344" y="0"/>
                  <a:pt x="21029" y="0"/>
                </a:cubicBezTo>
                <a:lnTo>
                  <a:pt x="2701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Green and orange can’t “retire” yet</a:t>
            </a:r>
          </a:p>
        </p:txBody>
      </p:sp>
      <p:sp>
        <p:nvSpPr>
          <p:cNvPr id="717" name="Shape 717"/>
          <p:cNvSpPr/>
          <p:nvPr/>
        </p:nvSpPr>
        <p:spPr>
          <a:xfrm>
            <a:off x="12345627" y="2020700"/>
            <a:ext cx="1174991" cy="1287021"/>
          </a:xfrm>
          <a:prstGeom prst="roundRect">
            <a:avLst>
              <a:gd name="adj" fmla="val 16213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18" name="Shape 718"/>
          <p:cNvSpPr/>
          <p:nvPr/>
        </p:nvSpPr>
        <p:spPr>
          <a:xfrm>
            <a:off x="14076109" y="2020700"/>
            <a:ext cx="673903" cy="1287021"/>
          </a:xfrm>
          <a:prstGeom prst="roundRect">
            <a:avLst>
              <a:gd name="adj" fmla="val 28268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19" name="Shape 719"/>
          <p:cNvSpPr/>
          <p:nvPr/>
        </p:nvSpPr>
        <p:spPr>
          <a:xfrm>
            <a:off x="1886356" y="2538236"/>
            <a:ext cx="1966005" cy="1287022"/>
          </a:xfrm>
          <a:prstGeom prst="roundRect">
            <a:avLst>
              <a:gd name="adj" fmla="val 14802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20" name="Shape 720"/>
          <p:cNvSpPr/>
          <p:nvPr/>
        </p:nvSpPr>
        <p:spPr>
          <a:xfrm>
            <a:off x="9060905" y="378339"/>
            <a:ext cx="673903" cy="726753"/>
          </a:xfrm>
          <a:prstGeom prst="roundRect">
            <a:avLst>
              <a:gd name="adj" fmla="val 28268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9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499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499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499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8" grpId="3"/>
      <p:bldP build="whole" bldLvl="1" animBg="1" rev="0" advAuto="0" spid="716" grpId="1"/>
      <p:bldP build="whole" bldLvl="1" animBg="1" rev="0" advAuto="0" spid="720" grpId="4"/>
      <p:bldP build="whole" bldLvl="1" animBg="1" rev="0" advAuto="0" spid="719" grpId="5"/>
      <p:bldP build="whole" bldLvl="1" animBg="1" rev="0" advAuto="0" spid="71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 know so far…</a:t>
            </a:r>
          </a:p>
        </p:txBody>
      </p:sp>
      <p:sp>
        <p:nvSpPr>
          <p:cNvPr id="723" name="Shape 7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You’re not supposed to access kernel</a:t>
            </a:r>
          </a:p>
          <a:p>
            <a:pPr/>
            <a:r>
              <a:t>L1 cache timing is wrong</a:t>
            </a:r>
          </a:p>
          <a:p>
            <a:pPr/>
            <a:r>
              <a:t>x86 pipelining is crazy</a:t>
            </a:r>
          </a:p>
          <a:p>
            <a:pPr/>
            <a:r>
              <a:t>Macroarchitecture != microarchitecture</a:t>
            </a:r>
          </a:p>
          <a:p>
            <a:pPr lvl="1"/>
            <a:r>
              <a:t>“First” != first</a:t>
            </a:r>
          </a:p>
          <a:p>
            <a:pPr lvl="1"/>
            <a:r>
              <a:t>Invisible side effects are visible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Cache-based side channels</a:t>
            </a:r>
          </a:p>
        </p:txBody>
      </p:sp>
      <p:pic>
        <p:nvPicPr>
          <p:cNvPr id="72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505" y="5132399"/>
            <a:ext cx="9449154" cy="303663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741" name="Group 741"/>
          <p:cNvGrpSpPr/>
          <p:nvPr/>
        </p:nvGrpSpPr>
        <p:grpSpPr>
          <a:xfrm>
            <a:off x="7165300" y="1441793"/>
            <a:ext cx="4445002" cy="1524001"/>
            <a:chOff x="1904999" y="0"/>
            <a:chExt cx="4445000" cy="1524000"/>
          </a:xfrm>
        </p:grpSpPr>
        <p:sp>
          <p:nvSpPr>
            <p:cNvPr id="727" name="Shape 727"/>
            <p:cNvSpPr/>
            <p:nvPr/>
          </p:nvSpPr>
          <p:spPr>
            <a:xfrm rot="16200000">
              <a:off x="130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28" name="Shape 728"/>
            <p:cNvSpPr/>
            <p:nvPr/>
          </p:nvSpPr>
          <p:spPr>
            <a:xfrm rot="16200000">
              <a:off x="161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29" name="Shape 729"/>
            <p:cNvSpPr/>
            <p:nvPr/>
          </p:nvSpPr>
          <p:spPr>
            <a:xfrm rot="16200000">
              <a:off x="193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0" name="Shape 730"/>
            <p:cNvSpPr/>
            <p:nvPr/>
          </p:nvSpPr>
          <p:spPr>
            <a:xfrm rot="16200000">
              <a:off x="225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1" name="Shape 731"/>
            <p:cNvSpPr/>
            <p:nvPr/>
          </p:nvSpPr>
          <p:spPr>
            <a:xfrm rot="16200000">
              <a:off x="257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2" name="Shape 732"/>
            <p:cNvSpPr/>
            <p:nvPr/>
          </p:nvSpPr>
          <p:spPr>
            <a:xfrm rot="16200000">
              <a:off x="288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3" name="Shape 733"/>
            <p:cNvSpPr/>
            <p:nvPr/>
          </p:nvSpPr>
          <p:spPr>
            <a:xfrm rot="16200000">
              <a:off x="320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4" name="Shape 734"/>
            <p:cNvSpPr/>
            <p:nvPr/>
          </p:nvSpPr>
          <p:spPr>
            <a:xfrm rot="16200000">
              <a:off x="352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5" name="Shape 735"/>
            <p:cNvSpPr/>
            <p:nvPr/>
          </p:nvSpPr>
          <p:spPr>
            <a:xfrm rot="16200000">
              <a:off x="384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6" name="Shape 736"/>
            <p:cNvSpPr/>
            <p:nvPr/>
          </p:nvSpPr>
          <p:spPr>
            <a:xfrm rot="16200000">
              <a:off x="415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7" name="Shape 737"/>
            <p:cNvSpPr/>
            <p:nvPr/>
          </p:nvSpPr>
          <p:spPr>
            <a:xfrm rot="16200000">
              <a:off x="447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8" name="Shape 738"/>
            <p:cNvSpPr/>
            <p:nvPr/>
          </p:nvSpPr>
          <p:spPr>
            <a:xfrm rot="16200000">
              <a:off x="479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9" name="Shape 739"/>
            <p:cNvSpPr/>
            <p:nvPr/>
          </p:nvSpPr>
          <p:spPr>
            <a:xfrm rot="16200000">
              <a:off x="511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40" name="Shape 740"/>
            <p:cNvSpPr/>
            <p:nvPr/>
          </p:nvSpPr>
          <p:spPr>
            <a:xfrm rot="16200000">
              <a:off x="542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</p:grpSp>
      <p:pic>
        <p:nvPicPr>
          <p:cNvPr id="74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533" y="1960490"/>
            <a:ext cx="2741618" cy="2741618"/>
          </a:xfrm>
          <a:prstGeom prst="rect">
            <a:avLst/>
          </a:prstGeom>
          <a:ln w="3175">
            <a:miter lim="400000"/>
          </a:ln>
        </p:spPr>
      </p:pic>
      <p:sp>
        <p:nvSpPr>
          <p:cNvPr id="743" name="Shape 743"/>
          <p:cNvSpPr/>
          <p:nvPr/>
        </p:nvSpPr>
        <p:spPr>
          <a:xfrm>
            <a:off x="2965751" y="1401762"/>
            <a:ext cx="3398442" cy="1617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93" y="0"/>
                </a:moveTo>
                <a:cubicBezTo>
                  <a:pt x="2732" y="0"/>
                  <a:pt x="2439" y="615"/>
                  <a:pt x="2439" y="1373"/>
                </a:cubicBezTo>
                <a:lnTo>
                  <a:pt x="2439" y="12218"/>
                </a:lnTo>
                <a:lnTo>
                  <a:pt x="0" y="21600"/>
                </a:lnTo>
                <a:lnTo>
                  <a:pt x="3741" y="15096"/>
                </a:lnTo>
                <a:lnTo>
                  <a:pt x="20947" y="15096"/>
                </a:lnTo>
                <a:cubicBezTo>
                  <a:pt x="21307" y="15096"/>
                  <a:pt x="21600" y="14481"/>
                  <a:pt x="21600" y="13723"/>
                </a:cubicBezTo>
                <a:lnTo>
                  <a:pt x="21600" y="1373"/>
                </a:lnTo>
                <a:cubicBezTo>
                  <a:pt x="21600" y="615"/>
                  <a:pt x="21307" y="0"/>
                  <a:pt x="20947" y="0"/>
                </a:cubicBezTo>
                <a:lnTo>
                  <a:pt x="309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Guess what y is!</a:t>
            </a:r>
          </a:p>
        </p:txBody>
      </p:sp>
      <p:grpSp>
        <p:nvGrpSpPr>
          <p:cNvPr id="752" name="Group 752"/>
          <p:cNvGrpSpPr/>
          <p:nvPr/>
        </p:nvGrpSpPr>
        <p:grpSpPr>
          <a:xfrm>
            <a:off x="7459316" y="3854769"/>
            <a:ext cx="3221971" cy="569341"/>
            <a:chOff x="0" y="0"/>
            <a:chExt cx="3221970" cy="569340"/>
          </a:xfrm>
        </p:grpSpPr>
        <p:sp>
          <p:nvSpPr>
            <p:cNvPr id="744" name="Shape 744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</a:t>
              </a:r>
            </a:p>
          </p:txBody>
        </p:sp>
        <p:sp>
          <p:nvSpPr>
            <p:cNvPr id="745" name="Shape 745"/>
            <p:cNvSpPr/>
            <p:nvPr/>
          </p:nvSpPr>
          <p:spPr>
            <a:xfrm>
              <a:off x="402224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746" name="Shape 746"/>
            <p:cNvSpPr/>
            <p:nvPr/>
          </p:nvSpPr>
          <p:spPr>
            <a:xfrm>
              <a:off x="1219372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747" name="Shape 747"/>
            <p:cNvSpPr/>
            <p:nvPr/>
          </p:nvSpPr>
          <p:spPr>
            <a:xfrm>
              <a:off x="804448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748" name="Shape 748"/>
            <p:cNvSpPr/>
            <p:nvPr/>
          </p:nvSpPr>
          <p:spPr>
            <a:xfrm>
              <a:off x="1621597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749" name="Shape 749"/>
            <p:cNvSpPr/>
            <p:nvPr/>
          </p:nvSpPr>
          <p:spPr>
            <a:xfrm>
              <a:off x="2023821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750" name="Shape 750"/>
            <p:cNvSpPr/>
            <p:nvPr/>
          </p:nvSpPr>
          <p:spPr>
            <a:xfrm>
              <a:off x="2438745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751" name="Shape 751"/>
            <p:cNvSpPr/>
            <p:nvPr/>
          </p:nvSpPr>
          <p:spPr>
            <a:xfrm>
              <a:off x="2840970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  <p:sp>
        <p:nvSpPr>
          <p:cNvPr id="753" name="Shape 753"/>
          <p:cNvSpPr/>
          <p:nvPr/>
        </p:nvSpPr>
        <p:spPr>
          <a:xfrm>
            <a:off x="3429673" y="3037082"/>
            <a:ext cx="3449022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= array[y];</a:t>
            </a:r>
          </a:p>
        </p:txBody>
      </p:sp>
      <p:sp>
        <p:nvSpPr>
          <p:cNvPr id="754" name="Shape 754"/>
          <p:cNvSpPr/>
          <p:nvPr/>
        </p:nvSpPr>
        <p:spPr>
          <a:xfrm>
            <a:off x="10302360" y="4688088"/>
            <a:ext cx="6025002" cy="26077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t>for (i = 0; i &lt; 8; i++) {</a:t>
            </a:r>
          </a:p>
          <a:p>
            <a:pPr marL="0" indent="0"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t>  start_timer();</a:t>
            </a:r>
          </a:p>
          <a:p>
            <a:pPr marL="0" indent="0"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t>  y = array[i];</a:t>
            </a:r>
          </a:p>
          <a:p>
            <a:pPr marL="0" indent="0"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t>  stop_timer();</a:t>
            </a:r>
          </a:p>
          <a:p>
            <a:pPr marL="0" indent="0"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pic>
        <p:nvPicPr>
          <p:cNvPr id="755" name="pasted-image.png"/>
          <p:cNvPicPr>
            <a:picLocks noChangeAspect="1"/>
          </p:cNvPicPr>
          <p:nvPr/>
        </p:nvPicPr>
        <p:blipFill>
          <a:blip r:embed="rId4">
            <a:extLst/>
          </a:blip>
          <a:srcRect l="22906" t="6656" r="22906" b="6656"/>
          <a:stretch>
            <a:fillRect/>
          </a:stretch>
        </p:blipFill>
        <p:spPr>
          <a:xfrm>
            <a:off x="12336807" y="1633681"/>
            <a:ext cx="3322303" cy="2790290"/>
          </a:xfrm>
          <a:prstGeom prst="rect">
            <a:avLst/>
          </a:prstGeom>
          <a:ln w="3175">
            <a:miter lim="400000"/>
          </a:ln>
        </p:spPr>
      </p:pic>
      <p:sp>
        <p:nvSpPr>
          <p:cNvPr id="756" name="Shape 756"/>
          <p:cNvSpPr/>
          <p:nvPr/>
        </p:nvSpPr>
        <p:spPr>
          <a:xfrm rot="16200000">
            <a:off x="8149550" y="2045043"/>
            <a:ext cx="1524001" cy="3175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grpSp>
        <p:nvGrpSpPr>
          <p:cNvPr id="761" name="Group 761"/>
          <p:cNvGrpSpPr/>
          <p:nvPr/>
        </p:nvGrpSpPr>
        <p:grpSpPr>
          <a:xfrm>
            <a:off x="7732942" y="2900323"/>
            <a:ext cx="1211293" cy="991629"/>
            <a:chOff x="0" y="0"/>
            <a:chExt cx="1211292" cy="991627"/>
          </a:xfrm>
        </p:grpSpPr>
        <p:sp>
          <p:nvSpPr>
            <p:cNvPr id="757" name="Shape 757"/>
            <p:cNvSpPr/>
            <p:nvPr/>
          </p:nvSpPr>
          <p:spPr>
            <a:xfrm flipV="1">
              <a:off x="1131106" y="1409"/>
              <a:ext cx="80187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58" name="Shape 758"/>
            <p:cNvSpPr/>
            <p:nvPr/>
          </p:nvSpPr>
          <p:spPr>
            <a:xfrm flipV="1">
              <a:off x="753505" y="1167"/>
              <a:ext cx="1055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59" name="Shape 759"/>
            <p:cNvSpPr/>
            <p:nvPr/>
          </p:nvSpPr>
          <p:spPr>
            <a:xfrm flipV="1">
              <a:off x="350503" y="574"/>
              <a:ext cx="1690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60" name="Shape 760"/>
            <p:cNvSpPr/>
            <p:nvPr/>
          </p:nvSpPr>
          <p:spPr>
            <a:xfrm flipV="1">
              <a:off x="0" y="0"/>
              <a:ext cx="232586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766" name="Group 766"/>
          <p:cNvGrpSpPr/>
          <p:nvPr/>
        </p:nvGrpSpPr>
        <p:grpSpPr>
          <a:xfrm flipH="1">
            <a:off x="9214379" y="2900323"/>
            <a:ext cx="1211293" cy="991629"/>
            <a:chOff x="0" y="0"/>
            <a:chExt cx="1211292" cy="991627"/>
          </a:xfrm>
        </p:grpSpPr>
        <p:sp>
          <p:nvSpPr>
            <p:cNvPr id="762" name="Shape 762"/>
            <p:cNvSpPr/>
            <p:nvPr/>
          </p:nvSpPr>
          <p:spPr>
            <a:xfrm flipV="1">
              <a:off x="1131106" y="1409"/>
              <a:ext cx="80187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63" name="Shape 763"/>
            <p:cNvSpPr/>
            <p:nvPr/>
          </p:nvSpPr>
          <p:spPr>
            <a:xfrm flipV="1">
              <a:off x="753505" y="1167"/>
              <a:ext cx="1055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64" name="Shape 764"/>
            <p:cNvSpPr/>
            <p:nvPr/>
          </p:nvSpPr>
          <p:spPr>
            <a:xfrm flipV="1">
              <a:off x="350503" y="574"/>
              <a:ext cx="1690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65" name="Shape 765"/>
            <p:cNvSpPr/>
            <p:nvPr/>
          </p:nvSpPr>
          <p:spPr>
            <a:xfrm flipV="1">
              <a:off x="0" y="0"/>
              <a:ext cx="232586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sp>
        <p:nvSpPr>
          <p:cNvPr id="767" name="Shape 767"/>
          <p:cNvSpPr/>
          <p:nvPr/>
        </p:nvSpPr>
        <p:spPr>
          <a:xfrm>
            <a:off x="8609525" y="3481785"/>
            <a:ext cx="527852" cy="1287022"/>
          </a:xfrm>
          <a:prstGeom prst="roundRect">
            <a:avLst>
              <a:gd name="adj" fmla="val 3609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499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499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9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99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98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499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7" dur="499" fill="hold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9"/>
                            </p:stCondLst>
                            <p:childTnLst>
                              <p:par>
                                <p:cTn id="4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499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98"/>
                            </p:stCondLst>
                            <p:childTnLst>
                              <p:par>
                                <p:cTn id="44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499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499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5" grpId="9"/>
      <p:bldP build="whole" bldLvl="1" animBg="1" rev="0" advAuto="0" spid="767" grpId="6"/>
      <p:bldP build="whole" bldLvl="1" animBg="1" rev="0" advAuto="0" spid="756" grpId="7"/>
      <p:bldP build="whole" bldLvl="1" animBg="1" rev="0" advAuto="0" spid="767" grpId="8"/>
      <p:bldP build="whole" bldLvl="1" animBg="1" rev="0" advAuto="0" spid="752" grpId="1"/>
      <p:bldP build="whole" bldLvl="1" animBg="1" rev="0" advAuto="0" spid="766" grpId="3"/>
      <p:bldP build="whole" bldLvl="1" animBg="1" rev="0" advAuto="0" spid="754" grpId="10"/>
      <p:bldP build="whole" bldLvl="1" animBg="1" rev="0" advAuto="0" spid="726" grpId="11"/>
      <p:bldP build="whole" bldLvl="1" animBg="1" rev="0" advAuto="0" spid="753" grpId="5"/>
      <p:bldP build="whole" bldLvl="1" animBg="1" rev="0" advAuto="0" spid="743" grpId="4"/>
      <p:bldP build="whole" bldLvl="1" animBg="1" rev="0" advAuto="0" spid="761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</a:t>
            </a:r>
          </a:p>
        </p:txBody>
      </p:sp>
      <p:pic>
        <p:nvPicPr>
          <p:cNvPr id="77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221" y="2435462"/>
            <a:ext cx="10507186" cy="3503207"/>
          </a:xfrm>
          <a:prstGeom prst="rect">
            <a:avLst/>
          </a:prstGeom>
          <a:ln w="3175">
            <a:miter lim="400000"/>
          </a:ln>
        </p:spPr>
      </p:pic>
      <p:sp>
        <p:nvSpPr>
          <p:cNvPr id="771" name="Shape 771"/>
          <p:cNvSpPr/>
          <p:nvPr/>
        </p:nvSpPr>
        <p:spPr>
          <a:xfrm>
            <a:off x="6429656" y="3044961"/>
            <a:ext cx="6209110" cy="1122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81" y="0"/>
                </a:moveTo>
                <a:cubicBezTo>
                  <a:pt x="3384" y="0"/>
                  <a:pt x="3224" y="885"/>
                  <a:pt x="3224" y="1978"/>
                </a:cubicBezTo>
                <a:lnTo>
                  <a:pt x="3224" y="9559"/>
                </a:lnTo>
                <a:lnTo>
                  <a:pt x="0" y="21600"/>
                </a:lnTo>
                <a:lnTo>
                  <a:pt x="4002" y="13415"/>
                </a:lnTo>
                <a:lnTo>
                  <a:pt x="21242" y="13415"/>
                </a:lnTo>
                <a:cubicBezTo>
                  <a:pt x="21440" y="13415"/>
                  <a:pt x="21600" y="12530"/>
                  <a:pt x="21600" y="11438"/>
                </a:cubicBezTo>
                <a:lnTo>
                  <a:pt x="21600" y="1978"/>
                </a:lnTo>
                <a:cubicBezTo>
                  <a:pt x="21600" y="885"/>
                  <a:pt x="21440" y="0"/>
                  <a:pt x="21242" y="0"/>
                </a:cubicBezTo>
                <a:lnTo>
                  <a:pt x="3581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Read a byte of the kernel</a:t>
            </a:r>
          </a:p>
        </p:txBody>
      </p:sp>
      <p:sp>
        <p:nvSpPr>
          <p:cNvPr id="772" name="Shape 772"/>
          <p:cNvSpPr/>
          <p:nvPr/>
        </p:nvSpPr>
        <p:spPr>
          <a:xfrm>
            <a:off x="2387322" y="5994162"/>
            <a:ext cx="8506833" cy="70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436"/>
                </a:moveTo>
                <a:lnTo>
                  <a:pt x="0" y="3164"/>
                </a:lnTo>
                <a:cubicBezTo>
                  <a:pt x="0" y="1417"/>
                  <a:pt x="117" y="0"/>
                  <a:pt x="261" y="0"/>
                </a:cubicBezTo>
                <a:lnTo>
                  <a:pt x="21339" y="0"/>
                </a:lnTo>
                <a:cubicBezTo>
                  <a:pt x="21483" y="0"/>
                  <a:pt x="21600" y="1417"/>
                  <a:pt x="21600" y="3164"/>
                </a:cubicBezTo>
                <a:lnTo>
                  <a:pt x="21600" y="18436"/>
                </a:lnTo>
                <a:cubicBezTo>
                  <a:pt x="21600" y="20183"/>
                  <a:pt x="21483" y="21600"/>
                  <a:pt x="21339" y="21600"/>
                </a:cubicBezTo>
                <a:lnTo>
                  <a:pt x="261" y="21600"/>
                </a:lnTo>
                <a:cubicBezTo>
                  <a:pt x="117" y="21600"/>
                  <a:pt x="0" y="20183"/>
                  <a:pt x="0" y="18436"/>
                </a:cubicBez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8: Maybe I should check if step 4 was valid…</a:t>
            </a:r>
          </a:p>
        </p:txBody>
      </p:sp>
      <p:sp>
        <p:nvSpPr>
          <p:cNvPr id="773" name="Shape 773"/>
          <p:cNvSpPr/>
          <p:nvPr/>
        </p:nvSpPr>
        <p:spPr>
          <a:xfrm>
            <a:off x="5636303" y="3892625"/>
            <a:ext cx="7002463" cy="70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623" y="0"/>
                </a:moveTo>
                <a:cubicBezTo>
                  <a:pt x="5448" y="0"/>
                  <a:pt x="5306" y="1417"/>
                  <a:pt x="5306" y="3164"/>
                </a:cubicBezTo>
                <a:lnTo>
                  <a:pt x="5306" y="15699"/>
                </a:lnTo>
                <a:lnTo>
                  <a:pt x="0" y="21600"/>
                </a:lnTo>
                <a:lnTo>
                  <a:pt x="5518" y="21246"/>
                </a:lnTo>
                <a:cubicBezTo>
                  <a:pt x="5551" y="21364"/>
                  <a:pt x="5586" y="21466"/>
                  <a:pt x="5623" y="21466"/>
                </a:cubicBezTo>
                <a:lnTo>
                  <a:pt x="21283" y="21466"/>
                </a:lnTo>
                <a:cubicBezTo>
                  <a:pt x="21458" y="21466"/>
                  <a:pt x="21600" y="20049"/>
                  <a:pt x="21600" y="18301"/>
                </a:cubicBezTo>
                <a:lnTo>
                  <a:pt x="21600" y="3164"/>
                </a:lnTo>
                <a:cubicBezTo>
                  <a:pt x="21600" y="1417"/>
                  <a:pt x="21458" y="0"/>
                  <a:pt x="21283" y="0"/>
                </a:cubicBezTo>
                <a:lnTo>
                  <a:pt x="562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Multiply byte by 4096</a:t>
            </a:r>
          </a:p>
        </p:txBody>
      </p:sp>
      <p:sp>
        <p:nvSpPr>
          <p:cNvPr id="774" name="Shape 774"/>
          <p:cNvSpPr/>
          <p:nvPr/>
        </p:nvSpPr>
        <p:spPr>
          <a:xfrm>
            <a:off x="8046918" y="5097112"/>
            <a:ext cx="6101161" cy="697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63" y="0"/>
                </a:moveTo>
                <a:cubicBezTo>
                  <a:pt x="3062" y="0"/>
                  <a:pt x="2899" y="1426"/>
                  <a:pt x="2899" y="3184"/>
                </a:cubicBezTo>
                <a:lnTo>
                  <a:pt x="2899" y="8876"/>
                </a:lnTo>
                <a:lnTo>
                  <a:pt x="0" y="12810"/>
                </a:lnTo>
                <a:lnTo>
                  <a:pt x="2899" y="16744"/>
                </a:lnTo>
                <a:lnTo>
                  <a:pt x="2899" y="18416"/>
                </a:lnTo>
                <a:cubicBezTo>
                  <a:pt x="2899" y="20174"/>
                  <a:pt x="3062" y="21600"/>
                  <a:pt x="3263" y="21600"/>
                </a:cubicBezTo>
                <a:lnTo>
                  <a:pt x="21236" y="21600"/>
                </a:lnTo>
                <a:cubicBezTo>
                  <a:pt x="21437" y="21600"/>
                  <a:pt x="21600" y="20174"/>
                  <a:pt x="21600" y="18416"/>
                </a:cubicBezTo>
                <a:lnTo>
                  <a:pt x="21600" y="3184"/>
                </a:lnTo>
                <a:cubicBezTo>
                  <a:pt x="21600" y="1426"/>
                  <a:pt x="21437" y="0"/>
                  <a:pt x="21236" y="0"/>
                </a:cubicBezTo>
                <a:lnTo>
                  <a:pt x="326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Use value to hit cache line</a:t>
            </a:r>
          </a:p>
        </p:txBody>
      </p:sp>
      <p:pic>
        <p:nvPicPr>
          <p:cNvPr id="77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5058" y="3467380"/>
            <a:ext cx="2209240" cy="220924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2" grpId="4"/>
      <p:bldP build="whole" bldLvl="1" animBg="1" rev="0" advAuto="0" spid="775" grpId="5"/>
      <p:bldP build="whole" bldLvl="1" animBg="1" rev="0" advAuto="0" spid="774" grpId="3"/>
      <p:bldP build="whole" bldLvl="1" animBg="1" rev="0" advAuto="0" spid="771" grpId="1"/>
      <p:bldP build="whole" bldLvl="1" animBg="1" rev="0" advAuto="0" spid="77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</a:t>
            </a:r>
          </a:p>
        </p:txBody>
      </p:sp>
      <p:pic>
        <p:nvPicPr>
          <p:cNvPr id="778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41711" b="0"/>
          <a:stretch>
            <a:fillRect/>
          </a:stretch>
        </p:blipFill>
        <p:spPr>
          <a:xfrm>
            <a:off x="4848138" y="4141349"/>
            <a:ext cx="1254089" cy="2151512"/>
          </a:xfrm>
          <a:prstGeom prst="rect">
            <a:avLst/>
          </a:prstGeom>
          <a:ln w="3175">
            <a:miter lim="400000"/>
          </a:ln>
        </p:spPr>
      </p:pic>
      <p:pic>
        <p:nvPicPr>
          <p:cNvPr id="779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8767" t="0" r="0" b="0"/>
          <a:stretch>
            <a:fillRect/>
          </a:stretch>
        </p:blipFill>
        <p:spPr>
          <a:xfrm>
            <a:off x="10476684" y="3730739"/>
            <a:ext cx="887128" cy="215151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794" name="Group 794"/>
          <p:cNvGrpSpPr/>
          <p:nvPr/>
        </p:nvGrpSpPr>
        <p:grpSpPr>
          <a:xfrm>
            <a:off x="5905499" y="1549568"/>
            <a:ext cx="4445002" cy="1524001"/>
            <a:chOff x="1904999" y="0"/>
            <a:chExt cx="4445000" cy="1524000"/>
          </a:xfrm>
        </p:grpSpPr>
        <p:sp>
          <p:nvSpPr>
            <p:cNvPr id="780" name="Shape 780"/>
            <p:cNvSpPr/>
            <p:nvPr/>
          </p:nvSpPr>
          <p:spPr>
            <a:xfrm rot="16200000">
              <a:off x="130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1" name="Shape 781"/>
            <p:cNvSpPr/>
            <p:nvPr/>
          </p:nvSpPr>
          <p:spPr>
            <a:xfrm rot="16200000">
              <a:off x="161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2" name="Shape 782"/>
            <p:cNvSpPr/>
            <p:nvPr/>
          </p:nvSpPr>
          <p:spPr>
            <a:xfrm rot="16200000">
              <a:off x="193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3" name="Shape 783"/>
            <p:cNvSpPr/>
            <p:nvPr/>
          </p:nvSpPr>
          <p:spPr>
            <a:xfrm rot="16200000">
              <a:off x="225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4" name="Shape 784"/>
            <p:cNvSpPr/>
            <p:nvPr/>
          </p:nvSpPr>
          <p:spPr>
            <a:xfrm rot="16200000">
              <a:off x="257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5" name="Shape 785"/>
            <p:cNvSpPr/>
            <p:nvPr/>
          </p:nvSpPr>
          <p:spPr>
            <a:xfrm rot="16200000">
              <a:off x="288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6" name="Shape 786"/>
            <p:cNvSpPr/>
            <p:nvPr/>
          </p:nvSpPr>
          <p:spPr>
            <a:xfrm rot="16200000">
              <a:off x="320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7" name="Shape 787"/>
            <p:cNvSpPr/>
            <p:nvPr/>
          </p:nvSpPr>
          <p:spPr>
            <a:xfrm rot="16200000">
              <a:off x="352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8" name="Shape 788"/>
            <p:cNvSpPr/>
            <p:nvPr/>
          </p:nvSpPr>
          <p:spPr>
            <a:xfrm rot="16200000">
              <a:off x="384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9" name="Shape 789"/>
            <p:cNvSpPr/>
            <p:nvPr/>
          </p:nvSpPr>
          <p:spPr>
            <a:xfrm rot="16200000">
              <a:off x="415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90" name="Shape 790"/>
            <p:cNvSpPr/>
            <p:nvPr/>
          </p:nvSpPr>
          <p:spPr>
            <a:xfrm rot="16200000">
              <a:off x="447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91" name="Shape 791"/>
            <p:cNvSpPr/>
            <p:nvPr/>
          </p:nvSpPr>
          <p:spPr>
            <a:xfrm rot="16200000">
              <a:off x="479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92" name="Shape 792"/>
            <p:cNvSpPr/>
            <p:nvPr/>
          </p:nvSpPr>
          <p:spPr>
            <a:xfrm rot="16200000">
              <a:off x="511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93" name="Shape 793"/>
            <p:cNvSpPr/>
            <p:nvPr/>
          </p:nvSpPr>
          <p:spPr>
            <a:xfrm rot="16200000">
              <a:off x="542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</p:grpSp>
      <p:sp>
        <p:nvSpPr>
          <p:cNvPr id="795" name="Shape 795"/>
          <p:cNvSpPr/>
          <p:nvPr/>
        </p:nvSpPr>
        <p:spPr>
          <a:xfrm rot="16200000">
            <a:off x="6889749" y="2152818"/>
            <a:ext cx="1524001" cy="3175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796" name="Shape 796"/>
          <p:cNvSpPr/>
          <p:nvPr/>
        </p:nvSpPr>
        <p:spPr>
          <a:xfrm>
            <a:off x="11015094" y="3887277"/>
            <a:ext cx="2859088" cy="88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743" y="0"/>
                </a:moveTo>
                <a:cubicBezTo>
                  <a:pt x="4315" y="0"/>
                  <a:pt x="3967" y="1129"/>
                  <a:pt x="3967" y="2522"/>
                </a:cubicBezTo>
                <a:lnTo>
                  <a:pt x="3967" y="11998"/>
                </a:lnTo>
                <a:lnTo>
                  <a:pt x="0" y="21600"/>
                </a:lnTo>
                <a:lnTo>
                  <a:pt x="6356" y="17111"/>
                </a:lnTo>
                <a:lnTo>
                  <a:pt x="20823" y="17111"/>
                </a:lnTo>
                <a:cubicBezTo>
                  <a:pt x="21252" y="17111"/>
                  <a:pt x="21600" y="15981"/>
                  <a:pt x="21600" y="14588"/>
                </a:cubicBezTo>
                <a:lnTo>
                  <a:pt x="21600" y="2522"/>
                </a:lnTo>
                <a:cubicBezTo>
                  <a:pt x="21600" y="1129"/>
                  <a:pt x="21252" y="0"/>
                  <a:pt x="20823" y="0"/>
                </a:cubicBezTo>
                <a:lnTo>
                  <a:pt x="474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ATTACK!</a:t>
            </a:r>
          </a:p>
        </p:txBody>
      </p:sp>
      <p:sp>
        <p:nvSpPr>
          <p:cNvPr id="797" name="Shape 797"/>
          <p:cNvSpPr/>
          <p:nvPr/>
        </p:nvSpPr>
        <p:spPr>
          <a:xfrm flipH="1" flipV="1">
            <a:off x="7772744" y="3055430"/>
            <a:ext cx="2725470" cy="168657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98" name="Shape 798"/>
          <p:cNvSpPr/>
          <p:nvPr/>
        </p:nvSpPr>
        <p:spPr>
          <a:xfrm flipV="1">
            <a:off x="6285827" y="3055430"/>
            <a:ext cx="1325804" cy="132580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99" name="Shape 799"/>
          <p:cNvSpPr/>
          <p:nvPr/>
        </p:nvSpPr>
        <p:spPr>
          <a:xfrm flipV="1">
            <a:off x="6285827" y="3076554"/>
            <a:ext cx="666398" cy="129198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00" name="Shape 800"/>
          <p:cNvSpPr/>
          <p:nvPr/>
        </p:nvSpPr>
        <p:spPr>
          <a:xfrm flipV="1">
            <a:off x="6285827" y="3086705"/>
            <a:ext cx="103361" cy="128183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01" name="Shape 801"/>
          <p:cNvSpPr/>
          <p:nvPr/>
        </p:nvSpPr>
        <p:spPr>
          <a:xfrm>
            <a:off x="2428880" y="2773237"/>
            <a:ext cx="3000773" cy="152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0" y="0"/>
                </a:moveTo>
                <a:cubicBezTo>
                  <a:pt x="331" y="0"/>
                  <a:pt x="0" y="651"/>
                  <a:pt x="0" y="1454"/>
                </a:cubicBezTo>
                <a:lnTo>
                  <a:pt x="0" y="16217"/>
                </a:lnTo>
                <a:cubicBezTo>
                  <a:pt x="0" y="17020"/>
                  <a:pt x="331" y="17671"/>
                  <a:pt x="740" y="17671"/>
                </a:cubicBezTo>
                <a:lnTo>
                  <a:pt x="14972" y="17671"/>
                </a:lnTo>
                <a:lnTo>
                  <a:pt x="21600" y="21600"/>
                </a:lnTo>
                <a:lnTo>
                  <a:pt x="16801" y="14785"/>
                </a:lnTo>
                <a:lnTo>
                  <a:pt x="16801" y="1454"/>
                </a:lnTo>
                <a:cubicBezTo>
                  <a:pt x="16801" y="651"/>
                  <a:pt x="16469" y="0"/>
                  <a:pt x="16061" y="0"/>
                </a:cubicBezTo>
                <a:lnTo>
                  <a:pt x="740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Ah! First byte is 2.</a:t>
            </a:r>
          </a:p>
        </p:txBody>
      </p:sp>
      <p:sp>
        <p:nvSpPr>
          <p:cNvPr id="802" name="Shape 802"/>
          <p:cNvSpPr/>
          <p:nvPr/>
        </p:nvSpPr>
        <p:spPr>
          <a:xfrm>
            <a:off x="7196695" y="4560539"/>
            <a:ext cx="1993556" cy="1313081"/>
          </a:xfrm>
          <a:prstGeom prst="rightArrow">
            <a:avLst>
              <a:gd name="adj1" fmla="val 72365"/>
              <a:gd name="adj2" fmla="val 42348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fork()</a:t>
            </a:r>
          </a:p>
        </p:txBody>
      </p:sp>
      <p:pic>
        <p:nvPicPr>
          <p:cNvPr id="8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5489" y="3874577"/>
            <a:ext cx="2209240" cy="2209240"/>
          </a:xfrm>
          <a:prstGeom prst="rect">
            <a:avLst/>
          </a:prstGeom>
          <a:ln w="3175">
            <a:miter lim="400000"/>
          </a:ln>
        </p:spPr>
      </p:pic>
      <p:pic>
        <p:nvPicPr>
          <p:cNvPr id="804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8767" t="0" r="0" b="0"/>
          <a:stretch>
            <a:fillRect/>
          </a:stretch>
        </p:blipFill>
        <p:spPr>
          <a:xfrm>
            <a:off x="10476684" y="3730739"/>
            <a:ext cx="887128" cy="2151512"/>
          </a:xfrm>
          <a:prstGeom prst="rect">
            <a:avLst/>
          </a:prstGeom>
          <a:ln w="3175">
            <a:miter lim="400000"/>
          </a:ln>
        </p:spPr>
      </p:pic>
      <p:sp>
        <p:nvSpPr>
          <p:cNvPr id="805" name="Shape 805"/>
          <p:cNvSpPr/>
          <p:nvPr/>
        </p:nvSpPr>
        <p:spPr>
          <a:xfrm rot="16200000">
            <a:off x="6251703" y="2152818"/>
            <a:ext cx="1524001" cy="3175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806" name="Shape 806"/>
          <p:cNvSpPr/>
          <p:nvPr/>
        </p:nvSpPr>
        <p:spPr>
          <a:xfrm>
            <a:off x="11015094" y="3887277"/>
            <a:ext cx="2859088" cy="88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743" y="0"/>
                </a:moveTo>
                <a:cubicBezTo>
                  <a:pt x="4315" y="0"/>
                  <a:pt x="3967" y="1129"/>
                  <a:pt x="3967" y="2522"/>
                </a:cubicBezTo>
                <a:lnTo>
                  <a:pt x="3967" y="11998"/>
                </a:lnTo>
                <a:lnTo>
                  <a:pt x="0" y="21600"/>
                </a:lnTo>
                <a:lnTo>
                  <a:pt x="6356" y="17111"/>
                </a:lnTo>
                <a:lnTo>
                  <a:pt x="20823" y="17111"/>
                </a:lnTo>
                <a:cubicBezTo>
                  <a:pt x="21252" y="17111"/>
                  <a:pt x="21600" y="15981"/>
                  <a:pt x="21600" y="14588"/>
                </a:cubicBezTo>
                <a:lnTo>
                  <a:pt x="21600" y="2522"/>
                </a:lnTo>
                <a:cubicBezTo>
                  <a:pt x="21600" y="1129"/>
                  <a:pt x="21252" y="0"/>
                  <a:pt x="20823" y="0"/>
                </a:cubicBezTo>
                <a:lnTo>
                  <a:pt x="474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ATTACK!</a:t>
            </a:r>
          </a:p>
        </p:txBody>
      </p:sp>
      <p:sp>
        <p:nvSpPr>
          <p:cNvPr id="807" name="Shape 807"/>
          <p:cNvSpPr/>
          <p:nvPr/>
        </p:nvSpPr>
        <p:spPr>
          <a:xfrm flipH="1" flipV="1">
            <a:off x="6992503" y="3054068"/>
            <a:ext cx="3505710" cy="168794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08" name="Shape 808"/>
          <p:cNvSpPr/>
          <p:nvPr/>
        </p:nvSpPr>
        <p:spPr>
          <a:xfrm flipV="1">
            <a:off x="6285827" y="3055430"/>
            <a:ext cx="1325804" cy="132580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09" name="Shape 809"/>
          <p:cNvSpPr/>
          <p:nvPr/>
        </p:nvSpPr>
        <p:spPr>
          <a:xfrm flipV="1">
            <a:off x="6285827" y="3076554"/>
            <a:ext cx="666398" cy="129198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10" name="Shape 810"/>
          <p:cNvSpPr/>
          <p:nvPr/>
        </p:nvSpPr>
        <p:spPr>
          <a:xfrm flipV="1">
            <a:off x="6285827" y="3086705"/>
            <a:ext cx="103361" cy="128183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11" name="Shape 811"/>
          <p:cNvSpPr/>
          <p:nvPr/>
        </p:nvSpPr>
        <p:spPr>
          <a:xfrm>
            <a:off x="7196695" y="4560539"/>
            <a:ext cx="1993556" cy="1313081"/>
          </a:xfrm>
          <a:prstGeom prst="rightArrow">
            <a:avLst>
              <a:gd name="adj1" fmla="val 72365"/>
              <a:gd name="adj2" fmla="val 42348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fork()</a:t>
            </a:r>
          </a:p>
        </p:txBody>
      </p:sp>
      <p:pic>
        <p:nvPicPr>
          <p:cNvPr id="81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5489" y="3874577"/>
            <a:ext cx="2209240" cy="2209240"/>
          </a:xfrm>
          <a:prstGeom prst="rect">
            <a:avLst/>
          </a:prstGeom>
          <a:ln w="3175">
            <a:miter lim="400000"/>
          </a:ln>
        </p:spPr>
      </p:pic>
      <p:sp>
        <p:nvSpPr>
          <p:cNvPr id="813" name="Shape 813"/>
          <p:cNvSpPr/>
          <p:nvPr/>
        </p:nvSpPr>
        <p:spPr>
          <a:xfrm>
            <a:off x="2011018" y="2773237"/>
            <a:ext cx="3418682" cy="152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9" y="0"/>
                </a:moveTo>
                <a:cubicBezTo>
                  <a:pt x="291" y="0"/>
                  <a:pt x="0" y="651"/>
                  <a:pt x="0" y="1454"/>
                </a:cubicBezTo>
                <a:lnTo>
                  <a:pt x="0" y="16217"/>
                </a:lnTo>
                <a:cubicBezTo>
                  <a:pt x="0" y="17020"/>
                  <a:pt x="291" y="17671"/>
                  <a:pt x="649" y="17671"/>
                </a:cubicBezTo>
                <a:lnTo>
                  <a:pt x="15782" y="17671"/>
                </a:lnTo>
                <a:lnTo>
                  <a:pt x="21600" y="21600"/>
                </a:lnTo>
                <a:lnTo>
                  <a:pt x="17387" y="14785"/>
                </a:lnTo>
                <a:lnTo>
                  <a:pt x="17387" y="1454"/>
                </a:lnTo>
                <a:cubicBezTo>
                  <a:pt x="17387" y="651"/>
                  <a:pt x="17097" y="0"/>
                  <a:pt x="16738" y="0"/>
                </a:cubicBezTo>
                <a:lnTo>
                  <a:pt x="649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O-ho! Second byte is 1.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499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499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99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499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3" dur="500" fill="hold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Class="exit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7" dur="499" fill="hold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99"/>
                            </p:stCondLst>
                            <p:childTnLst>
                              <p:par>
                                <p:cTn id="40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1" dur="1000" fill="hold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99"/>
                            </p:stCondLst>
                            <p:childTnLst>
                              <p:par>
                                <p:cTn id="44" presetClass="exit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5" dur="499" fill="hold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499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9"/>
                            </p:stCondLst>
                            <p:childTnLst>
                              <p:par>
                                <p:cTn id="53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499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98"/>
                            </p:stCondLst>
                            <p:childTnLst>
                              <p:par>
                                <p:cTn id="57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499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97"/>
                            </p:stCondLst>
                            <p:childTnLst>
                              <p:par>
                                <p:cTn id="61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xit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7" dur="499" fill="hold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9"/>
                            </p:stCondLst>
                            <p:childTnLst>
                              <p:par>
                                <p:cTn id="70" presetClass="exit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1" dur="499" fill="hold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98"/>
                            </p:stCondLst>
                            <p:childTnLst>
                              <p:par>
                                <p:cTn id="74" presetClass="exit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5" dur="499" fill="hold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97"/>
                            </p:stCondLst>
                            <p:childTnLst>
                              <p:par>
                                <p:cTn id="78" presetClass="exit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9" dur="499" fill="hold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96"/>
                            </p:stCondLst>
                            <p:childTnLst>
                              <p:par>
                                <p:cTn id="82" presetClass="exit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83" dur="499" fill="hold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95"/>
                            </p:stCondLst>
                            <p:childTnLst>
                              <p:par>
                                <p:cTn id="86" presetClass="exit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87" dur="499" fill="hold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clickEffect" presetSubtype="8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3" dur="499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99"/>
                            </p:stCondLst>
                            <p:childTnLst>
                              <p:par>
                                <p:cTn id="95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499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98"/>
                            </p:stCondLst>
                            <p:childTnLst>
                              <p:par>
                                <p:cTn id="99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98"/>
                            </p:stCondLst>
                            <p:childTnLst>
                              <p:par>
                                <p:cTn id="103" presetClass="entr" nodeType="afterEffect" presetSubtype="4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5" dur="499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97"/>
                            </p:stCondLst>
                            <p:childTnLst>
                              <p:par>
                                <p:cTn id="107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9" dur="499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96"/>
                            </p:stCondLst>
                            <p:childTnLst>
                              <p:par>
                                <p:cTn id="111" presetClass="entr" nodeType="afterEffect" presetSubtype="1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96"/>
                            </p:stCondLst>
                            <p:childTnLst>
                              <p:par>
                                <p:cTn id="116" presetClass="exit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7" dur="500" fill="hold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96"/>
                            </p:stCondLst>
                            <p:childTnLst>
                              <p:par>
                                <p:cTn id="120" presetClass="exit" nodeType="afterEffect" presetID="9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1" dur="499" fill="hold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495"/>
                            </p:stCondLst>
                            <p:childTnLst>
                              <p:par>
                                <p:cTn id="124" presetClass="exit" nodeType="after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5" dur="1000" fill="hold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495"/>
                            </p:stCondLst>
                            <p:childTnLst>
                              <p:par>
                                <p:cTn id="128" presetClass="exit" nodeType="afterEffect" presetID="9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9" dur="499" fill="hold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994"/>
                            </p:stCondLst>
                            <p:childTnLst>
                              <p:par>
                                <p:cTn id="132" presetClass="entr" nodeType="afterEffect" presetSubtype="8" presetID="22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4" dur="499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493"/>
                            </p:stCondLst>
                            <p:childTnLst>
                              <p:par>
                                <p:cTn id="136" presetClass="entr" nodeType="afterEffect" presetSubtype="8" presetID="22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8" dur="499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992"/>
                            </p:stCondLst>
                            <p:childTnLst>
                              <p:par>
                                <p:cTn id="140" presetClass="entr" nodeType="afterEffect" presetSubtype="8" presetID="22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2" dur="499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491"/>
                            </p:stCondLst>
                            <p:childTnLst>
                              <p:par>
                                <p:cTn id="144" presetClass="entr" nodeType="afterEffect" presetID="9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6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9" grpId="12"/>
      <p:bldP build="whole" bldLvl="1" animBg="1" rev="0" advAuto="0" spid="806" grpId="23"/>
      <p:bldP build="whole" bldLvl="1" animBg="1" rev="0" advAuto="0" spid="811" grpId="21"/>
      <p:bldP build="whole" bldLvl="1" animBg="1" rev="0" advAuto="0" spid="799" grpId="19"/>
      <p:bldP build="whole" bldLvl="1" animBg="1" rev="0" advAuto="0" spid="806" grpId="27"/>
      <p:bldP build="whole" bldLvl="1" animBg="1" rev="0" advAuto="0" spid="804" grpId="22"/>
      <p:bldP build="whole" bldLvl="1" animBg="1" rev="0" advAuto="0" spid="795" grpId="5"/>
      <p:bldP build="whole" bldLvl="1" animBg="1" rev="0" advAuto="0" spid="811" grpId="30"/>
      <p:bldP build="whole" bldLvl="1" animBg="1" rev="0" advAuto="0" spid="809" grpId="32"/>
      <p:bldP build="whole" bldLvl="1" animBg="1" rev="0" advAuto="0" spid="804" grpId="29"/>
      <p:bldP build="whole" bldLvl="1" animBg="1" rev="0" advAuto="0" spid="800" grpId="11"/>
      <p:bldP build="whole" bldLvl="1" animBg="1" rev="0" advAuto="0" spid="795" grpId="15"/>
      <p:bldP build="whole" bldLvl="1" animBg="1" rev="0" advAuto="0" spid="805" grpId="25"/>
      <p:bldP build="whole" bldLvl="1" animBg="1" rev="0" advAuto="0" spid="779" grpId="2"/>
      <p:bldP build="whole" bldLvl="1" animBg="1" rev="0" advAuto="0" spid="796" grpId="3"/>
      <p:bldP build="whole" bldLvl="1" animBg="1" rev="0" advAuto="0" spid="800" grpId="20"/>
      <p:bldP build="whole" bldLvl="1" animBg="1" rev="0" advAuto="0" spid="796" grpId="7"/>
      <p:bldP build="whole" bldLvl="1" animBg="1" rev="0" advAuto="0" spid="813" grpId="34"/>
      <p:bldP build="whole" bldLvl="1" animBg="1" rev="0" advAuto="0" spid="779" grpId="9"/>
      <p:bldP build="whole" bldLvl="1" animBg="1" rev="0" advAuto="0" spid="807" grpId="24"/>
      <p:bldP build="whole" bldLvl="1" animBg="1" rev="0" advAuto="0" spid="808" grpId="33"/>
      <p:bldP build="whole" bldLvl="1" animBg="1" rev="0" advAuto="0" spid="807" grpId="28"/>
      <p:bldP build="whole" bldLvl="1" animBg="1" rev="0" advAuto="0" spid="797" grpId="4"/>
      <p:bldP build="whole" bldLvl="1" animBg="1" rev="0" advAuto="0" spid="810" grpId="31"/>
      <p:bldP build="whole" bldLvl="1" animBg="1" rev="0" advAuto="0" spid="803" grpId="6"/>
      <p:bldP build="whole" bldLvl="1" animBg="1" rev="0" advAuto="0" spid="797" grpId="8"/>
      <p:bldP build="whole" bldLvl="1" animBg="1" rev="0" advAuto="0" spid="802" grpId="1"/>
      <p:bldP build="whole" bldLvl="1" animBg="1" rev="0" advAuto="0" spid="801" grpId="14"/>
      <p:bldP build="whole" bldLvl="1" animBg="1" rev="0" advAuto="0" spid="801" grpId="17"/>
      <p:bldP build="whole" bldLvl="1" animBg="1" rev="0" advAuto="0" spid="798" grpId="13"/>
      <p:bldP build="whole" bldLvl="1" animBg="1" rev="0" advAuto="0" spid="802" grpId="10"/>
      <p:bldP build="whole" bldLvl="1" animBg="1" rev="0" advAuto="0" spid="803" grpId="16"/>
      <p:bldP build="whole" bldLvl="1" animBg="1" rev="0" advAuto="0" spid="798" grpId="18"/>
      <p:bldP build="whole" bldLvl="1" animBg="1" rev="0" advAuto="0" spid="812" grpId="2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</a:t>
            </a:r>
          </a:p>
        </p:txBody>
      </p:sp>
      <p:pic>
        <p:nvPicPr>
          <p:cNvPr id="81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0211" y="1389062"/>
            <a:ext cx="11555578" cy="3881353"/>
          </a:xfrm>
          <a:prstGeom prst="rect">
            <a:avLst/>
          </a:prstGeom>
          <a:ln w="3175">
            <a:miter lim="400000"/>
          </a:ln>
        </p:spPr>
      </p:pic>
      <p:sp>
        <p:nvSpPr>
          <p:cNvPr id="817" name="Shape 817"/>
          <p:cNvSpPr/>
          <p:nvPr/>
        </p:nvSpPr>
        <p:spPr>
          <a:xfrm>
            <a:off x="2539406" y="5399332"/>
            <a:ext cx="5255288" cy="6265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Process memory contains...</a:t>
            </a:r>
          </a:p>
        </p:txBody>
      </p:sp>
      <p:sp>
        <p:nvSpPr>
          <p:cNvPr id="818" name="Shape 818"/>
          <p:cNvSpPr/>
          <p:nvPr/>
        </p:nvSpPr>
        <p:spPr>
          <a:xfrm>
            <a:off x="3810000" y="6090561"/>
            <a:ext cx="5519891" cy="6265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kernel, which contains…</a:t>
            </a:r>
          </a:p>
        </p:txBody>
      </p:sp>
      <p:sp>
        <p:nvSpPr>
          <p:cNvPr id="819" name="Shape 819"/>
          <p:cNvSpPr/>
          <p:nvPr/>
        </p:nvSpPr>
        <p:spPr>
          <a:xfrm>
            <a:off x="5080000" y="6799755"/>
            <a:ext cx="6880230" cy="6265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physical memory, which contains…</a:t>
            </a:r>
          </a:p>
        </p:txBody>
      </p:sp>
      <p:sp>
        <p:nvSpPr>
          <p:cNvPr id="820" name="Shape 820"/>
          <p:cNvSpPr/>
          <p:nvPr/>
        </p:nvSpPr>
        <p:spPr>
          <a:xfrm>
            <a:off x="6350000" y="7495549"/>
            <a:ext cx="7466786" cy="6265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>
              <a:buSzTx/>
              <a:buNone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the memory contents of </a:t>
            </a:r>
            <a:r>
              <a:rPr b="1" u="sng"/>
              <a:t>every process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499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499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499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499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0" grpId="4"/>
      <p:bldP build="whole" bldLvl="1" animBg="1" rev="0" advAuto="0" spid="818" grpId="2"/>
      <p:bldP build="whole" bldLvl="1" animBg="1" rev="0" advAuto="0" spid="819" grpId="3"/>
      <p:bldP build="whole" bldLvl="1" animBg="1" rev="0" advAuto="0" spid="8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 and Spectre:</a:t>
            </a:r>
          </a:p>
          <a:p>
            <a:pPr>
              <a:defRPr b="0"/>
            </a:pPr>
            <a:r>
              <a:t>Wait, my computer does what?</a:t>
            </a:r>
          </a:p>
          <a:p>
            <a:pPr/>
          </a:p>
          <a:p>
            <a:pPr algn="r">
              <a:defRPr b="0"/>
            </a:pPr>
            <a:r>
              <a:t>Dr. Michael S. Kirkpatrick</a:t>
            </a:r>
          </a:p>
          <a:p>
            <a:pPr algn="r">
              <a:defRPr b="0"/>
            </a:pPr>
            <a:r>
              <a:t>January 24, 2018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Pipelining</a:t>
            </a:r>
          </a:p>
        </p:txBody>
      </p:sp>
      <p:pic>
        <p:nvPicPr>
          <p:cNvPr id="82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59015"/>
          <a:stretch>
            <a:fillRect/>
          </a:stretch>
        </p:blipFill>
        <p:spPr>
          <a:xfrm>
            <a:off x="950593" y="2364184"/>
            <a:ext cx="7397369" cy="4579718"/>
          </a:xfrm>
          <a:prstGeom prst="rect">
            <a:avLst/>
          </a:prstGeom>
          <a:ln w="3175">
            <a:miter lim="400000"/>
          </a:ln>
        </p:spPr>
      </p:pic>
      <p:pic>
        <p:nvPicPr>
          <p:cNvPr id="82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40425" r="0" b="0"/>
          <a:stretch>
            <a:fillRect/>
          </a:stretch>
        </p:blipFill>
        <p:spPr>
          <a:xfrm>
            <a:off x="9052641" y="1343422"/>
            <a:ext cx="6252781" cy="5627061"/>
          </a:xfrm>
          <a:prstGeom prst="rect">
            <a:avLst/>
          </a:prstGeom>
          <a:ln w="3175">
            <a:miter lim="400000"/>
          </a:ln>
        </p:spPr>
      </p:pic>
      <p:sp>
        <p:nvSpPr>
          <p:cNvPr id="825" name="Shape 825"/>
          <p:cNvSpPr/>
          <p:nvPr/>
        </p:nvSpPr>
        <p:spPr>
          <a:xfrm>
            <a:off x="1969610" y="3513358"/>
            <a:ext cx="1966005" cy="1287021"/>
          </a:xfrm>
          <a:prstGeom prst="roundRect">
            <a:avLst>
              <a:gd name="adj" fmla="val 14802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Speculative execution</a:t>
            </a:r>
          </a:p>
        </p:txBody>
      </p:sp>
      <p:sp>
        <p:nvSpPr>
          <p:cNvPr id="828" name="Shape 828"/>
          <p:cNvSpPr/>
          <p:nvPr/>
        </p:nvSpPr>
        <p:spPr>
          <a:xfrm>
            <a:off x="502596" y="1820647"/>
            <a:ext cx="5781122" cy="11726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if (x &lt; array_length)</a:t>
            </a:r>
          </a:p>
          <a:p>
            <a: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y = array[x];</a:t>
            </a:r>
          </a:p>
        </p:txBody>
      </p:sp>
      <p:grpSp>
        <p:nvGrpSpPr>
          <p:cNvPr id="837" name="Group 837"/>
          <p:cNvGrpSpPr/>
          <p:nvPr/>
        </p:nvGrpSpPr>
        <p:grpSpPr>
          <a:xfrm>
            <a:off x="6682051" y="2122293"/>
            <a:ext cx="3221971" cy="569342"/>
            <a:chOff x="0" y="0"/>
            <a:chExt cx="3221970" cy="569340"/>
          </a:xfrm>
        </p:grpSpPr>
        <p:sp>
          <p:nvSpPr>
            <p:cNvPr id="829" name="Shape 829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830" name="Shape 830"/>
            <p:cNvSpPr/>
            <p:nvPr/>
          </p:nvSpPr>
          <p:spPr>
            <a:xfrm>
              <a:off x="402224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831" name="Shape 831"/>
            <p:cNvSpPr/>
            <p:nvPr/>
          </p:nvSpPr>
          <p:spPr>
            <a:xfrm>
              <a:off x="1219372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832" name="Shape 832"/>
            <p:cNvSpPr/>
            <p:nvPr/>
          </p:nvSpPr>
          <p:spPr>
            <a:xfrm>
              <a:off x="804448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833" name="Shape 833"/>
            <p:cNvSpPr/>
            <p:nvPr/>
          </p:nvSpPr>
          <p:spPr>
            <a:xfrm>
              <a:off x="1621597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834" name="Shape 834"/>
            <p:cNvSpPr/>
            <p:nvPr/>
          </p:nvSpPr>
          <p:spPr>
            <a:xfrm>
              <a:off x="2023821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</a:t>
              </a:r>
            </a:p>
          </p:txBody>
        </p:sp>
        <p:sp>
          <p:nvSpPr>
            <p:cNvPr id="835" name="Shape 835"/>
            <p:cNvSpPr/>
            <p:nvPr/>
          </p:nvSpPr>
          <p:spPr>
            <a:xfrm>
              <a:off x="2438745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g</a:t>
              </a:r>
            </a:p>
          </p:txBody>
        </p:sp>
        <p:sp>
          <p:nvSpPr>
            <p:cNvPr id="836" name="Shape 836"/>
            <p:cNvSpPr/>
            <p:nvPr/>
          </p:nvSpPr>
          <p:spPr>
            <a:xfrm>
              <a:off x="2840970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838" name="Shape 838"/>
          <p:cNvSpPr/>
          <p:nvPr/>
        </p:nvSpPr>
        <p:spPr>
          <a:xfrm>
            <a:off x="2148753" y="3524591"/>
            <a:ext cx="1635167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is 2</a:t>
            </a:r>
          </a:p>
        </p:txBody>
      </p:sp>
      <p:sp>
        <p:nvSpPr>
          <p:cNvPr id="839" name="Shape 839"/>
          <p:cNvSpPr/>
          <p:nvPr/>
        </p:nvSpPr>
        <p:spPr>
          <a:xfrm>
            <a:off x="4646855" y="3524591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40" name="Shape 840"/>
          <p:cNvSpPr/>
          <p:nvPr/>
        </p:nvSpPr>
        <p:spPr>
          <a:xfrm>
            <a:off x="6268725" y="3524591"/>
            <a:ext cx="2930778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y becomes c</a:t>
            </a:r>
          </a:p>
        </p:txBody>
      </p:sp>
      <p:sp>
        <p:nvSpPr>
          <p:cNvPr id="841" name="Shape 841"/>
          <p:cNvSpPr/>
          <p:nvPr/>
        </p:nvSpPr>
        <p:spPr>
          <a:xfrm>
            <a:off x="2148753" y="4694989"/>
            <a:ext cx="1635167" cy="5884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is 5</a:t>
            </a:r>
          </a:p>
        </p:txBody>
      </p:sp>
      <p:sp>
        <p:nvSpPr>
          <p:cNvPr id="842" name="Shape 842"/>
          <p:cNvSpPr/>
          <p:nvPr/>
        </p:nvSpPr>
        <p:spPr>
          <a:xfrm>
            <a:off x="4646855" y="4694989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43" name="Shape 843"/>
          <p:cNvSpPr/>
          <p:nvPr/>
        </p:nvSpPr>
        <p:spPr>
          <a:xfrm>
            <a:off x="6268725" y="4694989"/>
            <a:ext cx="2930778" cy="5884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y becomes f</a:t>
            </a:r>
          </a:p>
        </p:txBody>
      </p:sp>
      <p:sp>
        <p:nvSpPr>
          <p:cNvPr id="844" name="Shape 844"/>
          <p:cNvSpPr/>
          <p:nvPr/>
        </p:nvSpPr>
        <p:spPr>
          <a:xfrm>
            <a:off x="2148753" y="5865388"/>
            <a:ext cx="1635167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is 1</a:t>
            </a:r>
          </a:p>
        </p:txBody>
      </p:sp>
      <p:sp>
        <p:nvSpPr>
          <p:cNvPr id="845" name="Shape 845"/>
          <p:cNvSpPr/>
          <p:nvPr/>
        </p:nvSpPr>
        <p:spPr>
          <a:xfrm>
            <a:off x="4646855" y="5865388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46" name="Shape 846"/>
          <p:cNvSpPr/>
          <p:nvPr/>
        </p:nvSpPr>
        <p:spPr>
          <a:xfrm>
            <a:off x="6268725" y="5865388"/>
            <a:ext cx="2930778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y becomes b</a:t>
            </a:r>
          </a:p>
        </p:txBody>
      </p:sp>
      <p:sp>
        <p:nvSpPr>
          <p:cNvPr id="847" name="Shape 847"/>
          <p:cNvSpPr/>
          <p:nvPr/>
        </p:nvSpPr>
        <p:spPr>
          <a:xfrm>
            <a:off x="2148753" y="7035786"/>
            <a:ext cx="2153411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is 327</a:t>
            </a:r>
          </a:p>
        </p:txBody>
      </p:sp>
      <p:sp>
        <p:nvSpPr>
          <p:cNvPr id="848" name="Shape 848"/>
          <p:cNvSpPr/>
          <p:nvPr/>
        </p:nvSpPr>
        <p:spPr>
          <a:xfrm>
            <a:off x="4646855" y="7035786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49" name="Shape 849"/>
          <p:cNvSpPr/>
          <p:nvPr/>
        </p:nvSpPr>
        <p:spPr>
          <a:xfrm>
            <a:off x="6268725" y="7035786"/>
            <a:ext cx="2412534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y becomes</a:t>
            </a:r>
          </a:p>
        </p:txBody>
      </p:sp>
      <p:pic>
        <p:nvPicPr>
          <p:cNvPr id="85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75845" y="1330258"/>
            <a:ext cx="2153412" cy="2153412"/>
          </a:xfrm>
          <a:prstGeom prst="rect">
            <a:avLst/>
          </a:prstGeom>
          <a:ln w="3175">
            <a:miter lim="400000"/>
          </a:ln>
        </p:spPr>
      </p:pic>
      <p:sp>
        <p:nvSpPr>
          <p:cNvPr id="851" name="Shape 851"/>
          <p:cNvSpPr/>
          <p:nvPr/>
        </p:nvSpPr>
        <p:spPr>
          <a:xfrm flipV="1">
            <a:off x="8732678" y="3181563"/>
            <a:ext cx="5762314" cy="419107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499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499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9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499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98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499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499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9"/>
                            </p:stCondLst>
                            <p:childTnLst>
                              <p:par>
                                <p:cTn id="35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499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8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499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499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499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9"/>
                            </p:stCondLst>
                            <p:childTnLst>
                              <p:par>
                                <p:cTn id="53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499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98"/>
                            </p:stCondLst>
                            <p:childTnLst>
                              <p:par>
                                <p:cTn id="57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499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97"/>
                            </p:stCondLst>
                            <p:childTnLst>
                              <p:par>
                                <p:cTn id="61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499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6" grpId="9"/>
      <p:bldP build="whole" bldLvl="1" animBg="1" rev="0" advAuto="0" spid="845" grpId="8"/>
      <p:bldP build="whole" bldLvl="1" animBg="1" rev="0" advAuto="0" spid="843" grpId="6"/>
      <p:bldP build="whole" bldLvl="1" animBg="1" rev="0" advAuto="0" spid="844" grpId="7"/>
      <p:bldP build="whole" bldLvl="1" animBg="1" rev="0" advAuto="0" spid="839" grpId="2"/>
      <p:bldP build="whole" bldLvl="1" animBg="1" rev="0" advAuto="0" spid="850" grpId="14"/>
      <p:bldP build="whole" bldLvl="1" animBg="1" rev="0" advAuto="0" spid="840" grpId="3"/>
      <p:bldP build="whole" bldLvl="1" animBg="1" rev="0" advAuto="0" spid="847" grpId="10"/>
      <p:bldP build="whole" bldLvl="1" animBg="1" rev="0" advAuto="0" spid="849" grpId="12"/>
      <p:bldP build="whole" bldLvl="1" animBg="1" rev="0" advAuto="0" spid="851" grpId="13"/>
      <p:bldP build="whole" bldLvl="1" animBg="1" rev="0" advAuto="0" spid="838" grpId="1"/>
      <p:bldP build="whole" bldLvl="1" animBg="1" rev="0" advAuto="0" spid="842" grpId="5"/>
      <p:bldP build="whole" bldLvl="1" animBg="1" rev="0" advAuto="0" spid="841" grpId="4"/>
      <p:bldP build="whole" bldLvl="1" animBg="1" rev="0" advAuto="0" spid="848" grpId="1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Spectre variant 1</a:t>
            </a:r>
          </a:p>
        </p:txBody>
      </p:sp>
      <p:pic>
        <p:nvPicPr>
          <p:cNvPr id="85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5678" y="2459058"/>
            <a:ext cx="9984644" cy="1627498"/>
          </a:xfrm>
          <a:prstGeom prst="rect">
            <a:avLst/>
          </a:prstGeom>
          <a:ln w="3175">
            <a:miter lim="400000"/>
          </a:ln>
        </p:spPr>
      </p:pic>
      <p:sp>
        <p:nvSpPr>
          <p:cNvPr id="855" name="Shape 855"/>
          <p:cNvSpPr/>
          <p:nvPr/>
        </p:nvSpPr>
        <p:spPr>
          <a:xfrm>
            <a:off x="7726067" y="1186741"/>
            <a:ext cx="3237708" cy="1518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13" y="0"/>
                </a:moveTo>
                <a:cubicBezTo>
                  <a:pt x="2634" y="0"/>
                  <a:pt x="2327" y="655"/>
                  <a:pt x="2327" y="1462"/>
                </a:cubicBezTo>
                <a:lnTo>
                  <a:pt x="2327" y="6536"/>
                </a:lnTo>
                <a:lnTo>
                  <a:pt x="0" y="21600"/>
                </a:lnTo>
                <a:lnTo>
                  <a:pt x="3675" y="9917"/>
                </a:lnTo>
                <a:lnTo>
                  <a:pt x="20914" y="9917"/>
                </a:lnTo>
                <a:cubicBezTo>
                  <a:pt x="21293" y="9917"/>
                  <a:pt x="21600" y="9262"/>
                  <a:pt x="21600" y="8455"/>
                </a:cubicBezTo>
                <a:lnTo>
                  <a:pt x="21600" y="1462"/>
                </a:lnTo>
                <a:cubicBezTo>
                  <a:pt x="21600" y="655"/>
                  <a:pt x="21293" y="0"/>
                  <a:pt x="20914" y="0"/>
                </a:cubicBezTo>
                <a:lnTo>
                  <a:pt x="301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Cache miss</a:t>
            </a:r>
          </a:p>
        </p:txBody>
      </p:sp>
      <p:sp>
        <p:nvSpPr>
          <p:cNvPr id="856" name="Shape 856"/>
          <p:cNvSpPr/>
          <p:nvPr/>
        </p:nvSpPr>
        <p:spPr>
          <a:xfrm>
            <a:off x="1419613" y="1535845"/>
            <a:ext cx="3372645" cy="1121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58" y="0"/>
                </a:moveTo>
                <a:cubicBezTo>
                  <a:pt x="295" y="0"/>
                  <a:pt x="0" y="887"/>
                  <a:pt x="0" y="1980"/>
                </a:cubicBezTo>
                <a:lnTo>
                  <a:pt x="0" y="11454"/>
                </a:lnTo>
                <a:cubicBezTo>
                  <a:pt x="0" y="12547"/>
                  <a:pt x="295" y="13434"/>
                  <a:pt x="658" y="13434"/>
                </a:cubicBezTo>
                <a:lnTo>
                  <a:pt x="17157" y="13434"/>
                </a:lnTo>
                <a:lnTo>
                  <a:pt x="21600" y="21600"/>
                </a:lnTo>
                <a:lnTo>
                  <a:pt x="18502" y="9496"/>
                </a:lnTo>
                <a:lnTo>
                  <a:pt x="18502" y="1980"/>
                </a:lnTo>
                <a:cubicBezTo>
                  <a:pt x="18502" y="887"/>
                  <a:pt x="18207" y="0"/>
                  <a:pt x="17843" y="0"/>
                </a:cubicBezTo>
                <a:lnTo>
                  <a:pt x="658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Cache hit</a:t>
            </a:r>
          </a:p>
        </p:txBody>
      </p:sp>
      <p:sp>
        <p:nvSpPr>
          <p:cNvPr id="857" name="Shape 857"/>
          <p:cNvSpPr/>
          <p:nvPr/>
        </p:nvSpPr>
        <p:spPr>
          <a:xfrm>
            <a:off x="7687983" y="3144616"/>
            <a:ext cx="2741618" cy="816564"/>
          </a:xfrm>
          <a:prstGeom prst="roundRect">
            <a:avLst>
              <a:gd name="adj" fmla="val 2333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58" name="Shape 858"/>
          <p:cNvSpPr/>
          <p:nvPr/>
        </p:nvSpPr>
        <p:spPr>
          <a:xfrm>
            <a:off x="10122699" y="2130403"/>
            <a:ext cx="3734198" cy="1023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84" y="0"/>
                </a:moveTo>
                <a:cubicBezTo>
                  <a:pt x="5156" y="0"/>
                  <a:pt x="4890" y="971"/>
                  <a:pt x="4890" y="2169"/>
                </a:cubicBezTo>
                <a:lnTo>
                  <a:pt x="4890" y="10427"/>
                </a:lnTo>
                <a:lnTo>
                  <a:pt x="0" y="21600"/>
                </a:lnTo>
                <a:lnTo>
                  <a:pt x="6318" y="14715"/>
                </a:lnTo>
                <a:lnTo>
                  <a:pt x="21005" y="14715"/>
                </a:lnTo>
                <a:cubicBezTo>
                  <a:pt x="21334" y="14715"/>
                  <a:pt x="21600" y="13744"/>
                  <a:pt x="21600" y="12546"/>
                </a:cubicBezTo>
                <a:lnTo>
                  <a:pt x="21600" y="2169"/>
                </a:lnTo>
                <a:cubicBezTo>
                  <a:pt x="21600" y="971"/>
                  <a:pt x="21334" y="0"/>
                  <a:pt x="21005" y="0"/>
                </a:cubicBezTo>
                <a:lnTo>
                  <a:pt x="5484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Cache hit</a:t>
            </a:r>
          </a:p>
        </p:txBody>
      </p:sp>
      <p:sp>
        <p:nvSpPr>
          <p:cNvPr id="859" name="Shape 859"/>
          <p:cNvSpPr/>
          <p:nvPr/>
        </p:nvSpPr>
        <p:spPr>
          <a:xfrm>
            <a:off x="5455835" y="3144616"/>
            <a:ext cx="2082716" cy="816564"/>
          </a:xfrm>
          <a:prstGeom prst="roundRect">
            <a:avLst>
              <a:gd name="adj" fmla="val 2333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60" name="Shape 860"/>
          <p:cNvSpPr/>
          <p:nvPr/>
        </p:nvSpPr>
        <p:spPr>
          <a:xfrm>
            <a:off x="2966565" y="3840571"/>
            <a:ext cx="3346451" cy="1181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7325" y="8848"/>
                </a:lnTo>
                <a:lnTo>
                  <a:pt x="663" y="8848"/>
                </a:lnTo>
                <a:cubicBezTo>
                  <a:pt x="297" y="8848"/>
                  <a:pt x="0" y="9689"/>
                  <a:pt x="0" y="10727"/>
                </a:cubicBezTo>
                <a:lnTo>
                  <a:pt x="0" y="19720"/>
                </a:lnTo>
                <a:cubicBezTo>
                  <a:pt x="0" y="20758"/>
                  <a:pt x="297" y="21600"/>
                  <a:pt x="663" y="21600"/>
                </a:cubicBezTo>
                <a:lnTo>
                  <a:pt x="17983" y="21600"/>
                </a:lnTo>
                <a:cubicBezTo>
                  <a:pt x="18349" y="21600"/>
                  <a:pt x="18646" y="20758"/>
                  <a:pt x="18646" y="19720"/>
                </a:cubicBezTo>
                <a:lnTo>
                  <a:pt x="18646" y="12629"/>
                </a:lnTo>
                <a:lnTo>
                  <a:pt x="21600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Cache miss</a:t>
            </a:r>
          </a:p>
        </p:txBody>
      </p:sp>
      <p:grpSp>
        <p:nvGrpSpPr>
          <p:cNvPr id="875" name="Group 875"/>
          <p:cNvGrpSpPr/>
          <p:nvPr/>
        </p:nvGrpSpPr>
        <p:grpSpPr>
          <a:xfrm>
            <a:off x="8835830" y="4680206"/>
            <a:ext cx="4445001" cy="1524001"/>
            <a:chOff x="1904999" y="0"/>
            <a:chExt cx="4445000" cy="1524000"/>
          </a:xfrm>
        </p:grpSpPr>
        <p:sp>
          <p:nvSpPr>
            <p:cNvPr id="861" name="Shape 861"/>
            <p:cNvSpPr/>
            <p:nvPr/>
          </p:nvSpPr>
          <p:spPr>
            <a:xfrm rot="16200000">
              <a:off x="1301750" y="603250"/>
              <a:ext cx="1524000" cy="317500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62" name="Shape 862"/>
            <p:cNvSpPr/>
            <p:nvPr/>
          </p:nvSpPr>
          <p:spPr>
            <a:xfrm rot="16200000">
              <a:off x="1619250" y="603250"/>
              <a:ext cx="1524000" cy="317500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63" name="Shape 863"/>
            <p:cNvSpPr/>
            <p:nvPr/>
          </p:nvSpPr>
          <p:spPr>
            <a:xfrm rot="16200000">
              <a:off x="1936750" y="603250"/>
              <a:ext cx="1524000" cy="317500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64" name="Shape 864"/>
            <p:cNvSpPr/>
            <p:nvPr/>
          </p:nvSpPr>
          <p:spPr>
            <a:xfrm rot="16200000">
              <a:off x="2254250" y="603250"/>
              <a:ext cx="1524000" cy="317500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65" name="Shape 865"/>
            <p:cNvSpPr/>
            <p:nvPr/>
          </p:nvSpPr>
          <p:spPr>
            <a:xfrm rot="16200000">
              <a:off x="2571750" y="603250"/>
              <a:ext cx="1524000" cy="3175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66" name="Shape 866"/>
            <p:cNvSpPr/>
            <p:nvPr/>
          </p:nvSpPr>
          <p:spPr>
            <a:xfrm rot="16200000">
              <a:off x="2889250" y="603250"/>
              <a:ext cx="1524000" cy="317500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67" name="Shape 867"/>
            <p:cNvSpPr/>
            <p:nvPr/>
          </p:nvSpPr>
          <p:spPr>
            <a:xfrm rot="16200000">
              <a:off x="3206750" y="603250"/>
              <a:ext cx="1524000" cy="317500"/>
            </a:xfrm>
            <a:prstGeom prst="rect">
              <a:avLst/>
            </a:prstGeom>
            <a:solidFill>
              <a:schemeClr val="accent4">
                <a:hueOff val="46120"/>
                <a:satOff val="4178"/>
                <a:lumOff val="-1673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68" name="Shape 868"/>
            <p:cNvSpPr/>
            <p:nvPr/>
          </p:nvSpPr>
          <p:spPr>
            <a:xfrm rot="16200000">
              <a:off x="3524250" y="603250"/>
              <a:ext cx="1524000" cy="317500"/>
            </a:xfrm>
            <a:prstGeom prst="rect">
              <a:avLst/>
            </a:prstGeom>
            <a:solidFill>
              <a:schemeClr val="accent3">
                <a:hueOff val="-546623"/>
                <a:satOff val="7767"/>
                <a:lumOff val="-1451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69" name="Shape 869"/>
            <p:cNvSpPr/>
            <p:nvPr/>
          </p:nvSpPr>
          <p:spPr>
            <a:xfrm rot="16200000">
              <a:off x="3841750" y="603250"/>
              <a:ext cx="1524000" cy="317500"/>
            </a:xfrm>
            <a:prstGeom prst="rect">
              <a:avLst/>
            </a:prstGeom>
            <a:solidFill>
              <a:schemeClr val="accent1">
                <a:hueOff val="47394"/>
                <a:satOff val="-25753"/>
                <a:lumOff val="-754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70" name="Shape 870"/>
            <p:cNvSpPr/>
            <p:nvPr/>
          </p:nvSpPr>
          <p:spPr>
            <a:xfrm rot="16200000">
              <a:off x="4159250" y="603250"/>
              <a:ext cx="1524000" cy="317500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71" name="Shape 871"/>
            <p:cNvSpPr/>
            <p:nvPr/>
          </p:nvSpPr>
          <p:spPr>
            <a:xfrm rot="16200000">
              <a:off x="4476750" y="603250"/>
              <a:ext cx="1524000" cy="317500"/>
            </a:xfrm>
            <a:prstGeom prst="rect">
              <a:avLst/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72" name="Shape 872"/>
            <p:cNvSpPr/>
            <p:nvPr/>
          </p:nvSpPr>
          <p:spPr>
            <a:xfrm rot="16200000">
              <a:off x="4794250" y="603250"/>
              <a:ext cx="1524000" cy="317500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73" name="Shape 873"/>
            <p:cNvSpPr/>
            <p:nvPr/>
          </p:nvSpPr>
          <p:spPr>
            <a:xfrm rot="16200000">
              <a:off x="5111750" y="603250"/>
              <a:ext cx="1524000" cy="317500"/>
            </a:xfrm>
            <a:prstGeom prst="rect">
              <a:avLst/>
            </a:prstGeom>
            <a:solidFill>
              <a:schemeClr val="accent6">
                <a:lumOff val="-874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74" name="Shape 874"/>
            <p:cNvSpPr/>
            <p:nvPr/>
          </p:nvSpPr>
          <p:spPr>
            <a:xfrm rot="16200000">
              <a:off x="5429250" y="603250"/>
              <a:ext cx="1524000" cy="317500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</p:grpSp>
      <p:grpSp>
        <p:nvGrpSpPr>
          <p:cNvPr id="884" name="Group 884"/>
          <p:cNvGrpSpPr/>
          <p:nvPr/>
        </p:nvGrpSpPr>
        <p:grpSpPr>
          <a:xfrm>
            <a:off x="9129845" y="7093183"/>
            <a:ext cx="3221971" cy="569341"/>
            <a:chOff x="0" y="0"/>
            <a:chExt cx="3221970" cy="569340"/>
          </a:xfrm>
        </p:grpSpPr>
        <p:sp>
          <p:nvSpPr>
            <p:cNvPr id="876" name="Shape 876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</a:t>
              </a:r>
            </a:p>
          </p:txBody>
        </p:sp>
        <p:sp>
          <p:nvSpPr>
            <p:cNvPr id="877" name="Shape 877"/>
            <p:cNvSpPr/>
            <p:nvPr/>
          </p:nvSpPr>
          <p:spPr>
            <a:xfrm>
              <a:off x="402224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878" name="Shape 878"/>
            <p:cNvSpPr/>
            <p:nvPr/>
          </p:nvSpPr>
          <p:spPr>
            <a:xfrm>
              <a:off x="1219372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879" name="Shape 879"/>
            <p:cNvSpPr/>
            <p:nvPr/>
          </p:nvSpPr>
          <p:spPr>
            <a:xfrm>
              <a:off x="804448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880" name="Shape 880"/>
            <p:cNvSpPr/>
            <p:nvPr/>
          </p:nvSpPr>
          <p:spPr>
            <a:xfrm>
              <a:off x="1621597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881" name="Shape 881"/>
            <p:cNvSpPr/>
            <p:nvPr/>
          </p:nvSpPr>
          <p:spPr>
            <a:xfrm>
              <a:off x="2023821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882" name="Shape 882"/>
            <p:cNvSpPr/>
            <p:nvPr/>
          </p:nvSpPr>
          <p:spPr>
            <a:xfrm>
              <a:off x="2438745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883" name="Shape 883"/>
            <p:cNvSpPr/>
            <p:nvPr/>
          </p:nvSpPr>
          <p:spPr>
            <a:xfrm>
              <a:off x="2840970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  <p:sp>
        <p:nvSpPr>
          <p:cNvPr id="885" name="Shape 885"/>
          <p:cNvSpPr/>
          <p:nvPr/>
        </p:nvSpPr>
        <p:spPr>
          <a:xfrm rot="16200000">
            <a:off x="9820080" y="5283456"/>
            <a:ext cx="1524001" cy="31750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grpSp>
        <p:nvGrpSpPr>
          <p:cNvPr id="890" name="Group 890"/>
          <p:cNvGrpSpPr/>
          <p:nvPr/>
        </p:nvGrpSpPr>
        <p:grpSpPr>
          <a:xfrm>
            <a:off x="9403472" y="6138737"/>
            <a:ext cx="1211293" cy="991629"/>
            <a:chOff x="0" y="0"/>
            <a:chExt cx="1211292" cy="991627"/>
          </a:xfrm>
        </p:grpSpPr>
        <p:sp>
          <p:nvSpPr>
            <p:cNvPr id="886" name="Shape 886"/>
            <p:cNvSpPr/>
            <p:nvPr/>
          </p:nvSpPr>
          <p:spPr>
            <a:xfrm flipV="1">
              <a:off x="1131106" y="1409"/>
              <a:ext cx="80187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887" name="Shape 887"/>
            <p:cNvSpPr/>
            <p:nvPr/>
          </p:nvSpPr>
          <p:spPr>
            <a:xfrm flipV="1">
              <a:off x="753505" y="1167"/>
              <a:ext cx="1055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888" name="Shape 888"/>
            <p:cNvSpPr/>
            <p:nvPr/>
          </p:nvSpPr>
          <p:spPr>
            <a:xfrm flipV="1">
              <a:off x="350503" y="574"/>
              <a:ext cx="1690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889" name="Shape 889"/>
            <p:cNvSpPr/>
            <p:nvPr/>
          </p:nvSpPr>
          <p:spPr>
            <a:xfrm flipV="1">
              <a:off x="0" y="0"/>
              <a:ext cx="232586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895" name="Group 895"/>
          <p:cNvGrpSpPr/>
          <p:nvPr/>
        </p:nvGrpSpPr>
        <p:grpSpPr>
          <a:xfrm flipH="1">
            <a:off x="10884909" y="6138737"/>
            <a:ext cx="1211293" cy="991629"/>
            <a:chOff x="0" y="0"/>
            <a:chExt cx="1211292" cy="991627"/>
          </a:xfrm>
        </p:grpSpPr>
        <p:sp>
          <p:nvSpPr>
            <p:cNvPr id="891" name="Shape 891"/>
            <p:cNvSpPr/>
            <p:nvPr/>
          </p:nvSpPr>
          <p:spPr>
            <a:xfrm flipV="1">
              <a:off x="1131106" y="1409"/>
              <a:ext cx="80187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892" name="Shape 892"/>
            <p:cNvSpPr/>
            <p:nvPr/>
          </p:nvSpPr>
          <p:spPr>
            <a:xfrm flipV="1">
              <a:off x="753505" y="1167"/>
              <a:ext cx="1055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893" name="Shape 893"/>
            <p:cNvSpPr/>
            <p:nvPr/>
          </p:nvSpPr>
          <p:spPr>
            <a:xfrm flipV="1">
              <a:off x="350503" y="574"/>
              <a:ext cx="1690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894" name="Shape 894"/>
            <p:cNvSpPr/>
            <p:nvPr/>
          </p:nvSpPr>
          <p:spPr>
            <a:xfrm flipV="1">
              <a:off x="0" y="0"/>
              <a:ext cx="232586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sp>
        <p:nvSpPr>
          <p:cNvPr id="896" name="Shape 896"/>
          <p:cNvSpPr/>
          <p:nvPr/>
        </p:nvSpPr>
        <p:spPr>
          <a:xfrm>
            <a:off x="10280055" y="6720199"/>
            <a:ext cx="527851" cy="1287022"/>
          </a:xfrm>
          <a:prstGeom prst="roundRect">
            <a:avLst>
              <a:gd name="adj" fmla="val 3609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97" name="Shape 897"/>
          <p:cNvSpPr/>
          <p:nvPr/>
        </p:nvSpPr>
        <p:spPr>
          <a:xfrm>
            <a:off x="488285" y="3727536"/>
            <a:ext cx="9183689" cy="2794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3461" y="13051"/>
                </a:lnTo>
                <a:lnTo>
                  <a:pt x="388" y="13051"/>
                </a:lnTo>
                <a:cubicBezTo>
                  <a:pt x="174" y="13051"/>
                  <a:pt x="0" y="13623"/>
                  <a:pt x="0" y="14327"/>
                </a:cubicBezTo>
                <a:lnTo>
                  <a:pt x="0" y="20324"/>
                </a:lnTo>
                <a:cubicBezTo>
                  <a:pt x="0" y="21028"/>
                  <a:pt x="174" y="21600"/>
                  <a:pt x="388" y="21600"/>
                </a:cubicBezTo>
                <a:lnTo>
                  <a:pt x="13807" y="21600"/>
                </a:lnTo>
                <a:cubicBezTo>
                  <a:pt x="14021" y="21600"/>
                  <a:pt x="14195" y="21028"/>
                  <a:pt x="14195" y="20324"/>
                </a:cubicBezTo>
                <a:lnTo>
                  <a:pt x="14195" y="15465"/>
                </a:lnTo>
                <a:lnTo>
                  <a:pt x="21600" y="0"/>
                </a:lnTo>
                <a:close/>
              </a:path>
            </a:pathLst>
          </a:custGeom>
          <a:solidFill>
            <a:srgbClr val="F5ECD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lvl1pPr>
          </a:lstStyle>
          <a:p>
            <a:pPr/>
            <a:r>
              <a:t>Choose x = &amp;target - &amp;array1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499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499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9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499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98"/>
                            </p:stCondLst>
                            <p:childTnLst>
                              <p:par>
                                <p:cTn id="36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499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97"/>
                            </p:stCondLst>
                            <p:childTnLst>
                              <p:par>
                                <p:cTn id="4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499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499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9"/>
                            </p:stCondLst>
                            <p:childTnLst>
                              <p:par>
                                <p:cTn id="49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499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499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9"/>
                            </p:stCondLst>
                            <p:childTnLst>
                              <p:par>
                                <p:cTn id="58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6" grpId="10"/>
      <p:bldP build="whole" bldLvl="1" animBg="1" rev="0" advAuto="0" spid="884" grpId="7"/>
      <p:bldP build="whole" bldLvl="1" animBg="1" rev="0" advAuto="0" spid="856" grpId="2"/>
      <p:bldP build="whole" bldLvl="1" animBg="1" rev="0" advAuto="0" spid="885" grpId="11"/>
      <p:bldP build="whole" bldLvl="1" animBg="1" rev="0" advAuto="0" spid="895" grpId="9"/>
      <p:bldP build="whole" bldLvl="1" animBg="1" rev="0" advAuto="0" spid="875" grpId="6"/>
      <p:bldP build="whole" bldLvl="1" animBg="1" rev="0" advAuto="0" spid="860" grpId="13"/>
      <p:bldP build="whole" bldLvl="1" animBg="1" rev="0" advAuto="0" spid="859" grpId="12"/>
      <p:bldP build="whole" bldLvl="1" animBg="1" rev="0" advAuto="0" spid="858" grpId="3"/>
      <p:bldP build="whole" bldLvl="1" animBg="1" rev="0" advAuto="0" spid="897" grpId="5"/>
      <p:bldP build="whole" bldLvl="1" animBg="1" rev="0" advAuto="0" spid="890" grpId="8"/>
      <p:bldP build="whole" bldLvl="1" animBg="1" rev="0" advAuto="0" spid="857" grpId="4"/>
      <p:bldP build="whole" bldLvl="1" animBg="1" rev="0" advAuto="0" spid="85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Spectre variant 2 gadgets</a:t>
            </a:r>
          </a:p>
        </p:txBody>
      </p:sp>
      <p:pic>
        <p:nvPicPr>
          <p:cNvPr id="90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027" y="1576816"/>
            <a:ext cx="9983946" cy="5990368"/>
          </a:xfrm>
          <a:prstGeom prst="rect">
            <a:avLst/>
          </a:prstGeom>
          <a:ln w="3175">
            <a:miter lim="400000"/>
          </a:ln>
        </p:spPr>
      </p:pic>
      <p:sp>
        <p:nvSpPr>
          <p:cNvPr id="901" name="Shape 901"/>
          <p:cNvSpPr/>
          <p:nvPr/>
        </p:nvSpPr>
        <p:spPr>
          <a:xfrm>
            <a:off x="629617" y="7799876"/>
            <a:ext cx="6848096" cy="4360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https://34c3.cyber-itl.org/slides.pdf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3" name="Table 903"/>
          <p:cNvGraphicFramePr/>
          <p:nvPr/>
        </p:nvGraphicFramePr>
        <p:xfrm>
          <a:off x="1185333" y="801530"/>
          <a:ext cx="13885334" cy="67648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054902"/>
                <a:gridCol w="3471202"/>
                <a:gridCol w="7947428"/>
              </a:tblGrid>
              <a:tr h="2128736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Garamond"/>
                          <a:ea typeface="Garamond"/>
                          <a:cs typeface="Garamond"/>
                          <a:sym typeface="Garamon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Meltdown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Spectre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  <a:tr h="314960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Short-term fix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KAISER/PTI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Microcode patch (IBPB/STIBP/IBRS)
OS update
Recompile binaries
Change compiler
Browser hardening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77313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Long-term fix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Split address space
Replace hardware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????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</a:tbl>
          </a:graphicData>
        </a:graphic>
      </p:graphicFrame>
      <p:sp>
        <p:nvSpPr>
          <p:cNvPr id="904" name="Shape 904"/>
          <p:cNvSpPr/>
          <p:nvPr/>
        </p:nvSpPr>
        <p:spPr>
          <a:xfrm>
            <a:off x="9443341" y="2198974"/>
            <a:ext cx="2191545" cy="103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13" y="0"/>
                </a:moveTo>
                <a:cubicBezTo>
                  <a:pt x="454" y="0"/>
                  <a:pt x="0" y="956"/>
                  <a:pt x="0" y="2135"/>
                </a:cubicBezTo>
                <a:lnTo>
                  <a:pt x="0" y="12350"/>
                </a:lnTo>
                <a:cubicBezTo>
                  <a:pt x="0" y="13529"/>
                  <a:pt x="454" y="14485"/>
                  <a:pt x="1013" y="14485"/>
                </a:cubicBezTo>
                <a:lnTo>
                  <a:pt x="15674" y="14485"/>
                </a:lnTo>
                <a:lnTo>
                  <a:pt x="21600" y="21600"/>
                </a:lnTo>
                <a:lnTo>
                  <a:pt x="17829" y="10075"/>
                </a:lnTo>
                <a:lnTo>
                  <a:pt x="17829" y="2135"/>
                </a:lnTo>
                <a:cubicBezTo>
                  <a:pt x="17829" y="956"/>
                  <a:pt x="17376" y="0"/>
                  <a:pt x="16816" y="0"/>
                </a:cubicBezTo>
                <a:lnTo>
                  <a:pt x="1013" y="0"/>
                </a:lnTo>
                <a:close/>
              </a:path>
            </a:pathLst>
          </a:custGeom>
          <a:solidFill>
            <a:srgbClr val="F5ECD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lvl1pPr>
          </a:lstStyle>
          <a:p>
            <a:pPr/>
            <a:r>
              <a:t>All BP</a:t>
            </a:r>
          </a:p>
        </p:txBody>
      </p:sp>
      <p:sp>
        <p:nvSpPr>
          <p:cNvPr id="905" name="Shape 905"/>
          <p:cNvSpPr/>
          <p:nvPr/>
        </p:nvSpPr>
        <p:spPr>
          <a:xfrm>
            <a:off x="12228781" y="2184290"/>
            <a:ext cx="3115073" cy="109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3" y="0"/>
                </a:moveTo>
                <a:cubicBezTo>
                  <a:pt x="319" y="0"/>
                  <a:pt x="0" y="906"/>
                  <a:pt x="0" y="2024"/>
                </a:cubicBezTo>
                <a:lnTo>
                  <a:pt x="0" y="11707"/>
                </a:lnTo>
                <a:cubicBezTo>
                  <a:pt x="0" y="12824"/>
                  <a:pt x="319" y="13731"/>
                  <a:pt x="713" y="13731"/>
                </a:cubicBezTo>
                <a:lnTo>
                  <a:pt x="5077" y="13731"/>
                </a:lnTo>
                <a:lnTo>
                  <a:pt x="5958" y="21600"/>
                </a:lnTo>
                <a:lnTo>
                  <a:pt x="6839" y="13731"/>
                </a:lnTo>
                <a:lnTo>
                  <a:pt x="20887" y="13731"/>
                </a:lnTo>
                <a:cubicBezTo>
                  <a:pt x="21281" y="13731"/>
                  <a:pt x="21600" y="12824"/>
                  <a:pt x="21600" y="11707"/>
                </a:cubicBezTo>
                <a:lnTo>
                  <a:pt x="21600" y="2024"/>
                </a:lnTo>
                <a:cubicBezTo>
                  <a:pt x="21600" y="906"/>
                  <a:pt x="21281" y="0"/>
                  <a:pt x="20887" y="0"/>
                </a:cubicBezTo>
                <a:lnTo>
                  <a:pt x="713" y="0"/>
                </a:lnTo>
                <a:close/>
              </a:path>
            </a:pathLst>
          </a:custGeom>
          <a:solidFill>
            <a:srgbClr val="F5ECD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lvl1pPr>
          </a:lstStyle>
          <a:p>
            <a:pPr/>
            <a:r>
              <a:t>Hyperthreading</a:t>
            </a:r>
          </a:p>
        </p:txBody>
      </p:sp>
      <p:sp>
        <p:nvSpPr>
          <p:cNvPr id="906" name="Shape 906"/>
          <p:cNvSpPr/>
          <p:nvPr/>
        </p:nvSpPr>
        <p:spPr>
          <a:xfrm>
            <a:off x="14116289" y="3647184"/>
            <a:ext cx="1937545" cy="1620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15" y="0"/>
                </a:moveTo>
                <a:lnTo>
                  <a:pt x="2195" y="5676"/>
                </a:lnTo>
                <a:lnTo>
                  <a:pt x="1146" y="5676"/>
                </a:lnTo>
                <a:cubicBezTo>
                  <a:pt x="513" y="5676"/>
                  <a:pt x="0" y="6290"/>
                  <a:pt x="0" y="7047"/>
                </a:cubicBezTo>
                <a:lnTo>
                  <a:pt x="0" y="20230"/>
                </a:lnTo>
                <a:cubicBezTo>
                  <a:pt x="0" y="20986"/>
                  <a:pt x="513" y="21600"/>
                  <a:pt x="1146" y="21600"/>
                </a:cubicBezTo>
                <a:lnTo>
                  <a:pt x="20454" y="21600"/>
                </a:lnTo>
                <a:cubicBezTo>
                  <a:pt x="21087" y="21600"/>
                  <a:pt x="21600" y="20986"/>
                  <a:pt x="21600" y="20230"/>
                </a:cubicBezTo>
                <a:lnTo>
                  <a:pt x="21600" y="7047"/>
                </a:lnTo>
                <a:cubicBezTo>
                  <a:pt x="21600" y="6290"/>
                  <a:pt x="21087" y="5676"/>
                  <a:pt x="20454" y="5676"/>
                </a:cubicBezTo>
                <a:lnTo>
                  <a:pt x="5031" y="5676"/>
                </a:lnTo>
                <a:lnTo>
                  <a:pt x="3615" y="0"/>
                </a:lnTo>
                <a:close/>
              </a:path>
            </a:pathLst>
          </a:custGeom>
          <a:solidFill>
            <a:srgbClr val="F5ECD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lvl1pPr>
          </a:lstStyle>
          <a:p>
            <a:pPr/>
            <a:r>
              <a:t>Change of CPL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5" grpId="2"/>
      <p:bldP build="whole" bldLvl="1" animBg="1" rev="0" advAuto="0" spid="906" grpId="3"/>
      <p:bldP build="whole" bldLvl="1" animBg="1" rev="0" advAuto="0" spid="90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Screen Shot 2018-01-24 at 10.44.1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633" y="1071646"/>
            <a:ext cx="10832734" cy="651124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 so it begins…</a:t>
            </a:r>
          </a:p>
        </p:txBody>
      </p:sp>
      <p:pic>
        <p:nvPicPr>
          <p:cNvPr id="911" name="Screen Shot 2018-01-18 at 9.28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5672" y="1640155"/>
            <a:ext cx="12204656" cy="586369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return to the past…</a:t>
            </a:r>
          </a:p>
        </p:txBody>
      </p:sp>
      <p:pic>
        <p:nvPicPr>
          <p:cNvPr id="914" name="Screen Shot 2018-01-24 at 9.52.3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3476" y="552103"/>
            <a:ext cx="7018374" cy="755032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325" y="401571"/>
            <a:ext cx="8135350" cy="785139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 and Spectre:</a:t>
            </a:r>
          </a:p>
          <a:p>
            <a:pPr>
              <a:defRPr b="0"/>
            </a:pPr>
            <a:r>
              <a:t>Whoever thought that was a good idea?</a:t>
            </a:r>
          </a:p>
          <a:p>
            <a:pPr/>
          </a:p>
          <a:p>
            <a:pPr algn="r">
              <a:defRPr b="0"/>
            </a:pPr>
            <a:r>
              <a:t>Dr. Michael S. Kirkpatrick</a:t>
            </a:r>
          </a:p>
          <a:p>
            <a:pPr algn="r">
              <a:defRPr b="0"/>
            </a:pPr>
            <a:r>
              <a:t>January 24, 2018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 and Spectre:</a:t>
            </a:r>
          </a:p>
          <a:p>
            <a:pPr>
              <a:defRPr b="0"/>
            </a:pPr>
            <a:r>
              <a:t>I give up. Can I just retire now?</a:t>
            </a:r>
          </a:p>
          <a:p>
            <a:pPr/>
          </a:p>
          <a:p>
            <a:pPr algn="r">
              <a:defRPr b="0"/>
            </a:pPr>
            <a:r>
              <a:t>Dr. Michael S. Kirkpatrick</a:t>
            </a:r>
          </a:p>
          <a:p>
            <a:pPr algn="r">
              <a:defRPr b="0"/>
            </a:pPr>
            <a:r>
              <a:t>January 24, 2018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 one alive understands how computers behave.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5978647" y="2370839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9515352" y="2370839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7747000" y="4191000"/>
            <a:ext cx="762000" cy="762000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7747000" y="6460469"/>
            <a:ext cx="762000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6731288" y="6375745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8762711" y="6375745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9" name="Shape 219"/>
          <p:cNvSpPr/>
          <p:nvPr/>
        </p:nvSpPr>
        <p:spPr>
          <a:xfrm>
            <a:off x="5715575" y="6092774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9778424" y="6092774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4763363" y="5605364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2" name="Shape 222"/>
          <p:cNvSpPr/>
          <p:nvPr/>
        </p:nvSpPr>
        <p:spPr>
          <a:xfrm>
            <a:off x="10730635" y="5605364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3" name="Shape 223"/>
          <p:cNvSpPr/>
          <p:nvPr/>
        </p:nvSpPr>
        <p:spPr>
          <a:xfrm>
            <a:off x="3976251" y="4907009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4" name="Shape 224"/>
          <p:cNvSpPr/>
          <p:nvPr/>
        </p:nvSpPr>
        <p:spPr>
          <a:xfrm>
            <a:off x="11517748" y="4907009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99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9"/>
                            </p:stCondLst>
                            <p:childTnLst>
                              <p:par>
                                <p:cTn id="24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99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99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99"/>
                            </p:stCondLst>
                            <p:childTnLst>
                              <p:par>
                                <p:cTn id="36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99"/>
                            </p:stCondLst>
                            <p:childTnLst>
                              <p:par>
                                <p:cTn id="4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99"/>
                            </p:stCondLst>
                            <p:childTnLst>
                              <p:par>
                                <p:cTn id="44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99"/>
                            </p:stCondLst>
                            <p:childTnLst>
                              <p:par>
                                <p:cTn id="48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99"/>
                            </p:stCondLst>
                            <p:childTnLst>
                              <p:par>
                                <p:cTn id="52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8"/>
      <p:bldP build="whole" bldLvl="1" animBg="1" rev="0" advAuto="0" spid="224" grpId="7"/>
      <p:bldP build="whole" bldLvl="1" animBg="1" rev="0" advAuto="0" spid="218" grpId="11"/>
      <p:bldP build="whole" bldLvl="1" animBg="1" rev="0" advAuto="0" spid="223" grpId="6"/>
      <p:bldP build="whole" bldLvl="1" animBg="1" rev="0" advAuto="0" spid="214" grpId="5"/>
      <p:bldP build="whole" bldLvl="1" animBg="1" rev="0" advAuto="0" spid="219" grpId="10"/>
      <p:bldP build="whole" bldLvl="1" animBg="1" rev="0" advAuto="0" spid="213" grpId="1"/>
      <p:bldP build="whole" bldLvl="1" animBg="1" rev="0" advAuto="0" spid="216" grpId="3"/>
      <p:bldP build="whole" bldLvl="1" animBg="1" rev="0" advAuto="0" spid="220" grpId="2"/>
      <p:bldP build="whole" bldLvl="1" animBg="1" rev="0" advAuto="0" spid="217" grpId="12"/>
      <p:bldP build="whole" bldLvl="1" animBg="1" rev="0" advAuto="0" spid="222" grpId="9"/>
      <p:bldP build="whole" bldLvl="1" animBg="1" rev="0" advAuto="0" spid="215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 and Spectre</a:t>
            </a:r>
          </a:p>
        </p:txBody>
      </p:sp>
      <p:sp>
        <p:nvSpPr>
          <p:cNvPr id="227" name="Shape 227"/>
          <p:cNvSpPr/>
          <p:nvPr/>
        </p:nvSpPr>
        <p:spPr>
          <a:xfrm>
            <a:off x="7608860" y="3841777"/>
            <a:ext cx="1038280" cy="10964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>
              <a:buSzTx/>
              <a:buNone/>
            </a:pPr>
            <a:r>
              <a:t>Page</a:t>
            </a:r>
          </a:p>
          <a:p>
            <a:pPr marL="0" indent="0">
              <a:buSzTx/>
              <a:buNone/>
            </a:pPr>
            <a:r>
              <a:t>tables</a:t>
            </a:r>
          </a:p>
        </p:txBody>
      </p:sp>
      <p:sp>
        <p:nvSpPr>
          <p:cNvPr id="228" name="Shape 228"/>
          <p:cNvSpPr/>
          <p:nvPr/>
        </p:nvSpPr>
        <p:spPr>
          <a:xfrm>
            <a:off x="5394107" y="2374150"/>
            <a:ext cx="1955433" cy="10964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 algn="ctr">
              <a:buSzTx/>
              <a:buNone/>
            </a:pPr>
            <a:r>
              <a:t>Kernel</a:t>
            </a:r>
          </a:p>
          <a:p>
            <a:pPr marL="0" indent="0" algn="ctr">
              <a:buSzTx/>
              <a:buNone/>
            </a:pPr>
            <a:r>
              <a:t>co-location</a:t>
            </a:r>
          </a:p>
        </p:txBody>
      </p:sp>
      <p:sp>
        <p:nvSpPr>
          <p:cNvPr id="229" name="Shape 229"/>
          <p:cNvSpPr/>
          <p:nvPr/>
        </p:nvSpPr>
        <p:spPr>
          <a:xfrm>
            <a:off x="2793600" y="5829423"/>
            <a:ext cx="4002899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Out-of-order execution</a:t>
            </a:r>
          </a:p>
        </p:txBody>
      </p:sp>
      <p:sp>
        <p:nvSpPr>
          <p:cNvPr id="230" name="Shape 230"/>
          <p:cNvSpPr/>
          <p:nvPr/>
        </p:nvSpPr>
        <p:spPr>
          <a:xfrm>
            <a:off x="10522314" y="5829423"/>
            <a:ext cx="3741036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Pipelined CPU design</a:t>
            </a:r>
          </a:p>
        </p:txBody>
      </p:sp>
      <p:sp>
        <p:nvSpPr>
          <p:cNvPr id="231" name="Shape 231"/>
          <p:cNvSpPr/>
          <p:nvPr/>
        </p:nvSpPr>
        <p:spPr>
          <a:xfrm>
            <a:off x="2138091" y="5323607"/>
            <a:ext cx="3092281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Branch prediction</a:t>
            </a:r>
          </a:p>
        </p:txBody>
      </p:sp>
      <p:sp>
        <p:nvSpPr>
          <p:cNvPr id="232" name="Shape 232"/>
          <p:cNvSpPr/>
          <p:nvPr/>
        </p:nvSpPr>
        <p:spPr>
          <a:xfrm>
            <a:off x="11645466" y="5323607"/>
            <a:ext cx="2741023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Cache hierarchy</a:t>
            </a:r>
          </a:p>
        </p:txBody>
      </p:sp>
      <p:sp>
        <p:nvSpPr>
          <p:cNvPr id="233" name="Shape 233"/>
          <p:cNvSpPr/>
          <p:nvPr/>
        </p:nvSpPr>
        <p:spPr>
          <a:xfrm>
            <a:off x="6375959" y="6821199"/>
            <a:ext cx="3772661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Physical memory map</a:t>
            </a:r>
          </a:p>
        </p:txBody>
      </p:sp>
      <p:sp>
        <p:nvSpPr>
          <p:cNvPr id="234" name="Shape 234"/>
          <p:cNvSpPr/>
          <p:nvPr/>
        </p:nvSpPr>
        <p:spPr>
          <a:xfrm>
            <a:off x="8830390" y="2374150"/>
            <a:ext cx="1838628" cy="10964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 algn="ctr">
              <a:buSzTx/>
              <a:buNone/>
            </a:pPr>
            <a:r>
              <a:t>Race</a:t>
            </a:r>
          </a:p>
          <a:p>
            <a:pPr marL="0" indent="0" algn="ctr">
              <a:buSzTx/>
              <a:buNone/>
            </a:pPr>
            <a:r>
              <a:t>conditions</a:t>
            </a:r>
          </a:p>
        </p:txBody>
      </p:sp>
      <p:sp>
        <p:nvSpPr>
          <p:cNvPr id="235" name="Shape 235"/>
          <p:cNvSpPr/>
          <p:nvPr/>
        </p:nvSpPr>
        <p:spPr>
          <a:xfrm>
            <a:off x="8907839" y="6345787"/>
            <a:ext cx="3660284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Speculative execution</a:t>
            </a:r>
          </a:p>
        </p:txBody>
      </p:sp>
      <p:sp>
        <p:nvSpPr>
          <p:cNvPr id="236" name="Shape 236"/>
          <p:cNvSpPr/>
          <p:nvPr/>
        </p:nvSpPr>
        <p:spPr>
          <a:xfrm>
            <a:off x="3956457" y="6345787"/>
            <a:ext cx="388061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High-resolution timers</a:t>
            </a:r>
          </a:p>
        </p:txBody>
      </p:sp>
      <p:sp>
        <p:nvSpPr>
          <p:cNvPr id="237" name="Shape 237"/>
          <p:cNvSpPr/>
          <p:nvPr/>
        </p:nvSpPr>
        <p:spPr>
          <a:xfrm>
            <a:off x="12527637" y="4837648"/>
            <a:ext cx="2333891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Process forks</a:t>
            </a:r>
          </a:p>
        </p:txBody>
      </p:sp>
      <p:sp>
        <p:nvSpPr>
          <p:cNvPr id="238" name="Shape 238"/>
          <p:cNvSpPr/>
          <p:nvPr/>
        </p:nvSpPr>
        <p:spPr>
          <a:xfrm>
            <a:off x="1663052" y="4837648"/>
            <a:ext cx="2673975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Cache mapping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"/>
                            </p:stCondLst>
                            <p:childTnLst>
                              <p:par>
                                <p:cTn id="52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2"/>
      <p:bldP build="whole" bldLvl="1" animBg="1" rev="0" advAuto="0" spid="227" grpId="2"/>
      <p:bldP build="whole" bldLvl="1" animBg="1" rev="0" advAuto="0" spid="229" grpId="9"/>
      <p:bldP build="whole" bldLvl="1" animBg="1" rev="0" advAuto="0" spid="236" grpId="10"/>
      <p:bldP build="whole" bldLvl="1" animBg="1" rev="0" advAuto="0" spid="228" grpId="4"/>
      <p:bldP build="whole" bldLvl="1" animBg="1" rev="0" advAuto="0" spid="234" grpId="1"/>
      <p:bldP build="whole" bldLvl="1" animBg="1" rev="0" advAuto="0" spid="235" grpId="11"/>
      <p:bldP build="whole" bldLvl="1" animBg="1" rev="0" advAuto="0" spid="231" grpId="7"/>
      <p:bldP build="whole" bldLvl="1" animBg="1" rev="0" advAuto="0" spid="237" grpId="6"/>
      <p:bldP build="whole" bldLvl="1" animBg="1" rev="0" advAuto="0" spid="238" grpId="5"/>
      <p:bldP build="whole" bldLvl="1" animBg="1" rev="0" advAuto="0" spid="232" grpId="8"/>
      <p:bldP build="whole" bldLvl="1" animBg="1" rev="0" advAuto="0" spid="23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248"/>
          <p:cNvGrpSpPr/>
          <p:nvPr/>
        </p:nvGrpSpPr>
        <p:grpSpPr>
          <a:xfrm>
            <a:off x="2339557" y="651965"/>
            <a:ext cx="5574472" cy="2944262"/>
            <a:chOff x="0" y="0"/>
            <a:chExt cx="5574471" cy="2944260"/>
          </a:xfrm>
        </p:grpSpPr>
        <p:grpSp>
          <p:nvGrpSpPr>
            <p:cNvPr id="243" name="Group 243"/>
            <p:cNvGrpSpPr/>
            <p:nvPr/>
          </p:nvGrpSpPr>
          <p:grpSpPr>
            <a:xfrm>
              <a:off x="528" y="0"/>
              <a:ext cx="5573944" cy="2944261"/>
              <a:chOff x="0" y="0"/>
              <a:chExt cx="5573943" cy="2944260"/>
            </a:xfrm>
          </p:grpSpPr>
          <p:sp>
            <p:nvSpPr>
              <p:cNvPr id="240" name="Shape 240"/>
              <p:cNvSpPr/>
              <p:nvPr/>
            </p:nvSpPr>
            <p:spPr>
              <a:xfrm>
                <a:off x="13682" y="0"/>
                <a:ext cx="5536322" cy="294426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marL="0" indent="0" algn="ctr" defTabSz="8255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241" name="pasted-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2063383" y="1611721"/>
                <a:ext cx="1266798" cy="1266798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242" name="Shape 242"/>
              <p:cNvSpPr/>
              <p:nvPr/>
            </p:nvSpPr>
            <p:spPr>
              <a:xfrm flipH="1" flipV="1">
                <a:off x="0" y="1515433"/>
                <a:ext cx="5573944" cy="1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ysDot"/>
                <a:miter lim="400000"/>
              </a:ln>
              <a:effectLst/>
            </p:spPr>
            <p:txBody>
              <a:bodyPr wrap="square" lIns="33866" tIns="33866" rIns="33866" bIns="33866" numCol="1" anchor="ctr">
                <a:noAutofit/>
              </a:bodyPr>
              <a:lstStyle/>
              <a:p>
                <a:pPr marL="0" indent="0" algn="ctr">
                  <a:spcBef>
                    <a:spcPts val="0"/>
                  </a:spcBef>
                  <a:buSzTx/>
                  <a:buNone/>
                  <a:defRPr sz="2000">
                    <a:latin typeface="+mn-lt"/>
                    <a:ea typeface="+mn-ea"/>
                    <a:cs typeface="+mn-cs"/>
                    <a:sym typeface="Helvetica Light"/>
                  </a:defRPr>
                </a:pPr>
              </a:p>
            </p:txBody>
          </p:sp>
        </p:grpSp>
        <p:pic>
          <p:nvPicPr>
            <p:cNvPr id="244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73662" y="122500"/>
              <a:ext cx="1270001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84299" y="115595"/>
              <a:ext cx="1270001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8733" t="0" r="18733" b="30005"/>
            <a:stretch>
              <a:fillRect/>
            </a:stretch>
          </p:blipFill>
          <p:spPr>
            <a:xfrm>
              <a:off x="4328004" y="215392"/>
              <a:ext cx="1112798" cy="10795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22500"/>
              <a:ext cx="1270000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255" name="Group 255"/>
          <p:cNvGrpSpPr/>
          <p:nvPr/>
        </p:nvGrpSpPr>
        <p:grpSpPr>
          <a:xfrm>
            <a:off x="3603207" y="571552"/>
            <a:ext cx="3086484" cy="1729576"/>
            <a:chOff x="-88900" y="-88900"/>
            <a:chExt cx="3086483" cy="1729575"/>
          </a:xfrm>
        </p:grpSpPr>
        <p:pic>
          <p:nvPicPr>
            <p:cNvPr id="249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-864788" y="686987"/>
              <a:ext cx="1729576" cy="177801"/>
            </a:xfrm>
            <a:prstGeom prst="rect">
              <a:avLst/>
            </a:prstGeom>
            <a:effectLst/>
          </p:spPr>
        </p:pic>
        <p:pic>
          <p:nvPicPr>
            <p:cNvPr id="251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589554" y="686987"/>
              <a:ext cx="1729576" cy="177801"/>
            </a:xfrm>
            <a:prstGeom prst="rect">
              <a:avLst/>
            </a:prstGeom>
            <a:effectLst/>
          </p:spPr>
        </p:pic>
        <p:pic>
          <p:nvPicPr>
            <p:cNvPr id="253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2043895" y="686987"/>
              <a:ext cx="1729577" cy="177801"/>
            </a:xfrm>
            <a:prstGeom prst="rect">
              <a:avLst/>
            </a:prstGeom>
            <a:effectLst/>
          </p:spPr>
        </p:pic>
      </p:grpSp>
      <p:grpSp>
        <p:nvGrpSpPr>
          <p:cNvPr id="260" name="Group 260"/>
          <p:cNvGrpSpPr/>
          <p:nvPr/>
        </p:nvGrpSpPr>
        <p:grpSpPr>
          <a:xfrm>
            <a:off x="2358561" y="6378611"/>
            <a:ext cx="11535961" cy="1633902"/>
            <a:chOff x="0" y="0"/>
            <a:chExt cx="11535959" cy="1633901"/>
          </a:xfrm>
        </p:grpSpPr>
        <p:sp>
          <p:nvSpPr>
            <p:cNvPr id="256" name="Shape 256"/>
            <p:cNvSpPr/>
            <p:nvPr/>
          </p:nvSpPr>
          <p:spPr>
            <a:xfrm>
              <a:off x="0" y="0"/>
              <a:ext cx="11535960" cy="1633902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59" name="Group 259"/>
            <p:cNvGrpSpPr/>
            <p:nvPr/>
          </p:nvGrpSpPr>
          <p:grpSpPr>
            <a:xfrm>
              <a:off x="4138521" y="32563"/>
              <a:ext cx="4233697" cy="1520923"/>
              <a:chOff x="0" y="0"/>
              <a:chExt cx="4233696" cy="1520922"/>
            </a:xfrm>
          </p:grpSpPr>
          <p:pic>
            <p:nvPicPr>
              <p:cNvPr id="257" name="pasted-image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9027" r="0" b="11700"/>
              <a:stretch>
                <a:fillRect/>
              </a:stretch>
            </p:blipFill>
            <p:spPr>
              <a:xfrm>
                <a:off x="2038113" y="0"/>
                <a:ext cx="2195584" cy="152092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58" name="droppedImage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89236"/>
                <a:ext cx="1799092" cy="1342401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</p:grpSp>
      <p:grpSp>
        <p:nvGrpSpPr>
          <p:cNvPr id="266" name="Group 266"/>
          <p:cNvGrpSpPr/>
          <p:nvPr/>
        </p:nvGrpSpPr>
        <p:grpSpPr>
          <a:xfrm>
            <a:off x="2361477" y="3660403"/>
            <a:ext cx="8326188" cy="1298512"/>
            <a:chOff x="0" y="0"/>
            <a:chExt cx="8326186" cy="1298510"/>
          </a:xfrm>
        </p:grpSpPr>
        <p:sp>
          <p:nvSpPr>
            <p:cNvPr id="261" name="Shape 261"/>
            <p:cNvSpPr/>
            <p:nvPr/>
          </p:nvSpPr>
          <p:spPr>
            <a:xfrm>
              <a:off x="0" y="0"/>
              <a:ext cx="8326187" cy="129851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62" name="pasted-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73976" y="14255"/>
              <a:ext cx="1434267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63" name="pasted-image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42841" y="14255"/>
              <a:ext cx="1270001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64" name="pasted-image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62566" y="14255"/>
              <a:ext cx="1086557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65" name="pasted-image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07745" y="14255"/>
              <a:ext cx="1270001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271" name="Group 271"/>
          <p:cNvGrpSpPr/>
          <p:nvPr/>
        </p:nvGrpSpPr>
        <p:grpSpPr>
          <a:xfrm>
            <a:off x="7946058" y="651965"/>
            <a:ext cx="2748301" cy="2946401"/>
            <a:chOff x="0" y="0"/>
            <a:chExt cx="2748300" cy="2946400"/>
          </a:xfrm>
        </p:grpSpPr>
        <p:sp>
          <p:nvSpPr>
            <p:cNvPr id="267" name="Shape 267"/>
            <p:cNvSpPr/>
            <p:nvPr/>
          </p:nvSpPr>
          <p:spPr>
            <a:xfrm>
              <a:off x="0" y="0"/>
              <a:ext cx="1341140" cy="2946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68" name="pasted-image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710" y="1612892"/>
              <a:ext cx="1267718" cy="12677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9" name="Shape 269"/>
            <p:cNvSpPr/>
            <p:nvPr/>
          </p:nvSpPr>
          <p:spPr>
            <a:xfrm>
              <a:off x="1407161" y="0"/>
              <a:ext cx="1341140" cy="2946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70" name="pasted-image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443872" y="1612892"/>
              <a:ext cx="1267718" cy="12677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276" name="Group 276"/>
          <p:cNvGrpSpPr/>
          <p:nvPr/>
        </p:nvGrpSpPr>
        <p:grpSpPr>
          <a:xfrm>
            <a:off x="7844178" y="553121"/>
            <a:ext cx="1564931" cy="3146939"/>
            <a:chOff x="-88900" y="-88899"/>
            <a:chExt cx="1564930" cy="3146937"/>
          </a:xfrm>
        </p:grpSpPr>
        <p:pic>
          <p:nvPicPr>
            <p:cNvPr id="272" name="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 rot="16200000">
              <a:off x="-1570604" y="1392974"/>
              <a:ext cx="3141208" cy="177801"/>
            </a:xfrm>
            <a:prstGeom prst="rect">
              <a:avLst/>
            </a:prstGeom>
            <a:effectLst/>
          </p:spPr>
        </p:pic>
        <p:pic>
          <p:nvPicPr>
            <p:cNvPr id="274" name="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 rot="16200000">
              <a:off x="-186339" y="1395668"/>
              <a:ext cx="3146938" cy="177801"/>
            </a:xfrm>
            <a:prstGeom prst="rect">
              <a:avLst/>
            </a:prstGeom>
            <a:effectLst/>
          </p:spPr>
        </p:pic>
      </p:grpSp>
      <p:grpSp>
        <p:nvGrpSpPr>
          <p:cNvPr id="297" name="Group 297"/>
          <p:cNvGrpSpPr/>
          <p:nvPr/>
        </p:nvGrpSpPr>
        <p:grpSpPr>
          <a:xfrm>
            <a:off x="2361477" y="664665"/>
            <a:ext cx="11535962" cy="5647003"/>
            <a:chOff x="0" y="0"/>
            <a:chExt cx="11535960" cy="5647001"/>
          </a:xfrm>
        </p:grpSpPr>
        <p:grpSp>
          <p:nvGrpSpPr>
            <p:cNvPr id="281" name="Group 281"/>
            <p:cNvGrpSpPr/>
            <p:nvPr/>
          </p:nvGrpSpPr>
          <p:grpSpPr>
            <a:xfrm>
              <a:off x="0" y="4346500"/>
              <a:ext cx="11535961" cy="1300502"/>
              <a:chOff x="0" y="0"/>
              <a:chExt cx="11535960" cy="1300501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0" y="1990"/>
                <a:ext cx="11535961" cy="1298512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marL="0" indent="0" algn="ctr" defTabSz="8255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278" name="pasted-image.pn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4425491" y="16245"/>
                <a:ext cx="2684978" cy="1270001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79" name="pasted-image.png"/>
              <p:cNvPicPr>
                <a:picLocks noChangeAspect="1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1729646" y="0"/>
                <a:ext cx="1270001" cy="127000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80" name="pasted-image.png"/>
              <p:cNvPicPr>
                <a:picLocks noChangeAspect="1"/>
              </p:cNvPicPr>
              <p:nvPr/>
            </p:nvPicPr>
            <p:blipFill>
              <a:blip r:embed="rId2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8536313" y="0"/>
                <a:ext cx="1270001" cy="127000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grpSp>
          <p:nvGrpSpPr>
            <p:cNvPr id="296" name="Group 296"/>
            <p:cNvGrpSpPr/>
            <p:nvPr/>
          </p:nvGrpSpPr>
          <p:grpSpPr>
            <a:xfrm>
              <a:off x="8389774" y="-1"/>
              <a:ext cx="3138943" cy="4302998"/>
              <a:chOff x="0" y="0"/>
              <a:chExt cx="3138942" cy="4302997"/>
            </a:xfrm>
          </p:grpSpPr>
          <p:grpSp>
            <p:nvGrpSpPr>
              <p:cNvPr id="288" name="Group 288"/>
              <p:cNvGrpSpPr/>
              <p:nvPr/>
            </p:nvGrpSpPr>
            <p:grpSpPr>
              <a:xfrm>
                <a:off x="1601265" y="0"/>
                <a:ext cx="1537678" cy="4302997"/>
                <a:chOff x="0" y="0"/>
                <a:chExt cx="1537676" cy="4302996"/>
              </a:xfrm>
            </p:grpSpPr>
            <p:grpSp>
              <p:nvGrpSpPr>
                <p:cNvPr id="284" name="Group 284"/>
                <p:cNvGrpSpPr/>
                <p:nvPr/>
              </p:nvGrpSpPr>
              <p:grpSpPr>
                <a:xfrm>
                  <a:off x="0" y="3016539"/>
                  <a:ext cx="1537677" cy="1286458"/>
                  <a:chOff x="0" y="0"/>
                  <a:chExt cx="1537676" cy="1286457"/>
                </a:xfrm>
              </p:grpSpPr>
              <p:sp>
                <p:nvSpPr>
                  <p:cNvPr id="282" name="Shape 282"/>
                  <p:cNvSpPr/>
                  <p:nvPr/>
                </p:nvSpPr>
                <p:spPr>
                  <a:xfrm>
                    <a:off x="0" y="0"/>
                    <a:ext cx="1537677" cy="1277410"/>
                  </a:xfrm>
                  <a:prstGeom prst="rect">
                    <a:avLst/>
                  </a:prstGeom>
                  <a:solidFill>
                    <a:srgbClr val="EBEBEB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pic>
                <p:nvPicPr>
                  <p:cNvPr id="283" name="pasted-image.png"/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63358" y="37095"/>
                    <a:ext cx="1410960" cy="1249363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287" name="Group 287"/>
                <p:cNvGrpSpPr/>
                <p:nvPr/>
              </p:nvGrpSpPr>
              <p:grpSpPr>
                <a:xfrm>
                  <a:off x="0" y="0"/>
                  <a:ext cx="1536700" cy="2946400"/>
                  <a:chOff x="0" y="0"/>
                  <a:chExt cx="1536700" cy="2946400"/>
                </a:xfrm>
              </p:grpSpPr>
              <p:sp>
                <p:nvSpPr>
                  <p:cNvPr id="285" name="Shape 285"/>
                  <p:cNvSpPr/>
                  <p:nvPr/>
                </p:nvSpPr>
                <p:spPr>
                  <a:xfrm>
                    <a:off x="0" y="0"/>
                    <a:ext cx="1536700" cy="2946400"/>
                  </a:xfrm>
                  <a:prstGeom prst="rect">
                    <a:avLst/>
                  </a:prstGeom>
                  <a:solidFill>
                    <a:srgbClr val="EBEBEB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pic>
                <p:nvPicPr>
                  <p:cNvPr id="286" name="pasted-image.png"/>
                  <p:cNvPicPr>
                    <a:picLocks noChangeAspect="1"/>
                  </p:cNvPicPr>
                  <p:nvPr/>
                </p:nvPicPr>
                <p:blipFill>
                  <a:blip r:embed="rId15">
                    <a:extLst/>
                  </a:blip>
                  <a:stretch>
                    <a:fillRect/>
                  </a:stretch>
                </p:blipFill>
                <p:spPr>
                  <a:xfrm>
                    <a:off x="134491" y="1612892"/>
                    <a:ext cx="1267718" cy="1267718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</p:grpSp>
          </p:grpSp>
          <p:grpSp>
            <p:nvGrpSpPr>
              <p:cNvPr id="295" name="Group 295"/>
              <p:cNvGrpSpPr/>
              <p:nvPr/>
            </p:nvGrpSpPr>
            <p:grpSpPr>
              <a:xfrm>
                <a:off x="0" y="0"/>
                <a:ext cx="1552127" cy="4287587"/>
                <a:chOff x="0" y="0"/>
                <a:chExt cx="1552126" cy="4287586"/>
              </a:xfrm>
            </p:grpSpPr>
            <p:grpSp>
              <p:nvGrpSpPr>
                <p:cNvPr id="291" name="Group 291"/>
                <p:cNvGrpSpPr/>
                <p:nvPr/>
              </p:nvGrpSpPr>
              <p:grpSpPr>
                <a:xfrm>
                  <a:off x="0" y="3001128"/>
                  <a:ext cx="1537677" cy="1286459"/>
                  <a:chOff x="0" y="0"/>
                  <a:chExt cx="1537676" cy="1286457"/>
                </a:xfrm>
              </p:grpSpPr>
              <p:sp>
                <p:nvSpPr>
                  <p:cNvPr id="289" name="Shape 289"/>
                  <p:cNvSpPr/>
                  <p:nvPr/>
                </p:nvSpPr>
                <p:spPr>
                  <a:xfrm>
                    <a:off x="0" y="0"/>
                    <a:ext cx="1537677" cy="1277410"/>
                  </a:xfrm>
                  <a:prstGeom prst="rect">
                    <a:avLst/>
                  </a:prstGeom>
                  <a:solidFill>
                    <a:srgbClr val="EBEBEB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pic>
                <p:nvPicPr>
                  <p:cNvPr id="290" name="pasted-image.png"/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63358" y="37095"/>
                    <a:ext cx="1410960" cy="1249363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292" name="Shape 292"/>
                <p:cNvSpPr/>
                <p:nvPr/>
              </p:nvSpPr>
              <p:spPr>
                <a:xfrm>
                  <a:off x="10950" y="0"/>
                  <a:ext cx="1541177" cy="2946400"/>
                </a:xfrm>
                <a:prstGeom prst="rect">
                  <a:avLst/>
                </a:prstGeom>
                <a:solidFill>
                  <a:srgbClr val="EBEBE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pic>
              <p:nvPicPr>
                <p:cNvPr id="293" name="pasted-image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18733" t="0" r="18733" b="30005"/>
                <a:stretch>
                  <a:fillRect/>
                </a:stretch>
              </p:blipFill>
              <p:spPr>
                <a:xfrm>
                  <a:off x="212419" y="231924"/>
                  <a:ext cx="1112799" cy="1079501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294" name="pasted-image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148125" y="1664735"/>
                  <a:ext cx="1266798" cy="1266798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</p:grpSp>
        </p:grpSp>
      </p:grpSp>
      <p:grpSp>
        <p:nvGrpSpPr>
          <p:cNvPr id="302" name="Group 302"/>
          <p:cNvGrpSpPr/>
          <p:nvPr/>
        </p:nvGrpSpPr>
        <p:grpSpPr>
          <a:xfrm>
            <a:off x="10633726" y="557577"/>
            <a:ext cx="1772731" cy="4494978"/>
            <a:chOff x="-88900" y="-88899"/>
            <a:chExt cx="1772729" cy="4494976"/>
          </a:xfrm>
        </p:grpSpPr>
        <p:pic>
          <p:nvPicPr>
            <p:cNvPr id="298" name="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 rot="16200000">
              <a:off x="-2241537" y="2063736"/>
              <a:ext cx="4483074" cy="177801"/>
            </a:xfrm>
            <a:prstGeom prst="rect">
              <a:avLst/>
            </a:prstGeom>
            <a:effectLst/>
          </p:spPr>
        </p:pic>
        <p:pic>
          <p:nvPicPr>
            <p:cNvPr id="300" name="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 rot="16200000">
              <a:off x="-646607" y="2075640"/>
              <a:ext cx="4483074" cy="1778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99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99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499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499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7"/>
      <p:bldP build="whole" bldLvl="1" animBg="1" rev="0" advAuto="0" spid="271" grpId="2"/>
      <p:bldP build="whole" bldLvl="1" animBg="1" rev="0" advAuto="0" spid="266" grpId="4"/>
      <p:bldP build="whole" bldLvl="1" animBg="1" rev="0" advAuto="0" spid="255" grpId="1"/>
      <p:bldP build="whole" bldLvl="1" animBg="1" rev="0" advAuto="0" spid="297" grpId="5"/>
      <p:bldP build="whole" bldLvl="1" animBg="1" rev="0" advAuto="0" spid="276" grpId="3"/>
      <p:bldP build="whole" bldLvl="1" animBg="1" rev="0" advAuto="0" spid="302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 312"/>
          <p:cNvGrpSpPr/>
          <p:nvPr/>
        </p:nvGrpSpPr>
        <p:grpSpPr>
          <a:xfrm>
            <a:off x="6372820" y="685472"/>
            <a:ext cx="3510416" cy="2431734"/>
            <a:chOff x="0" y="0"/>
            <a:chExt cx="3510415" cy="2431732"/>
          </a:xfrm>
        </p:grpSpPr>
        <p:pic>
          <p:nvPicPr>
            <p:cNvPr id="304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9027" r="0" b="11700"/>
            <a:stretch>
              <a:fillRect/>
            </a:stretch>
          </p:blipFill>
          <p:spPr>
            <a:xfrm>
              <a:off x="0" y="0"/>
              <a:ext cx="3510416" cy="243173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05" name="Shape 305"/>
            <p:cNvSpPr/>
            <p:nvPr/>
          </p:nvSpPr>
          <p:spPr>
            <a:xfrm>
              <a:off x="231799" y="353680"/>
              <a:ext cx="493817" cy="448735"/>
            </a:xfrm>
            <a:prstGeom prst="roundRect">
              <a:avLst>
                <a:gd name="adj" fmla="val 27554"/>
              </a:avLst>
            </a:prstGeom>
            <a:solidFill>
              <a:srgbClr val="D58400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157171" y="1187834"/>
              <a:ext cx="493817" cy="448734"/>
            </a:xfrm>
            <a:prstGeom prst="roundRect">
              <a:avLst>
                <a:gd name="adj" fmla="val 27554"/>
              </a:avLst>
            </a:prstGeom>
            <a:solidFill>
              <a:srgbClr val="D58400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7" name="Shape 307"/>
            <p:cNvSpPr/>
            <p:nvPr/>
          </p:nvSpPr>
          <p:spPr>
            <a:xfrm>
              <a:off x="1001862" y="353680"/>
              <a:ext cx="493817" cy="448735"/>
            </a:xfrm>
            <a:prstGeom prst="roundRect">
              <a:avLst>
                <a:gd name="adj" fmla="val 27554"/>
              </a:avLst>
            </a:prstGeom>
            <a:solidFill>
              <a:srgbClr val="D58400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8" name="Shape 308"/>
            <p:cNvSpPr/>
            <p:nvPr/>
          </p:nvSpPr>
          <p:spPr>
            <a:xfrm>
              <a:off x="1647949" y="1316850"/>
              <a:ext cx="493818" cy="448734"/>
            </a:xfrm>
            <a:prstGeom prst="roundRect">
              <a:avLst>
                <a:gd name="adj" fmla="val 27554"/>
              </a:avLst>
            </a:prstGeom>
            <a:solidFill>
              <a:srgbClr val="0042AA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9" name="Shape 309"/>
            <p:cNvSpPr/>
            <p:nvPr/>
          </p:nvSpPr>
          <p:spPr>
            <a:xfrm>
              <a:off x="2294037" y="1454088"/>
              <a:ext cx="493818" cy="448735"/>
            </a:xfrm>
            <a:prstGeom prst="roundRect">
              <a:avLst>
                <a:gd name="adj" fmla="val 27554"/>
              </a:avLst>
            </a:prstGeom>
            <a:solidFill>
              <a:srgbClr val="0042AA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1796404" y="518536"/>
              <a:ext cx="493818" cy="448734"/>
            </a:xfrm>
            <a:prstGeom prst="roundRect">
              <a:avLst>
                <a:gd name="adj" fmla="val 27554"/>
              </a:avLst>
            </a:prstGeom>
            <a:solidFill>
              <a:srgbClr val="0042AA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1001862" y="1316850"/>
              <a:ext cx="493817" cy="448734"/>
            </a:xfrm>
            <a:prstGeom prst="roundRect">
              <a:avLst>
                <a:gd name="adj" fmla="val 27554"/>
              </a:avLst>
            </a:prstGeom>
            <a:solidFill>
              <a:srgbClr val="831000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313" name="Shape 313"/>
          <p:cNvSpPr/>
          <p:nvPr/>
        </p:nvSpPr>
        <p:spPr>
          <a:xfrm>
            <a:off x="12585700" y="1498600"/>
            <a:ext cx="1549400" cy="65024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12585700" y="2971800"/>
            <a:ext cx="1549400" cy="1117600"/>
          </a:xfrm>
          <a:prstGeom prst="rect">
            <a:avLst/>
          </a:prstGeom>
          <a:solidFill>
            <a:srgbClr val="4F7A28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stack</a:t>
            </a:r>
          </a:p>
        </p:txBody>
      </p:sp>
      <p:sp>
        <p:nvSpPr>
          <p:cNvPr id="315" name="Shape 315"/>
          <p:cNvSpPr/>
          <p:nvPr/>
        </p:nvSpPr>
        <p:spPr>
          <a:xfrm>
            <a:off x="12585700" y="6769100"/>
            <a:ext cx="1549400" cy="711200"/>
          </a:xfrm>
          <a:prstGeom prst="rect">
            <a:avLst/>
          </a:prstGeom>
          <a:solidFill>
            <a:srgbClr val="7857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code</a:t>
            </a:r>
          </a:p>
        </p:txBody>
      </p:sp>
      <p:sp>
        <p:nvSpPr>
          <p:cNvPr id="316" name="Shape 316"/>
          <p:cNvSpPr/>
          <p:nvPr/>
        </p:nvSpPr>
        <p:spPr>
          <a:xfrm>
            <a:off x="12585700" y="6286500"/>
            <a:ext cx="1549400" cy="431800"/>
          </a:xfrm>
          <a:prstGeom prst="rect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317" name="Shape 317"/>
          <p:cNvSpPr/>
          <p:nvPr/>
        </p:nvSpPr>
        <p:spPr>
          <a:xfrm>
            <a:off x="12585700" y="5384800"/>
            <a:ext cx="1549400" cy="711200"/>
          </a:xfrm>
          <a:prstGeom prst="rect">
            <a:avLst/>
          </a:prstGeom>
          <a:solidFill>
            <a:srgbClr val="7B219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heap</a:t>
            </a:r>
          </a:p>
        </p:txBody>
      </p:sp>
      <p:sp>
        <p:nvSpPr>
          <p:cNvPr id="318" name="Shape 318"/>
          <p:cNvSpPr/>
          <p:nvPr/>
        </p:nvSpPr>
        <p:spPr>
          <a:xfrm>
            <a:off x="12585700" y="1498600"/>
            <a:ext cx="1549400" cy="1473200"/>
          </a:xfrm>
          <a:prstGeom prst="rect">
            <a:avLst/>
          </a:prstGeom>
          <a:solidFill>
            <a:srgbClr val="8311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kernel</a:t>
            </a:r>
          </a:p>
        </p:txBody>
      </p:sp>
      <p:grpSp>
        <p:nvGrpSpPr>
          <p:cNvPr id="325" name="Group 325"/>
          <p:cNvGrpSpPr/>
          <p:nvPr/>
        </p:nvGrpSpPr>
        <p:grpSpPr>
          <a:xfrm>
            <a:off x="1876806" y="1485900"/>
            <a:ext cx="1549401" cy="6502400"/>
            <a:chOff x="0" y="914400"/>
            <a:chExt cx="1549400" cy="6502400"/>
          </a:xfrm>
        </p:grpSpPr>
        <p:sp>
          <p:nvSpPr>
            <p:cNvPr id="319" name="Shape 319"/>
            <p:cNvSpPr/>
            <p:nvPr/>
          </p:nvSpPr>
          <p:spPr>
            <a:xfrm>
              <a:off x="0" y="914400"/>
              <a:ext cx="1549400" cy="6502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0" name="Shape 320"/>
            <p:cNvSpPr/>
            <p:nvPr/>
          </p:nvSpPr>
          <p:spPr>
            <a:xfrm>
              <a:off x="0" y="2387600"/>
              <a:ext cx="1549400" cy="1524000"/>
            </a:xfrm>
            <a:prstGeom prst="rect">
              <a:avLst/>
            </a:prstGeom>
            <a:solidFill>
              <a:srgbClr val="4F7A2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stack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0" y="6045200"/>
              <a:ext cx="1549400" cy="1041400"/>
            </a:xfrm>
            <a:prstGeom prst="rect">
              <a:avLst/>
            </a:prstGeom>
            <a:solidFill>
              <a:srgbClr val="7857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code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0" y="5384800"/>
              <a:ext cx="1549400" cy="609600"/>
            </a:xfrm>
            <a:prstGeom prst="rect">
              <a:avLst/>
            </a:prstGeom>
            <a:solidFill>
              <a:srgbClr val="0061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data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0" y="4737100"/>
              <a:ext cx="1549400" cy="431800"/>
            </a:xfrm>
            <a:prstGeom prst="rect">
              <a:avLst/>
            </a:prstGeom>
            <a:solidFill>
              <a:srgbClr val="7B219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heap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0" y="914400"/>
              <a:ext cx="1549400" cy="1473200"/>
            </a:xfrm>
            <a:prstGeom prst="rect">
              <a:avLst/>
            </a:prstGeom>
            <a:solidFill>
              <a:srgbClr val="83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kernel</a:t>
              </a:r>
            </a:p>
          </p:txBody>
        </p:sp>
      </p:grpSp>
      <p:pic>
        <p:nvPicPr>
          <p:cNvPr id="326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9757" y="5878515"/>
            <a:ext cx="2876486" cy="2146301"/>
          </a:xfrm>
          <a:prstGeom prst="rect">
            <a:avLst/>
          </a:prstGeom>
          <a:ln w="3175">
            <a:miter lim="400000"/>
          </a:ln>
        </p:spPr>
      </p:pic>
      <p:sp>
        <p:nvSpPr>
          <p:cNvPr id="327" name="Shape 327"/>
          <p:cNvSpPr/>
          <p:nvPr/>
        </p:nvSpPr>
        <p:spPr>
          <a:xfrm>
            <a:off x="4491970" y="3178254"/>
            <a:ext cx="1549401" cy="1524001"/>
          </a:xfrm>
          <a:prstGeom prst="rect">
            <a:avLst/>
          </a:prstGeom>
          <a:solidFill>
            <a:srgbClr val="D584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iTunes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Page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Table</a:t>
            </a:r>
          </a:p>
        </p:txBody>
      </p:sp>
      <p:sp>
        <p:nvSpPr>
          <p:cNvPr id="328" name="Shape 328"/>
          <p:cNvSpPr/>
          <p:nvPr/>
        </p:nvSpPr>
        <p:spPr>
          <a:xfrm>
            <a:off x="10172700" y="3178254"/>
            <a:ext cx="1549400" cy="1524001"/>
          </a:xfrm>
          <a:prstGeom prst="rect">
            <a:avLst/>
          </a:prstGeom>
          <a:solidFill>
            <a:srgbClr val="0042A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Chrome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Page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Table</a:t>
            </a:r>
          </a:p>
        </p:txBody>
      </p:sp>
      <p:sp>
        <p:nvSpPr>
          <p:cNvPr id="329" name="Shape 329"/>
          <p:cNvSpPr/>
          <p:nvPr/>
        </p:nvSpPr>
        <p:spPr>
          <a:xfrm>
            <a:off x="1316984" y="2965493"/>
            <a:ext cx="8122227" cy="5130340"/>
          </a:xfrm>
          <a:prstGeom prst="roundRect">
            <a:avLst>
              <a:gd name="adj" fmla="val 6598"/>
            </a:avLst>
          </a:prstGeom>
          <a:solidFill>
            <a:srgbClr val="D58400">
              <a:alpha val="40357"/>
            </a:srgbClr>
          </a:solidFill>
          <a:ln w="25400">
            <a:solidFill>
              <a:srgbClr val="000000">
                <a:alpha val="40357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6420310" y="2965493"/>
            <a:ext cx="8122227" cy="5130340"/>
          </a:xfrm>
          <a:prstGeom prst="roundRect">
            <a:avLst>
              <a:gd name="adj" fmla="val 6598"/>
            </a:avLst>
          </a:prstGeom>
          <a:solidFill>
            <a:srgbClr val="0042AA">
              <a:alpha val="40357"/>
            </a:srgbClr>
          </a:solidFill>
          <a:ln w="25400">
            <a:solidFill>
              <a:srgbClr val="000000">
                <a:alpha val="40357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3334571" y="5816651"/>
            <a:ext cx="3462736" cy="135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02" y="0"/>
                </a:moveTo>
                <a:cubicBezTo>
                  <a:pt x="2248" y="0"/>
                  <a:pt x="1961" y="733"/>
                  <a:pt x="1961" y="1637"/>
                </a:cubicBezTo>
                <a:lnTo>
                  <a:pt x="1961" y="14510"/>
                </a:lnTo>
                <a:lnTo>
                  <a:pt x="0" y="21600"/>
                </a:lnTo>
                <a:lnTo>
                  <a:pt x="3535" y="17998"/>
                </a:lnTo>
                <a:lnTo>
                  <a:pt x="20959" y="17998"/>
                </a:lnTo>
                <a:cubicBezTo>
                  <a:pt x="21313" y="17998"/>
                  <a:pt x="21600" y="17265"/>
                  <a:pt x="21600" y="16361"/>
                </a:cubicBezTo>
                <a:lnTo>
                  <a:pt x="21600" y="1637"/>
                </a:lnTo>
                <a:cubicBezTo>
                  <a:pt x="21600" y="733"/>
                  <a:pt x="21313" y="0"/>
                  <a:pt x="20959" y="0"/>
                </a:cubicBezTo>
                <a:lnTo>
                  <a:pt x="2602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Read data location 12345</a:t>
            </a:r>
          </a:p>
        </p:txBody>
      </p:sp>
      <p:sp>
        <p:nvSpPr>
          <p:cNvPr id="332" name="Shape 332"/>
          <p:cNvSpPr/>
          <p:nvPr/>
        </p:nvSpPr>
        <p:spPr>
          <a:xfrm>
            <a:off x="5061501" y="2039583"/>
            <a:ext cx="665187" cy="977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0" indent="0" defTabSz="647700">
              <a:spcBef>
                <a:spcPts val="0"/>
              </a:spcBef>
              <a:buClr>
                <a:srgbClr val="000000"/>
              </a:buClr>
              <a:buSzTx/>
              <a:buNone/>
              <a:defRPr sz="6000"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pPr>
            <a:r>
              <a:rPr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</a:rPr>
              <a:t>✓</a:t>
            </a:r>
          </a:p>
        </p:txBody>
      </p:sp>
      <p:sp>
        <p:nvSpPr>
          <p:cNvPr id="333" name="Shape 333"/>
          <p:cNvSpPr/>
          <p:nvPr/>
        </p:nvSpPr>
        <p:spPr>
          <a:xfrm flipH="1" flipV="1">
            <a:off x="5917385" y="4526786"/>
            <a:ext cx="1687599" cy="168760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34" name="Shape 334"/>
          <p:cNvSpPr/>
          <p:nvPr/>
        </p:nvSpPr>
        <p:spPr>
          <a:xfrm flipV="1">
            <a:off x="5514298" y="2272392"/>
            <a:ext cx="1083198" cy="1083198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9397302" y="5816651"/>
            <a:ext cx="3539729" cy="131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7" y="0"/>
                </a:moveTo>
                <a:cubicBezTo>
                  <a:pt x="281" y="0"/>
                  <a:pt x="0" y="757"/>
                  <a:pt x="0" y="1691"/>
                </a:cubicBezTo>
                <a:lnTo>
                  <a:pt x="0" y="16900"/>
                </a:lnTo>
                <a:cubicBezTo>
                  <a:pt x="0" y="17834"/>
                  <a:pt x="281" y="18591"/>
                  <a:pt x="627" y="18591"/>
                </a:cubicBezTo>
                <a:lnTo>
                  <a:pt x="17388" y="18591"/>
                </a:lnTo>
                <a:lnTo>
                  <a:pt x="21600" y="21600"/>
                </a:lnTo>
                <a:lnTo>
                  <a:pt x="19212" y="15118"/>
                </a:lnTo>
                <a:lnTo>
                  <a:pt x="19212" y="1691"/>
                </a:lnTo>
                <a:cubicBezTo>
                  <a:pt x="19212" y="757"/>
                  <a:pt x="18931" y="0"/>
                  <a:pt x="18585" y="0"/>
                </a:cubicBezTo>
                <a:lnTo>
                  <a:pt x="627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Read data location 12345</a:t>
            </a:r>
          </a:p>
        </p:txBody>
      </p:sp>
      <p:sp>
        <p:nvSpPr>
          <p:cNvPr id="336" name="Shape 336"/>
          <p:cNvSpPr/>
          <p:nvPr/>
        </p:nvSpPr>
        <p:spPr>
          <a:xfrm flipV="1">
            <a:off x="8808426" y="4506834"/>
            <a:ext cx="1707175" cy="173275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37" name="Shape 337"/>
          <p:cNvSpPr/>
          <p:nvPr/>
        </p:nvSpPr>
        <p:spPr>
          <a:xfrm flipH="1" flipV="1">
            <a:off x="9027934" y="2408718"/>
            <a:ext cx="1083197" cy="1083197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38" name="Shape 338"/>
          <p:cNvSpPr/>
          <p:nvPr/>
        </p:nvSpPr>
        <p:spPr>
          <a:xfrm>
            <a:off x="10529368" y="2006600"/>
            <a:ext cx="665187" cy="9779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0" indent="0" defTabSz="647700">
              <a:spcBef>
                <a:spcPts val="0"/>
              </a:spcBef>
              <a:buClr>
                <a:srgbClr val="000000"/>
              </a:buClr>
              <a:buSzTx/>
              <a:buNone/>
              <a:defRPr sz="6000"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pPr>
            <a:r>
              <a:rPr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</a:rPr>
              <a:t>✓</a:t>
            </a:r>
          </a:p>
        </p:txBody>
      </p:sp>
      <p:sp>
        <p:nvSpPr>
          <p:cNvPr id="339" name="Shape 339"/>
          <p:cNvSpPr/>
          <p:nvPr/>
        </p:nvSpPr>
        <p:spPr>
          <a:xfrm>
            <a:off x="968536" y="6110767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40" name="Shape 340"/>
          <p:cNvSpPr/>
          <p:nvPr/>
        </p:nvSpPr>
        <p:spPr>
          <a:xfrm flipH="1">
            <a:off x="14059385" y="6108700"/>
            <a:ext cx="1000234" cy="736600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pic>
        <p:nvPicPr>
          <p:cNvPr id="34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21840" y="379809"/>
            <a:ext cx="1077218" cy="1077218"/>
          </a:xfrm>
          <a:prstGeom prst="rect">
            <a:avLst/>
          </a:prstGeom>
          <a:ln w="3175">
            <a:miter lim="400000"/>
          </a:ln>
        </p:spPr>
      </p:pic>
      <p:pic>
        <p:nvPicPr>
          <p:cNvPr id="342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2897" y="379760"/>
            <a:ext cx="1077219" cy="107721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499" fill="hold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9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499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0" dur="499" fill="hold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9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499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98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99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97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499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499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7" dur="499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9"/>
                            </p:stCondLst>
                            <p:childTnLst>
                              <p:par>
                                <p:cTn id="49" presetClass="entr" nodeType="after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499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98"/>
                            </p:stCondLst>
                            <p:childTnLst>
                              <p:par>
                                <p:cTn id="53" presetClass="entr" nodeType="after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0" dur="499" fill="hold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9"/>
                            </p:stCondLst>
                            <p:childTnLst>
                              <p:par>
                                <p:cTn id="63" presetClass="exit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4" dur="500" fill="hold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"/>
                            </p:stCondLst>
                            <p:childTnLst>
                              <p:par>
                                <p:cTn id="67" presetClass="exit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8" dur="499" fill="hold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98"/>
                            </p:stCondLst>
                            <p:childTnLst>
                              <p:par>
                                <p:cTn id="71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8"/>
                            </p:stCondLst>
                            <p:childTnLst>
                              <p:par>
                                <p:cTn id="75" presetClass="entr" nodeType="afterEffect" presetSubtype="2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7" dur="499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4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2" dur="499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9"/>
                            </p:stCondLst>
                            <p:childTnLst>
                              <p:par>
                                <p:cTn id="84" presetClass="entr" nodeType="afterEffect" presetSubtype="4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6" dur="499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98"/>
                            </p:stCondLst>
                            <p:childTnLst>
                              <p:par>
                                <p:cTn id="88" presetClass="entr" nodeType="afterEffect" presetSubtype="32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xit" nodeType="click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5" dur="500" fill="hold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Class="exit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9" dur="499" fill="hold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99"/>
                            </p:stCondLst>
                            <p:childTnLst>
                              <p:par>
                                <p:cTn id="102" presetClass="exit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3" dur="499" fill="hold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98"/>
                            </p:stCondLst>
                            <p:childTnLst>
                              <p:par>
                                <p:cTn id="106" presetClass="exit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7" dur="499" fill="hold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97"/>
                            </p:stCondLst>
                            <p:childTnLst>
                              <p:par>
                                <p:cTn id="110" presetClass="exit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1" dur="499" fill="hold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12"/>
      <p:bldP build="whole" bldLvl="1" animBg="1" rev="0" advAuto="0" spid="331" grpId="8"/>
      <p:bldP build="whole" bldLvl="1" animBg="1" rev="0" advAuto="0" spid="337" grpId="19"/>
      <p:bldP build="whole" bldLvl="1" animBg="1" rev="0" advAuto="0" spid="339" grpId="9"/>
      <p:bldP build="whole" bldLvl="1" animBg="1" rev="0" advAuto="0" spid="312" grpId="5"/>
      <p:bldP build="whole" bldLvl="1" animBg="1" rev="0" advAuto="0" spid="332" grpId="13"/>
      <p:bldP build="whole" bldLvl="1" animBg="1" rev="0" advAuto="0" spid="334" grpId="24"/>
      <p:bldP build="whole" bldLvl="1" animBg="1" rev="0" advAuto="0" spid="331" grpId="14"/>
      <p:bldP build="whole" bldLvl="1" animBg="1" rev="0" advAuto="0" spid="329" grpId="1"/>
      <p:bldP build="whole" bldLvl="1" animBg="1" rev="0" advAuto="0" spid="329" grpId="2"/>
      <p:bldP build="whole" bldLvl="1" animBg="1" rev="0" advAuto="0" spid="339" grpId="15"/>
      <p:bldP build="whole" bldLvl="1" animBg="1" rev="0" advAuto="0" spid="337" grpId="25"/>
      <p:bldP build="whole" bldLvl="1" animBg="1" rev="0" advAuto="0" spid="333" grpId="10"/>
      <p:bldP build="whole" bldLvl="1" animBg="1" rev="0" advAuto="0" spid="335" grpId="16"/>
      <p:bldP build="whole" bldLvl="1" animBg="1" rev="0" advAuto="0" spid="335" grpId="21"/>
      <p:bldP build="whole" bldLvl="1" animBg="1" rev="0" advAuto="0" spid="340" grpId="17"/>
      <p:bldP build="whole" bldLvl="1" animBg="1" rev="0" advAuto="0" spid="338" grpId="20"/>
      <p:bldP build="whole" bldLvl="1" animBg="1" rev="0" advAuto="0" spid="334" grpId="11"/>
      <p:bldP build="whole" bldLvl="1" animBg="1" rev="0" advAuto="0" spid="340" grpId="22"/>
      <p:bldP build="whole" bldLvl="1" animBg="1" rev="0" advAuto="0" spid="327" grpId="7"/>
      <p:bldP build="whole" bldLvl="1" animBg="1" rev="0" advAuto="0" spid="338" grpId="23"/>
      <p:bldP build="whole" bldLvl="1" animBg="1" rev="0" advAuto="0" spid="330" grpId="3"/>
      <p:bldP build="whole" bldLvl="1" animBg="1" rev="0" advAuto="0" spid="330" grpId="4"/>
      <p:bldP build="whole" bldLvl="1" animBg="1" rev="0" advAuto="0" spid="328" grpId="6"/>
      <p:bldP build="whole" bldLvl="1" animBg="1" rev="0" advAuto="0" spid="336" grpId="18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t" upright="0">
        <a:normAutofit fontScale="100000" lnSpcReduction="0"/>
      </a:bodyPr>
      <a:lstStyle>
        <a:defPPr marL="415192" marR="0" indent="-415192" algn="l" defTabSz="550333" rtl="0" fontAlgn="auto" latinLnBrk="0" hangingPunct="0">
          <a:lnSpc>
            <a:spcPct val="100000"/>
          </a:lnSpc>
          <a:spcBef>
            <a:spcPts val="500"/>
          </a:spcBef>
          <a:spcAft>
            <a:spcPts val="0"/>
          </a:spcAft>
          <a:buClrTx/>
          <a:buSzPct val="75000"/>
          <a:buFontTx/>
          <a:buChar char="•"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t" upright="0">
        <a:normAutofit fontScale="100000" lnSpcReduction="0"/>
      </a:bodyPr>
      <a:lstStyle>
        <a:defPPr marL="415192" marR="0" indent="-415192" algn="l" defTabSz="550333" rtl="0" fontAlgn="auto" latinLnBrk="0" hangingPunct="0">
          <a:lnSpc>
            <a:spcPct val="100000"/>
          </a:lnSpc>
          <a:spcBef>
            <a:spcPts val="500"/>
          </a:spcBef>
          <a:spcAft>
            <a:spcPts val="0"/>
          </a:spcAft>
          <a:buClrTx/>
          <a:buSzPct val="75000"/>
          <a:buFontTx/>
          <a:buChar char="•"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