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0" marR="0" indent="3429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0" marR="0" indent="6858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0" marR="0" indent="10287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0" marR="0" indent="13716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0" marR="0" indent="17145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0" marR="0" indent="20574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0" marR="0" indent="24003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0" marR="0" indent="27432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7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9" name="Shape 19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14300" y="366183"/>
            <a:ext cx="10337800" cy="1003301"/>
          </a:xfrm>
          <a:prstGeom prst="rect">
            <a:avLst/>
          </a:prstGeom>
        </p:spPr>
        <p:txBody>
          <a:bodyPr anchor="ctr"/>
          <a:lstStyle>
            <a:lvl1pPr>
              <a:defRPr b="0" sz="52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Onl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7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9" name="Shape 39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8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4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50" name="Shape 50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CS 450: Operating Systems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Fall 2014 • Dr. Michael S. Kirkpatrick</a:t>
            </a:r>
          </a:p>
        </p:txBody>
      </p:sp>
      <p:pic>
        <p:nvPicPr>
          <p:cNvPr id="51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" y="5791200"/>
            <a:ext cx="5261448" cy="230293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98186" y="859546"/>
            <a:ext cx="14236701" cy="2717801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5800">
                <a:latin typeface="+mj-lt"/>
                <a:ea typeface="+mj-ea"/>
                <a:cs typeface="+mj-cs"/>
                <a:sym typeface="Garamond"/>
              </a:rPr>
              <a:t>Main Title</a:t>
            </a:r>
            <a:endParaRPr sz="58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5800">
                <a:latin typeface="+mj-lt"/>
                <a:ea typeface="+mj-ea"/>
                <a:cs typeface="+mj-cs"/>
                <a:sym typeface="Garamond"/>
              </a:rPr>
              <a:t>Subtitle if needed</a:t>
            </a:r>
          </a:p>
          <a:p>
            <a:pPr algn="r">
              <a:buFont typeface="Garamond"/>
              <a:defRPr sz="3400">
                <a:latin typeface="+mj-lt"/>
                <a:ea typeface="+mj-ea"/>
                <a:cs typeface="+mj-cs"/>
                <a:sym typeface="Garamond"/>
              </a:defRPr>
            </a:pPr>
          </a:p>
          <a:p>
            <a:pPr algn="r">
              <a:buFont typeface="Garamond"/>
            </a:pPr>
            <a:r>
              <a:rPr sz="3400">
                <a:latin typeface="+mj-lt"/>
                <a:ea typeface="+mj-ea"/>
                <a:cs typeface="+mj-cs"/>
                <a:sym typeface="Garamond"/>
              </a:rPr>
              <a:t>Subheading</a:t>
            </a:r>
          </a:p>
        </p:txBody>
      </p:sp>
      <p:pic>
        <p:nvPicPr>
          <p:cNvPr id="60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1508" y="4275373"/>
            <a:ext cx="4428656" cy="3705079"/>
          </a:xfrm>
          <a:prstGeom prst="rect">
            <a:avLst/>
          </a:prstGeom>
          <a:ln w="57150">
            <a:solidFill>
              <a:srgbClr val="522A95"/>
            </a:solidFill>
          </a:ln>
        </p:spPr>
      </p:pic>
      <p:sp>
        <p:nvSpPr>
          <p:cNvPr id="61" name="Shape 61"/>
          <p:cNvSpPr/>
          <p:nvPr/>
        </p:nvSpPr>
        <p:spPr>
          <a:xfrm>
            <a:off x="4325308" y="3865271"/>
            <a:ext cx="7607301" cy="16891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Goal: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User requests location-based services, but wants to keep identity and location secret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Service Provider restricts access to authorized </a:t>
            </a:r>
            <a:r>
              <a:rPr b="1">
                <a:latin typeface="+mj-lt"/>
                <a:ea typeface="+mj-ea"/>
                <a:cs typeface="+mj-cs"/>
                <a:sym typeface="Garamond"/>
              </a:rPr>
              <a:t>roles</a:t>
            </a:r>
            <a:r>
              <a:rPr>
                <a:latin typeface="+mj-lt"/>
                <a:ea typeface="+mj-ea"/>
                <a:cs typeface="+mj-cs"/>
                <a:sym typeface="Garamond"/>
              </a:rPr>
              <a:t> in known </a:t>
            </a:r>
            <a:r>
              <a:rPr b="1">
                <a:latin typeface="+mj-lt"/>
                <a:ea typeface="+mj-ea"/>
                <a:cs typeface="+mj-cs"/>
                <a:sym typeface="Garamond"/>
              </a:rPr>
              <a:t>locations</a:t>
            </a:r>
          </a:p>
        </p:txBody>
      </p:sp>
      <p:pic>
        <p:nvPicPr>
          <p:cNvPr id="62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4094" y="762778"/>
            <a:ext cx="6070974" cy="3072571"/>
          </a:xfrm>
          <a:prstGeom prst="rect">
            <a:avLst/>
          </a:prstGeom>
          <a:ln w="12700"/>
        </p:spPr>
      </p:pic>
      <p:pic>
        <p:nvPicPr>
          <p:cNvPr id="63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8525" y="5989569"/>
            <a:ext cx="2941261" cy="2251904"/>
          </a:xfrm>
          <a:prstGeom prst="rect">
            <a:avLst/>
          </a:prstGeom>
          <a:ln w="38100">
            <a:solidFill>
              <a:srgbClr val="522A95"/>
            </a:solidFill>
          </a:ln>
        </p:spPr>
      </p:pic>
      <p:sp>
        <p:nvSpPr>
          <p:cNvPr id="64" name="Shape 64"/>
          <p:cNvSpPr/>
          <p:nvPr/>
        </p:nvSpPr>
        <p:spPr>
          <a:xfrm>
            <a:off x="11362148" y="4836633"/>
            <a:ext cx="3429001" cy="711201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Font typeface="Garamond"/>
              <a:defRPr sz="14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Time spent encoding/decoding per page reference, with LT in red, RS in green, and baseline in blue</a:t>
            </a:r>
          </a:p>
        </p:txBody>
      </p:sp>
      <p:pic>
        <p:nvPicPr>
          <p:cNvPr id="65" name="image1.jpg"/>
          <p:cNvPicPr>
            <a:picLocks noChangeAspect="0"/>
          </p:cNvPicPr>
          <p:nvPr/>
        </p:nvPicPr>
        <p:blipFill>
          <a:blip r:embed="rId5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66" name="image2.jpg"/>
          <p:cNvPicPr>
            <a:picLocks noChangeAspect="1"/>
          </p:cNvPicPr>
          <p:nvPr/>
        </p:nvPicPr>
        <p:blipFill>
          <a:blip r:embed="rId6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67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68" name="Shape 68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CS 450: Operating Systems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Fall 2014 • Dr. Michael S. Kirkpatrick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003300" y="863600"/>
            <a:ext cx="14262100" cy="46482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</p:spPr>
        <p:txBody>
          <a:bodyPr lIns="38100" tIns="38100" rIns="38100" bIns="38100"/>
          <a:lstStyle/>
          <a:p>
            <a:pPr algn="ctr" defTabSz="7747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5791200"/>
            <a:ext cx="5261448" cy="230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1.jpg"/>
          <p:cNvPicPr>
            <a:picLocks noChangeAspect="0"/>
          </p:cNvPicPr>
          <p:nvPr/>
        </p:nvPicPr>
        <p:blipFill>
          <a:blip r:embed="rId3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5" name="image2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6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7" name="Shape 7"/>
          <p:cNvSpPr/>
          <p:nvPr>
            <p:ph type="title"/>
          </p:nvPr>
        </p:nvSpPr>
        <p:spPr>
          <a:xfrm>
            <a:off x="1003300" y="854340"/>
            <a:ext cx="14262100" cy="46482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/>
            <a: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812800" y="2133600"/>
            <a:ext cx="146431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42950" indent="-285750">
              <a:spcBef>
                <a:spcPts val="800"/>
              </a:spcBef>
              <a:buChar char="–"/>
              <a:defRPr sz="3400"/>
            </a:lvl2pPr>
            <a:lvl3pPr marL="1143000" indent="-228600">
              <a:spcBef>
                <a:spcPts val="700"/>
              </a:spcBef>
              <a:defRPr sz="3000"/>
            </a:lvl3pPr>
            <a:lvl4pPr marL="1600200" indent="-228600">
              <a:spcBef>
                <a:spcPts val="600"/>
              </a:spcBef>
              <a:buChar char="–"/>
              <a:defRPr sz="2600"/>
            </a:lvl4pPr>
            <a:lvl5pPr marL="2057400" indent="-228600">
              <a:spcBef>
                <a:spcPts val="600"/>
              </a:spcBef>
              <a:buChar char="»"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15156532" y="8659018"/>
            <a:ext cx="286668" cy="292101"/>
          </a:xfrm>
          <a:prstGeom prst="rect">
            <a:avLst/>
          </a:prstGeom>
          <a:ln w="12700"/>
        </p:spPr>
        <p:txBody>
          <a:bodyPr wrap="none" lIns="38100" tIns="38100" rIns="38100" bIns="38100" anchor="ctr">
            <a:spAutoFit/>
          </a:bodyPr>
          <a:lstStyle>
            <a:lvl1pPr algn="r">
              <a:buClrTx/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</p:sldLayoutIdLst>
  <p:transition xmlns:p14="http://schemas.microsoft.com/office/powerpoint/2010/main" spd="med" advClick="1"/>
  <p:txStyles>
    <p:titleStyle>
      <a:lvl1pPr marL="0" marR="0" indent="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1pPr>
      <a:lvl2pPr marL="0" marR="0" indent="2286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2pPr>
      <a:lvl3pPr marL="0" marR="0" indent="4572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3pPr>
      <a:lvl4pPr marL="0" marR="0" indent="6858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4pPr>
      <a:lvl5pPr marL="0" marR="0" indent="9144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5pPr>
      <a:lvl6pPr marL="0" marR="0" indent="11430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6pPr>
      <a:lvl7pPr marL="0" marR="0" indent="13716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7pPr>
      <a:lvl8pPr marL="0" marR="0" indent="16002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8pPr>
      <a:lvl9pPr marL="0" marR="0" indent="1828800" algn="l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Garamond"/>
        </a:defRPr>
      </a:lvl9pPr>
    </p:titleStyle>
    <p:bodyStyle>
      <a:lvl1pPr marL="342900" marR="0" indent="-342900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93376" marR="0" indent="-336176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23292" marR="0" indent="-351692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80492" marR="0" indent="-351692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3330330" marR="0" indent="-879230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685930" marR="0" indent="-879230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4041530" marR="0" indent="-879230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397130" marR="0" indent="-879230" algn="l" defTabSz="609600" latinLnBrk="0">
        <a:lnSpc>
          <a:spcPct val="10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hyperlink" Target="https://en.wikiquote.org/wiki/Grace_Hopper" TargetMode="External"/><Relationship Id="rId7" Type="http://schemas.openxmlformats.org/officeDocument/2006/relationships/hyperlink" Target="https://en.wikiquote.org/wiki/Humans" TargetMode="External"/><Relationship Id="rId8" Type="http://schemas.openxmlformats.org/officeDocument/2006/relationships/hyperlink" Target="https://en.wikiquote.org/wiki/Change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hyperlink" Target="https://en.wikipedia.org/wiki/Asynchronous_programming" TargetMode="External"/><Relationship Id="rId6" Type="http://schemas.openxmlformats.org/officeDocument/2006/relationships/hyperlink" Target="https://en.wikipedia.org/wiki/Human-in-the-loop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hyperlink" Target="https://www.ncwit.org/video/2015-ncwit-summit-%E2%80%93-plenary-i-glass-slipper-leaning-in%E2%80%A6-evidence-gender-and-professions-karen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003300" y="863600"/>
            <a:ext cx="14262100" cy="46482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</p:spPr>
        <p:txBody>
          <a:bodyPr lIns="38100" tIns="38100" rIns="38100" bIns="38100"/>
          <a:lstStyle/>
          <a:p>
            <a:pPr algn="ctr" defTabSz="7747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7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5791200"/>
            <a:ext cx="5261448" cy="230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1.jpg"/>
          <p:cNvPicPr>
            <a:picLocks noChangeAspect="0"/>
          </p:cNvPicPr>
          <p:nvPr/>
        </p:nvPicPr>
        <p:blipFill>
          <a:blip r:embed="rId3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81" name="image2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82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 in Computing:</a:t>
            </a:r>
          </a:p>
          <a:p>
            <a:pPr>
              <a:defRPr b="0" sz="4400"/>
            </a:pPr>
            <a:r>
              <a:t>Good news, bad news, and what can be done (and is!)</a:t>
            </a:r>
          </a:p>
          <a:p>
            <a:pPr algn="r">
              <a:defRPr b="0" sz="3600"/>
            </a:pPr>
          </a:p>
          <a:p>
            <a:pPr algn="r">
              <a:defRPr b="0" sz="3600"/>
            </a:pPr>
          </a:p>
          <a:p>
            <a:pPr algn="r">
              <a:defRPr b="0" sz="3600"/>
            </a:pPr>
          </a:p>
          <a:p>
            <a:pPr algn="r">
              <a:defRPr b="0" sz="3600"/>
            </a:pPr>
            <a:r>
              <a:t>Dr. Michael S. Kirkpatrick</a:t>
            </a:r>
          </a:p>
          <a:p>
            <a:pPr algn="r">
              <a:defRPr b="0" sz="3600"/>
            </a:pPr>
            <a:r>
              <a:t>Department of Computer Science</a:t>
            </a:r>
          </a:p>
          <a:p>
            <a:pPr algn="r">
              <a:defRPr b="0" sz="3600"/>
            </a:pPr>
            <a:r>
              <a:t>March 17,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6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6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64" name="Shape 164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65" name="Shape 165"/>
          <p:cNvSpPr/>
          <p:nvPr>
            <p:ph type="title"/>
          </p:nvPr>
        </p:nvSpPr>
        <p:spPr>
          <a:xfrm>
            <a:off x="88900" y="390596"/>
            <a:ext cx="8978900" cy="1066801"/>
          </a:xfrm>
          <a:prstGeom prst="rect">
            <a:avLst/>
          </a:prstGeom>
        </p:spPr>
        <p:txBody>
          <a:bodyPr/>
          <a:lstStyle/>
          <a:p>
            <a:pPr/>
            <a:r>
              <a:t>ENIAC Six (Top Secret Rosies)</a:t>
            </a:r>
          </a:p>
        </p:txBody>
      </p:sp>
      <p:sp>
        <p:nvSpPr>
          <p:cNvPr id="166" name="Shape 166"/>
          <p:cNvSpPr/>
          <p:nvPr/>
        </p:nvSpPr>
        <p:spPr>
          <a:xfrm>
            <a:off x="1524000" y="2116355"/>
            <a:ext cx="8255000" cy="48006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0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Jean Bartik, Marlyn Meltzer, Kay Antonelli, Betty Holberton, Ruth Teitelbaum, Fran Spence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Programmed one of the first general-purpose computers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Trained themselves to program ENIAC based on its hardware diagram</a:t>
            </a:r>
          </a:p>
        </p:txBody>
      </p:sp>
      <p:sp>
        <p:nvSpPr>
          <p:cNvPr id="167" name="Shape 167"/>
          <p:cNvSpPr/>
          <p:nvPr/>
        </p:nvSpPr>
        <p:spPr>
          <a:xfrm>
            <a:off x="3491706" y="6114256"/>
            <a:ext cx="9754394" cy="2458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38" y="6260"/>
                </a:lnTo>
                <a:cubicBezTo>
                  <a:pt x="1024" y="6455"/>
                  <a:pt x="1014" y="6657"/>
                  <a:pt x="1014" y="6870"/>
                </a:cubicBezTo>
                <a:lnTo>
                  <a:pt x="1014" y="19368"/>
                </a:lnTo>
                <a:cubicBezTo>
                  <a:pt x="1014" y="20601"/>
                  <a:pt x="1266" y="21600"/>
                  <a:pt x="1577" y="21600"/>
                </a:cubicBezTo>
                <a:lnTo>
                  <a:pt x="21038" y="21600"/>
                </a:lnTo>
                <a:cubicBezTo>
                  <a:pt x="21348" y="21600"/>
                  <a:pt x="21600" y="20601"/>
                  <a:pt x="21600" y="19368"/>
                </a:cubicBezTo>
                <a:lnTo>
                  <a:pt x="21600" y="6870"/>
                </a:lnTo>
                <a:cubicBezTo>
                  <a:pt x="21600" y="5637"/>
                  <a:pt x="21348" y="4638"/>
                  <a:pt x="21038" y="4638"/>
                </a:cubicBezTo>
                <a:lnTo>
                  <a:pt x="1577" y="4638"/>
                </a:lnTo>
                <a:cubicBezTo>
                  <a:pt x="1541" y="4638"/>
                  <a:pt x="1506" y="4654"/>
                  <a:pt x="1472" y="4680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Used to calculate the feasibility of a thermonuclear weapon</a:t>
            </a:r>
          </a:p>
        </p:txBody>
      </p:sp>
      <p:pic>
        <p:nvPicPr>
          <p:cNvPr id="168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07600" y="3873500"/>
            <a:ext cx="4591966" cy="26289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pic>
        <p:nvPicPr>
          <p:cNvPr id="169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12700" y="952500"/>
            <a:ext cx="1898605" cy="27178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pic>
        <p:nvPicPr>
          <p:cNvPr id="170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07600" y="1384300"/>
            <a:ext cx="2286000" cy="22860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7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7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75" name="Shape 175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Hedy Lamarr</a:t>
            </a:r>
          </a:p>
        </p:txBody>
      </p:sp>
      <p:pic>
        <p:nvPicPr>
          <p:cNvPr id="177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42700" y="952500"/>
            <a:ext cx="3163938" cy="41275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524000" y="2116355"/>
            <a:ext cx="8255000" cy="31750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1914 - 2000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American actress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Co-invented frequency-hopping spread-spectrum to avoid jamming of radio-controlled torpedos in WWII</a:t>
            </a:r>
          </a:p>
        </p:txBody>
      </p:sp>
      <p:sp>
        <p:nvSpPr>
          <p:cNvPr id="179" name="Shape 179"/>
          <p:cNvSpPr/>
          <p:nvPr/>
        </p:nvSpPr>
        <p:spPr>
          <a:xfrm>
            <a:off x="5380037" y="4512468"/>
            <a:ext cx="5935663" cy="312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531" y="8973"/>
                </a:lnTo>
                <a:cubicBezTo>
                  <a:pt x="1422" y="9261"/>
                  <a:pt x="1358" y="9613"/>
                  <a:pt x="1358" y="9995"/>
                </a:cubicBezTo>
                <a:lnTo>
                  <a:pt x="1358" y="19842"/>
                </a:lnTo>
                <a:cubicBezTo>
                  <a:pt x="1358" y="20813"/>
                  <a:pt x="1771" y="21600"/>
                  <a:pt x="2282" y="21600"/>
                </a:cubicBezTo>
                <a:lnTo>
                  <a:pt x="20676" y="21600"/>
                </a:lnTo>
                <a:cubicBezTo>
                  <a:pt x="21186" y="21600"/>
                  <a:pt x="21600" y="20813"/>
                  <a:pt x="21600" y="19842"/>
                </a:cubicBezTo>
                <a:lnTo>
                  <a:pt x="21600" y="9995"/>
                </a:lnTo>
                <a:cubicBezTo>
                  <a:pt x="21600" y="9024"/>
                  <a:pt x="21186" y="8237"/>
                  <a:pt x="20676" y="8237"/>
                </a:cubicBezTo>
                <a:lnTo>
                  <a:pt x="2397" y="8237"/>
                </a:ln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Critical technology in Bluetooth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8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84" name="Shape 184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Grace Murray Hopper</a:t>
            </a:r>
          </a:p>
        </p:txBody>
      </p:sp>
      <p:pic>
        <p:nvPicPr>
          <p:cNvPr id="186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87100" y="952500"/>
            <a:ext cx="3519574" cy="41275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1524000" y="2116355"/>
            <a:ext cx="8255000" cy="5384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1906 - 1992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American mathematician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U.S. Navy Rear Admiral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Oldest active-duty commissioned officer in U.S. Navy history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Invented the first compiler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Popularized the term “bug”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Pioneered for standards in computer systems</a:t>
            </a:r>
          </a:p>
        </p:txBody>
      </p:sp>
      <p:sp>
        <p:nvSpPr>
          <p:cNvPr id="188" name="Shape 188"/>
          <p:cNvSpPr/>
          <p:nvPr/>
        </p:nvSpPr>
        <p:spPr>
          <a:xfrm>
            <a:off x="7558484" y="5382021"/>
            <a:ext cx="7846616" cy="1958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763" y="4193"/>
                </a:lnTo>
                <a:lnTo>
                  <a:pt x="5763" y="18799"/>
                </a:lnTo>
                <a:cubicBezTo>
                  <a:pt x="5763" y="20346"/>
                  <a:pt x="6076" y="21600"/>
                  <a:pt x="6462" y="21600"/>
                </a:cubicBezTo>
                <a:lnTo>
                  <a:pt x="20901" y="21600"/>
                </a:lnTo>
                <a:cubicBezTo>
                  <a:pt x="21287" y="21600"/>
                  <a:pt x="21600" y="20346"/>
                  <a:pt x="21600" y="18799"/>
                </a:cubicBezTo>
                <a:lnTo>
                  <a:pt x="21600" y="3112"/>
                </a:lnTo>
                <a:cubicBezTo>
                  <a:pt x="21600" y="1565"/>
                  <a:pt x="21287" y="311"/>
                  <a:pt x="20901" y="311"/>
                </a:cubicBezTo>
                <a:lnTo>
                  <a:pt x="6462" y="311"/>
                </a:lnTo>
                <a:cubicBezTo>
                  <a:pt x="6236" y="311"/>
                  <a:pt x="6037" y="744"/>
                  <a:pt x="5909" y="1409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Translates code into machine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9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9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93" name="Shape 19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Grace Murray Hopper</a:t>
            </a:r>
          </a:p>
        </p:txBody>
      </p:sp>
      <p:pic>
        <p:nvPicPr>
          <p:cNvPr id="195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87100" y="952500"/>
            <a:ext cx="3519574" cy="41275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2489200" y="2374900"/>
            <a:ext cx="10252869" cy="163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5" y="0"/>
                </a:moveTo>
                <a:cubicBezTo>
                  <a:pt x="240" y="0"/>
                  <a:pt x="0" y="1499"/>
                  <a:pt x="0" y="3349"/>
                </a:cubicBezTo>
                <a:lnTo>
                  <a:pt x="0" y="18251"/>
                </a:lnTo>
                <a:cubicBezTo>
                  <a:pt x="0" y="20101"/>
                  <a:pt x="240" y="21600"/>
                  <a:pt x="535" y="21600"/>
                </a:cubicBezTo>
                <a:lnTo>
                  <a:pt x="13190" y="21600"/>
                </a:lnTo>
                <a:cubicBezTo>
                  <a:pt x="13486" y="21600"/>
                  <a:pt x="13726" y="20101"/>
                  <a:pt x="13726" y="18251"/>
                </a:cubicBezTo>
                <a:lnTo>
                  <a:pt x="13726" y="9277"/>
                </a:lnTo>
                <a:lnTo>
                  <a:pt x="21600" y="7603"/>
                </a:lnTo>
                <a:lnTo>
                  <a:pt x="13726" y="5928"/>
                </a:lnTo>
                <a:lnTo>
                  <a:pt x="13726" y="3349"/>
                </a:lnTo>
                <a:cubicBezTo>
                  <a:pt x="13726" y="1499"/>
                  <a:pt x="13486" y="0"/>
                  <a:pt x="13190" y="0"/>
                </a:cubicBezTo>
                <a:lnTo>
                  <a:pt x="535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4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It’s easier to ask forgiveness than it is to get permission.</a:t>
            </a:r>
          </a:p>
        </p:txBody>
      </p:sp>
      <p:sp>
        <p:nvSpPr>
          <p:cNvPr id="197" name="Shape 197"/>
          <p:cNvSpPr/>
          <p:nvPr/>
        </p:nvSpPr>
        <p:spPr>
          <a:xfrm>
            <a:off x="1041400" y="7620000"/>
            <a:ext cx="713092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>
                <a:latin typeface="Courier"/>
                <a:ea typeface="Courier"/>
                <a:cs typeface="Courier"/>
                <a:sym typeface="Courier"/>
                <a:hlinkClick r:id="rId6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6" invalidUrl="" action="" tgtFrame="" tooltip="" history="1" highlightClick="0" endSnd="0"/>
              </a:rPr>
              <a:t>https://en.wikiquote.org/wiki/Grace_Hopper</a:t>
            </a:r>
          </a:p>
        </p:txBody>
      </p:sp>
      <p:sp>
        <p:nvSpPr>
          <p:cNvPr id="198" name="Shape 198"/>
          <p:cNvSpPr/>
          <p:nvPr/>
        </p:nvSpPr>
        <p:spPr>
          <a:xfrm>
            <a:off x="1612900" y="3002756"/>
            <a:ext cx="12433300" cy="4160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11" y="0"/>
                </a:moveTo>
                <a:lnTo>
                  <a:pt x="19590" y="11577"/>
                </a:lnTo>
                <a:lnTo>
                  <a:pt x="441" y="11577"/>
                </a:lnTo>
                <a:cubicBezTo>
                  <a:pt x="198" y="11577"/>
                  <a:pt x="0" y="12167"/>
                  <a:pt x="0" y="12896"/>
                </a:cubicBezTo>
                <a:lnTo>
                  <a:pt x="0" y="20281"/>
                </a:lnTo>
                <a:cubicBezTo>
                  <a:pt x="0" y="21010"/>
                  <a:pt x="198" y="21600"/>
                  <a:pt x="441" y="21600"/>
                </a:cubicBezTo>
                <a:lnTo>
                  <a:pt x="21159" y="21600"/>
                </a:lnTo>
                <a:cubicBezTo>
                  <a:pt x="21402" y="21600"/>
                  <a:pt x="21600" y="21010"/>
                  <a:pt x="21600" y="20281"/>
                </a:cubicBezTo>
                <a:lnTo>
                  <a:pt x="21600" y="12896"/>
                </a:lnTo>
                <a:cubicBezTo>
                  <a:pt x="21600" y="12167"/>
                  <a:pt x="21402" y="11577"/>
                  <a:pt x="21159" y="11577"/>
                </a:cubicBezTo>
                <a:lnTo>
                  <a:pt x="20031" y="11577"/>
                </a:lnTo>
                <a:lnTo>
                  <a:pt x="19811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 defTabSz="774700">
              <a:defRPr sz="4200">
                <a:uFillTx/>
                <a:latin typeface="+mj-lt"/>
                <a:ea typeface="+mj-ea"/>
                <a:cs typeface="+mj-cs"/>
                <a:sym typeface="Garamond"/>
              </a:defRPr>
            </a:pPr>
            <a:r>
              <a:rPr>
                <a:hlinkClick r:id="rId7" invalidUrl="" action="" tgtFrame="" tooltip="" history="1" highlightClick="0" endSnd="0"/>
              </a:rPr>
              <a:t>Humans</a:t>
            </a:r>
            <a:r>
              <a:t> are allergic to </a:t>
            </a:r>
            <a:r>
              <a:rPr>
                <a:hlinkClick r:id="rId8" invalidUrl="" action="" tgtFrame="" tooltip="" history="1" highlightClick="0" endSnd="0"/>
              </a:rPr>
              <a:t>change</a:t>
            </a:r>
            <a:r>
              <a:t>. They love to say, “We’ve always done it this way.” I try to fight that. That’s why I have a clock on my wall that runs counter-clockwise.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  <p:bldP build="whole" bldLvl="1" animBg="1" rev="0" advAuto="0" spid="19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0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0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03" name="Shape 20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Margaret Hamilton</a:t>
            </a:r>
          </a:p>
        </p:txBody>
      </p:sp>
      <p:sp>
        <p:nvSpPr>
          <p:cNvPr id="205" name="Shape 205"/>
          <p:cNvSpPr/>
          <p:nvPr/>
        </p:nvSpPr>
        <p:spPr>
          <a:xfrm>
            <a:off x="1524000" y="2116355"/>
            <a:ext cx="8255000" cy="49657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1936 -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American computer scientist and engineer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Popularized “software engineering”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Developed </a:t>
            </a:r>
            <a:r>
              <a:rPr>
                <a:latin typeface="+mj-lt"/>
                <a:ea typeface="+mj-ea"/>
                <a:cs typeface="+mj-cs"/>
                <a:sym typeface="Garamond"/>
                <a:hlinkClick r:id="rId5" invalidUrl="" action="" tgtFrame="" tooltip="" history="1" highlightClick="0" endSnd="0"/>
              </a:rPr>
              <a:t>asynchronous software</a:t>
            </a:r>
            <a:r>
              <a:rPr>
                <a:latin typeface="+mj-lt"/>
                <a:ea typeface="+mj-ea"/>
                <a:cs typeface="+mj-cs"/>
                <a:sym typeface="Garamond"/>
              </a:rPr>
              <a:t>, priority scheduling, end-to-end testing, and </a:t>
            </a:r>
            <a:r>
              <a:rPr>
                <a:latin typeface="+mj-lt"/>
                <a:ea typeface="+mj-ea"/>
                <a:cs typeface="+mj-cs"/>
                <a:sym typeface="Garamond"/>
                <a:hlinkClick r:id="rId6" invalidUrl="" action="" tgtFrame="" tooltip="" history="1" highlightClick="0" endSnd="0"/>
              </a:rPr>
              <a:t>human-in-the-loop</a:t>
            </a:r>
            <a:r>
              <a:rPr>
                <a:latin typeface="+mj-lt"/>
                <a:ea typeface="+mj-ea"/>
                <a:cs typeface="+mj-cs"/>
                <a:sym typeface="Garamond"/>
              </a:rPr>
              <a:t> decision capability</a:t>
            </a:r>
          </a:p>
        </p:txBody>
      </p:sp>
      <p:pic>
        <p:nvPicPr>
          <p:cNvPr id="206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53800" y="952500"/>
            <a:ext cx="3254660" cy="4127501"/>
          </a:xfrm>
          <a:prstGeom prst="rect">
            <a:avLst/>
          </a:prstGeom>
          <a:ln w="25400">
            <a:solidFill>
              <a:srgbClr val="522A95"/>
            </a:solidFill>
            <a:miter lim="400000"/>
          </a:ln>
        </p:spPr>
      </p:pic>
      <p:pic>
        <p:nvPicPr>
          <p:cNvPr id="207" name="dropped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798300" y="5334000"/>
            <a:ext cx="2794000" cy="21717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5593159" y="5139928"/>
            <a:ext cx="5963841" cy="3280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39" y="9560"/>
                </a:lnTo>
                <a:cubicBezTo>
                  <a:pt x="1523" y="9839"/>
                  <a:pt x="1453" y="10184"/>
                  <a:pt x="1453" y="10561"/>
                </a:cubicBezTo>
                <a:lnTo>
                  <a:pt x="1453" y="19927"/>
                </a:lnTo>
                <a:cubicBezTo>
                  <a:pt x="1453" y="20851"/>
                  <a:pt x="1865" y="21600"/>
                  <a:pt x="2373" y="21600"/>
                </a:cubicBezTo>
                <a:lnTo>
                  <a:pt x="20680" y="21600"/>
                </a:lnTo>
                <a:cubicBezTo>
                  <a:pt x="21188" y="21600"/>
                  <a:pt x="21600" y="20851"/>
                  <a:pt x="21600" y="19927"/>
                </a:cubicBezTo>
                <a:lnTo>
                  <a:pt x="21600" y="10561"/>
                </a:lnTo>
                <a:cubicBezTo>
                  <a:pt x="21600" y="9637"/>
                  <a:pt x="21188" y="8888"/>
                  <a:pt x="20680" y="8888"/>
                </a:cubicBezTo>
                <a:lnTo>
                  <a:pt x="2505" y="8888"/>
                </a:ln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Her code saved the Apollo 11 landing</a:t>
            </a:r>
          </a:p>
        </p:txBody>
      </p:sp>
      <p:pic>
        <p:nvPicPr>
          <p:cNvPr id="209" name="dropped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34500" y="3352800"/>
            <a:ext cx="2794000" cy="27940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  <p:bldP build="whole" bldLvl="1" animBg="1" rev="0" advAuto="0" spid="20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1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1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14" name="Shape 214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Radia Perlman</a:t>
            </a:r>
          </a:p>
        </p:txBody>
      </p:sp>
      <p:sp>
        <p:nvSpPr>
          <p:cNvPr id="216" name="Shape 216"/>
          <p:cNvSpPr/>
          <p:nvPr/>
        </p:nvSpPr>
        <p:spPr>
          <a:xfrm>
            <a:off x="1524000" y="2116355"/>
            <a:ext cx="8255000" cy="4368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1951 - 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American computer scientist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Developed a language to teach toddlers programming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Invented spanning-tree protocols, techniques for routing when under attack</a:t>
            </a:r>
          </a:p>
        </p:txBody>
      </p:sp>
      <p:sp>
        <p:nvSpPr>
          <p:cNvPr id="217" name="Shape 217"/>
          <p:cNvSpPr/>
          <p:nvPr/>
        </p:nvSpPr>
        <p:spPr>
          <a:xfrm>
            <a:off x="6099571" y="5782468"/>
            <a:ext cx="6867129" cy="2294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545" y="5865"/>
                </a:lnTo>
                <a:lnTo>
                  <a:pt x="2545" y="19209"/>
                </a:lnTo>
                <a:cubicBezTo>
                  <a:pt x="2545" y="20530"/>
                  <a:pt x="2903" y="21600"/>
                  <a:pt x="3344" y="21600"/>
                </a:cubicBezTo>
                <a:lnTo>
                  <a:pt x="20801" y="21600"/>
                </a:lnTo>
                <a:cubicBezTo>
                  <a:pt x="21242" y="21600"/>
                  <a:pt x="21600" y="20530"/>
                  <a:pt x="21600" y="19209"/>
                </a:cubicBezTo>
                <a:lnTo>
                  <a:pt x="21600" y="5820"/>
                </a:lnTo>
                <a:cubicBezTo>
                  <a:pt x="21600" y="4500"/>
                  <a:pt x="21242" y="3429"/>
                  <a:pt x="20801" y="3429"/>
                </a:cubicBezTo>
                <a:lnTo>
                  <a:pt x="3344" y="3429"/>
                </a:lnTo>
                <a:cubicBezTo>
                  <a:pt x="3207" y="3429"/>
                  <a:pt x="3079" y="3541"/>
                  <a:pt x="2966" y="3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“Mother of the Internet”</a:t>
            </a:r>
          </a:p>
        </p:txBody>
      </p:sp>
      <p:pic>
        <p:nvPicPr>
          <p:cNvPr id="218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49100" y="952500"/>
            <a:ext cx="2751667" cy="41275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2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2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23" name="Shape 22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Maria Klawe</a:t>
            </a:r>
          </a:p>
        </p:txBody>
      </p:sp>
      <p:pic>
        <p:nvPicPr>
          <p:cNvPr id="225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5400" y="952500"/>
            <a:ext cx="3147822" cy="41275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1524000" y="2116355"/>
            <a:ext cx="8255000" cy="4876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1951 - 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Canadian computer scientist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President of Harvey Mudd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CS department is 50% women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Key contributions to computational geometry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Studies gender in gaming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Founder of Aphasia Project</a:t>
            </a:r>
          </a:p>
        </p:txBody>
      </p:sp>
      <p:sp>
        <p:nvSpPr>
          <p:cNvPr id="227" name="Shape 227"/>
          <p:cNvSpPr/>
          <p:nvPr/>
        </p:nvSpPr>
        <p:spPr>
          <a:xfrm>
            <a:off x="7779543" y="4457700"/>
            <a:ext cx="6571457" cy="2145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33" y="0"/>
                </a:moveTo>
                <a:cubicBezTo>
                  <a:pt x="2771" y="0"/>
                  <a:pt x="2398" y="1145"/>
                  <a:pt x="2398" y="2557"/>
                </a:cubicBezTo>
                <a:lnTo>
                  <a:pt x="2398" y="16618"/>
                </a:lnTo>
                <a:lnTo>
                  <a:pt x="0" y="21600"/>
                </a:lnTo>
                <a:lnTo>
                  <a:pt x="2780" y="19019"/>
                </a:lnTo>
                <a:cubicBezTo>
                  <a:pt x="2910" y="19278"/>
                  <a:pt x="3065" y="19431"/>
                  <a:pt x="3233" y="19431"/>
                </a:cubicBezTo>
                <a:lnTo>
                  <a:pt x="20765" y="19431"/>
                </a:lnTo>
                <a:cubicBezTo>
                  <a:pt x="21226" y="19431"/>
                  <a:pt x="21600" y="18286"/>
                  <a:pt x="21600" y="16874"/>
                </a:cubicBezTo>
                <a:lnTo>
                  <a:pt x="21600" y="2557"/>
                </a:lnTo>
                <a:cubicBezTo>
                  <a:pt x="21600" y="1145"/>
                  <a:pt x="21226" y="0"/>
                  <a:pt x="20765" y="0"/>
                </a:cubicBezTo>
                <a:lnTo>
                  <a:pt x="3233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Use computers for disability support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30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31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32" name="Shape 232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Jan Cuny</a:t>
            </a:r>
          </a:p>
        </p:txBody>
      </p:sp>
      <p:sp>
        <p:nvSpPr>
          <p:cNvPr id="234" name="Shape 234"/>
          <p:cNvSpPr/>
          <p:nvPr/>
        </p:nvSpPr>
        <p:spPr>
          <a:xfrm>
            <a:off x="1524000" y="2116355"/>
            <a:ext cx="8255000" cy="25781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?? - 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American computer scientist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NSF Program Officer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Leading efforts of #cs4all</a:t>
            </a:r>
          </a:p>
        </p:txBody>
      </p:sp>
      <p:sp>
        <p:nvSpPr>
          <p:cNvPr id="235" name="Shape 235"/>
          <p:cNvSpPr/>
          <p:nvPr/>
        </p:nvSpPr>
        <p:spPr>
          <a:xfrm>
            <a:off x="2590800" y="4532709"/>
            <a:ext cx="7632700" cy="313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02" y="0"/>
                </a:moveTo>
                <a:lnTo>
                  <a:pt x="10643" y="8313"/>
                </a:lnTo>
                <a:lnTo>
                  <a:pt x="719" y="8313"/>
                </a:lnTo>
                <a:cubicBezTo>
                  <a:pt x="322" y="8313"/>
                  <a:pt x="0" y="9095"/>
                  <a:pt x="0" y="10061"/>
                </a:cubicBezTo>
                <a:lnTo>
                  <a:pt x="0" y="19852"/>
                </a:lnTo>
                <a:cubicBezTo>
                  <a:pt x="0" y="20817"/>
                  <a:pt x="322" y="21600"/>
                  <a:pt x="719" y="21600"/>
                </a:cubicBezTo>
                <a:lnTo>
                  <a:pt x="20881" y="21600"/>
                </a:lnTo>
                <a:cubicBezTo>
                  <a:pt x="21278" y="21600"/>
                  <a:pt x="21600" y="20817"/>
                  <a:pt x="21600" y="19852"/>
                </a:cubicBezTo>
                <a:lnTo>
                  <a:pt x="21600" y="10061"/>
                </a:lnTo>
                <a:cubicBezTo>
                  <a:pt x="21600" y="9095"/>
                  <a:pt x="21278" y="8313"/>
                  <a:pt x="20881" y="8313"/>
                </a:cubicBezTo>
                <a:lnTo>
                  <a:pt x="11363" y="8313"/>
                </a:lnTo>
                <a:lnTo>
                  <a:pt x="11002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Highlighted in 2016 State of the Union Adress</a:t>
            </a:r>
          </a:p>
        </p:txBody>
      </p:sp>
      <p:pic>
        <p:nvPicPr>
          <p:cNvPr id="236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77500" y="952500"/>
            <a:ext cx="4127501" cy="41275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3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4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41" name="Shape 24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Honorable mentions</a:t>
            </a:r>
          </a:p>
        </p:txBody>
      </p:sp>
      <p:sp>
        <p:nvSpPr>
          <p:cNvPr id="243" name="Shape 243"/>
          <p:cNvSpPr/>
          <p:nvPr/>
        </p:nvSpPr>
        <p:spPr>
          <a:xfrm>
            <a:off x="1524000" y="2116355"/>
            <a:ext cx="12700000" cy="5130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Many other influential technologists</a:t>
            </a: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Marissa Mayer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Sheryl Sandberg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Meg Whitman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Carly Fiorina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Ginni Rometty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Anita Borg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Lynn Conway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Fran Allen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Shafi Goldwasser</a:t>
            </a:r>
          </a:p>
        </p:txBody>
      </p:sp>
      <p:sp>
        <p:nvSpPr>
          <p:cNvPr id="244" name="Shape 244"/>
          <p:cNvSpPr/>
          <p:nvPr/>
        </p:nvSpPr>
        <p:spPr>
          <a:xfrm>
            <a:off x="7823200" y="2844800"/>
            <a:ext cx="5066470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Barbara Liskov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Sister Mary Kenneth Keller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Janie Tsao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Jane Prey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Susan Horwitz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Susan Rodger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Valerie Barr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Adele Goldstine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danah boyd</a:t>
            </a:r>
          </a:p>
        </p:txBody>
      </p:sp>
      <p:sp>
        <p:nvSpPr>
          <p:cNvPr id="245" name="Shape 245"/>
          <p:cNvSpPr/>
          <p:nvPr/>
        </p:nvSpPr>
        <p:spPr>
          <a:xfrm>
            <a:off x="4572000" y="3289300"/>
            <a:ext cx="3127313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buClrTx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- Facebook COO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>
              <a:buClrTx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- eBay CEO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>
              <a:buClrTx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- HP CEO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>
              <a:buClrTx/>
              <a:defRPr sz="34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- IBM CEO</a:t>
            </a:r>
          </a:p>
        </p:txBody>
      </p:sp>
      <p:sp>
        <p:nvSpPr>
          <p:cNvPr id="246" name="Shape 246"/>
          <p:cNvSpPr/>
          <p:nvPr/>
        </p:nvSpPr>
        <p:spPr>
          <a:xfrm>
            <a:off x="1752600" y="3327400"/>
            <a:ext cx="5842000" cy="1955800"/>
          </a:xfrm>
          <a:prstGeom prst="roundRect">
            <a:avLst>
              <a:gd name="adj" fmla="val 9740"/>
            </a:avLst>
          </a:prstGeom>
          <a:solidFill>
            <a:srgbClr val="E32400">
              <a:alpha val="30000"/>
            </a:srgbClr>
          </a:solidFill>
          <a:ln w="508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algn="ctr" defTabSz="7747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whole" bldLvl="1" animBg="1" rev="0" advAuto="0" spid="2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4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5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51" name="Shape 25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52" name="Shape 252"/>
          <p:cNvSpPr/>
          <p:nvPr/>
        </p:nvSpPr>
        <p:spPr>
          <a:xfrm>
            <a:off x="2425700" y="2273300"/>
            <a:ext cx="11404600" cy="45974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b="1" sz="7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Bad news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86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8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88" name="Shape 88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Pop quiz</a:t>
            </a:r>
          </a:p>
        </p:txBody>
      </p:sp>
      <p:sp>
        <p:nvSpPr>
          <p:cNvPr id="90" name="Shape 90"/>
          <p:cNvSpPr/>
          <p:nvPr/>
        </p:nvSpPr>
        <p:spPr>
          <a:xfrm>
            <a:off x="1524000" y="2116355"/>
            <a:ext cx="12700000" cy="48133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2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Identify the field for the following women:</a:t>
            </a: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Jane Goodall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Marie Curie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Rosalind Franklin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Margaret Mead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Rachel Carson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Barbara McClintock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Lise Meitner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Emmy Noether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3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Sofia Kovaleskaya</a:t>
            </a:r>
          </a:p>
        </p:txBody>
      </p:sp>
      <p:sp>
        <p:nvSpPr>
          <p:cNvPr id="91" name="Shape 91"/>
          <p:cNvSpPr/>
          <p:nvPr/>
        </p:nvSpPr>
        <p:spPr>
          <a:xfrm>
            <a:off x="9091438" y="3835400"/>
            <a:ext cx="4070649" cy="1092200"/>
          </a:xfrm>
          <a:prstGeom prst="rect">
            <a:avLst/>
          </a:prstGeom>
          <a:solidFill>
            <a:srgbClr val="522A9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>
              <a:defRPr b="1" sz="3600">
                <a:solidFill>
                  <a:srgbClr val="F5ECD6"/>
                </a:solidFill>
                <a:uFill>
                  <a:solidFill>
                    <a:srgbClr val="F5ECD6"/>
                  </a:solidFill>
                </a:uFill>
                <a:latin typeface="+mj-lt"/>
                <a:ea typeface="+mj-ea"/>
                <a:cs typeface="+mj-cs"/>
                <a:sym typeface="Garamond"/>
              </a:defRPr>
            </a:pPr>
            <a:r>
              <a:t>Now name a female</a:t>
            </a:r>
          </a:p>
          <a:p>
            <a:pPr algn="ctr">
              <a:defRPr b="1" sz="3600">
                <a:solidFill>
                  <a:srgbClr val="F5ECD6"/>
                </a:solidFill>
                <a:uFill>
                  <a:solidFill>
                    <a:srgbClr val="F5ECD6"/>
                  </a:solidFill>
                </a:uFill>
                <a:latin typeface="+mj-lt"/>
                <a:ea typeface="+mj-ea"/>
                <a:cs typeface="+mj-cs"/>
                <a:sym typeface="Garamond"/>
              </a:defRPr>
            </a:pPr>
            <a:r>
              <a:t>computer scientist</a:t>
            </a:r>
          </a:p>
        </p:txBody>
      </p:sp>
      <p:sp>
        <p:nvSpPr>
          <p:cNvPr id="92" name="Shape 92"/>
          <p:cNvSpPr/>
          <p:nvPr/>
        </p:nvSpPr>
        <p:spPr>
          <a:xfrm>
            <a:off x="4178300" y="2806700"/>
            <a:ext cx="12700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biology</a:t>
            </a:r>
          </a:p>
        </p:txBody>
      </p:sp>
      <p:sp>
        <p:nvSpPr>
          <p:cNvPr id="93" name="Shape 93"/>
          <p:cNvSpPr/>
          <p:nvPr/>
        </p:nvSpPr>
        <p:spPr>
          <a:xfrm>
            <a:off x="4038600" y="3263900"/>
            <a:ext cx="15494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chemistry</a:t>
            </a:r>
          </a:p>
        </p:txBody>
      </p:sp>
      <p:sp>
        <p:nvSpPr>
          <p:cNvPr id="94" name="Shape 94"/>
          <p:cNvSpPr/>
          <p:nvPr/>
        </p:nvSpPr>
        <p:spPr>
          <a:xfrm>
            <a:off x="4940300" y="3721100"/>
            <a:ext cx="14605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chemistry</a:t>
            </a:r>
          </a:p>
        </p:txBody>
      </p:sp>
      <p:sp>
        <p:nvSpPr>
          <p:cNvPr id="95" name="Shape 95"/>
          <p:cNvSpPr/>
          <p:nvPr/>
        </p:nvSpPr>
        <p:spPr>
          <a:xfrm>
            <a:off x="4533900" y="4178300"/>
            <a:ext cx="20066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anthropology</a:t>
            </a:r>
          </a:p>
        </p:txBody>
      </p:sp>
      <p:sp>
        <p:nvSpPr>
          <p:cNvPr id="96" name="Shape 96"/>
          <p:cNvSpPr/>
          <p:nvPr/>
        </p:nvSpPr>
        <p:spPr>
          <a:xfrm>
            <a:off x="4432300" y="4635500"/>
            <a:ext cx="12700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biology</a:t>
            </a:r>
          </a:p>
        </p:txBody>
      </p:sp>
      <p:sp>
        <p:nvSpPr>
          <p:cNvPr id="97" name="Shape 97"/>
          <p:cNvSpPr/>
          <p:nvPr/>
        </p:nvSpPr>
        <p:spPr>
          <a:xfrm>
            <a:off x="5334000" y="5092700"/>
            <a:ext cx="14605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genetics</a:t>
            </a:r>
          </a:p>
        </p:txBody>
      </p:sp>
      <p:sp>
        <p:nvSpPr>
          <p:cNvPr id="98" name="Shape 98"/>
          <p:cNvSpPr/>
          <p:nvPr/>
        </p:nvSpPr>
        <p:spPr>
          <a:xfrm>
            <a:off x="4152900" y="5549900"/>
            <a:ext cx="12700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physics</a:t>
            </a:r>
          </a:p>
        </p:txBody>
      </p:sp>
      <p:sp>
        <p:nvSpPr>
          <p:cNvPr id="99" name="Shape 99"/>
          <p:cNvSpPr/>
          <p:nvPr/>
        </p:nvSpPr>
        <p:spPr>
          <a:xfrm>
            <a:off x="4673600" y="6007100"/>
            <a:ext cx="12700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physics</a:t>
            </a:r>
          </a:p>
        </p:txBody>
      </p:sp>
      <p:sp>
        <p:nvSpPr>
          <p:cNvPr id="100" name="Shape 100"/>
          <p:cNvSpPr/>
          <p:nvPr/>
        </p:nvSpPr>
        <p:spPr>
          <a:xfrm>
            <a:off x="5029200" y="6464300"/>
            <a:ext cx="1905000" cy="393700"/>
          </a:xfrm>
          <a:prstGeom prst="roundRect">
            <a:avLst>
              <a:gd name="adj" fmla="val 48387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mathematics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3"/>
      <p:bldP build="whole" bldLvl="1" animBg="1" rev="0" advAuto="0" spid="95" grpId="4"/>
      <p:bldP build="whole" bldLvl="1" animBg="1" rev="0" advAuto="0" spid="96" grpId="5"/>
      <p:bldP build="whole" bldLvl="1" animBg="1" rev="0" advAuto="0" spid="98" grpId="7"/>
      <p:bldP build="whole" bldLvl="1" animBg="1" rev="0" advAuto="0" spid="93" grpId="2"/>
      <p:bldP build="whole" bldLvl="1" animBg="1" rev="0" advAuto="0" spid="99" grpId="8"/>
      <p:bldP build="whole" bldLvl="1" animBg="1" rev="0" advAuto="0" spid="100" grpId="9"/>
      <p:bldP build="whole" bldLvl="1" animBg="1" rev="0" advAuto="0" spid="97" grpId="6"/>
      <p:bldP build="whole" bldLvl="1" animBg="1" rev="0" advAuto="0" spid="91" grpId="10"/>
      <p:bldP build="whole" bldLvl="1" animBg="1" rev="0" advAuto="0" spid="9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7"/>
          <p:cNvGrpSpPr/>
          <p:nvPr/>
        </p:nvGrpSpPr>
        <p:grpSpPr>
          <a:xfrm>
            <a:off x="9309100" y="625893"/>
            <a:ext cx="5549901" cy="3688515"/>
            <a:chOff x="0" y="0"/>
            <a:chExt cx="5549900" cy="3688513"/>
          </a:xfrm>
        </p:grpSpPr>
        <p:pic>
          <p:nvPicPr>
            <p:cNvPr id="254" name="dropped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49901" cy="3688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Shape 255"/>
            <p:cNvSpPr/>
            <p:nvPr/>
          </p:nvSpPr>
          <p:spPr>
            <a:xfrm>
              <a:off x="2476500" y="1266406"/>
              <a:ext cx="812800" cy="1155701"/>
            </a:xfrm>
            <a:prstGeom prst="ellipse">
              <a:avLst/>
            </a:prstGeom>
            <a:solidFill>
              <a:srgbClr val="E32400">
                <a:alpha val="30000"/>
              </a:srgbClr>
            </a:solidFill>
            <a:ln w="5080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 defTabSz="774700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4457700" y="517106"/>
              <a:ext cx="812800" cy="1155701"/>
            </a:xfrm>
            <a:prstGeom prst="ellipse">
              <a:avLst/>
            </a:prstGeom>
            <a:solidFill>
              <a:srgbClr val="E32400">
                <a:alpha val="30000"/>
              </a:srgbClr>
            </a:solidFill>
            <a:ln w="50800" cap="flat">
              <a:solidFill>
                <a:srgbClr val="000000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 defTabSz="774700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</a:p>
          </p:txBody>
        </p:sp>
      </p:grpSp>
      <p:pic>
        <p:nvPicPr>
          <p:cNvPr id="258" name="image1.jpg"/>
          <p:cNvPicPr>
            <a:picLocks noChangeAspect="0"/>
          </p:cNvPicPr>
          <p:nvPr/>
        </p:nvPicPr>
        <p:blipFill>
          <a:blip r:embed="rId3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59" name="image2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60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61" name="Shape 26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pic>
        <p:nvPicPr>
          <p:cNvPr id="262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9976" y="450850"/>
            <a:ext cx="7505702" cy="780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2768600" y="4432300"/>
            <a:ext cx="1079500" cy="1651000"/>
          </a:xfrm>
          <a:prstGeom prst="ellipse">
            <a:avLst/>
          </a:prstGeom>
          <a:solidFill>
            <a:srgbClr val="E32400">
              <a:alpha val="30000"/>
            </a:srgbClr>
          </a:solidFill>
          <a:ln w="508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algn="ctr" defTabSz="7747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5257800" y="5118100"/>
            <a:ext cx="1079500" cy="1651000"/>
          </a:xfrm>
          <a:prstGeom prst="ellipse">
            <a:avLst/>
          </a:prstGeom>
          <a:solidFill>
            <a:srgbClr val="E32400">
              <a:alpha val="30000"/>
            </a:srgbClr>
          </a:solidFill>
          <a:ln w="508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algn="ctr" defTabSz="7747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265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96400" y="4140200"/>
            <a:ext cx="3632200" cy="223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dropped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99400" y="5969000"/>
            <a:ext cx="3251200" cy="20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2882900" y="1333500"/>
            <a:ext cx="7505700" cy="3306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1" y="0"/>
                </a:moveTo>
                <a:cubicBezTo>
                  <a:pt x="327" y="0"/>
                  <a:pt x="0" y="743"/>
                  <a:pt x="0" y="1659"/>
                </a:cubicBezTo>
                <a:lnTo>
                  <a:pt x="0" y="10537"/>
                </a:lnTo>
                <a:cubicBezTo>
                  <a:pt x="0" y="11453"/>
                  <a:pt x="327" y="12196"/>
                  <a:pt x="731" y="12196"/>
                </a:cubicBezTo>
                <a:lnTo>
                  <a:pt x="964" y="12196"/>
                </a:lnTo>
                <a:lnTo>
                  <a:pt x="1329" y="21600"/>
                </a:lnTo>
                <a:lnTo>
                  <a:pt x="1695" y="12196"/>
                </a:lnTo>
                <a:lnTo>
                  <a:pt x="20869" y="12196"/>
                </a:lnTo>
                <a:cubicBezTo>
                  <a:pt x="21273" y="12196"/>
                  <a:pt x="21600" y="11453"/>
                  <a:pt x="21600" y="10537"/>
                </a:cubicBezTo>
                <a:lnTo>
                  <a:pt x="21600" y="1659"/>
                </a:lnTo>
                <a:cubicBezTo>
                  <a:pt x="21600" y="743"/>
                  <a:pt x="21273" y="0"/>
                  <a:pt x="20869" y="0"/>
                </a:cubicBezTo>
                <a:lnTo>
                  <a:pt x="731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pPr>
            <a:r>
              <a:t>Enrollment boom led to </a:t>
            </a:r>
            <a:r>
              <a:rPr i="1"/>
              <a:t>de facto</a:t>
            </a:r>
            <a:r>
              <a:t> pro-white-male quotas</a:t>
            </a:r>
          </a:p>
        </p:txBody>
      </p:sp>
      <p:sp>
        <p:nvSpPr>
          <p:cNvPr id="268" name="Shape 268"/>
          <p:cNvSpPr/>
          <p:nvPr/>
        </p:nvSpPr>
        <p:spPr>
          <a:xfrm>
            <a:off x="5863034" y="3365500"/>
            <a:ext cx="5033566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16" y="0"/>
                </a:moveTo>
                <a:cubicBezTo>
                  <a:pt x="2414" y="0"/>
                  <a:pt x="1926" y="1194"/>
                  <a:pt x="1926" y="2667"/>
                </a:cubicBezTo>
                <a:lnTo>
                  <a:pt x="1926" y="16933"/>
                </a:lnTo>
                <a:cubicBezTo>
                  <a:pt x="1926" y="16935"/>
                  <a:pt x="1926" y="16936"/>
                  <a:pt x="1926" y="16937"/>
                </a:cubicBezTo>
                <a:lnTo>
                  <a:pt x="0" y="21600"/>
                </a:lnTo>
                <a:lnTo>
                  <a:pt x="2551" y="19337"/>
                </a:lnTo>
                <a:cubicBezTo>
                  <a:pt x="2693" y="19502"/>
                  <a:pt x="2849" y="19600"/>
                  <a:pt x="3016" y="19600"/>
                </a:cubicBezTo>
                <a:lnTo>
                  <a:pt x="20510" y="19600"/>
                </a:lnTo>
                <a:cubicBezTo>
                  <a:pt x="21112" y="19600"/>
                  <a:pt x="21600" y="18406"/>
                  <a:pt x="21600" y="16933"/>
                </a:cubicBezTo>
                <a:lnTo>
                  <a:pt x="21600" y="2667"/>
                </a:lnTo>
                <a:cubicBezTo>
                  <a:pt x="21600" y="1194"/>
                  <a:pt x="21112" y="0"/>
                  <a:pt x="20510" y="0"/>
                </a:cubicBezTo>
                <a:lnTo>
                  <a:pt x="3016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Rise of hacker and geek status</a:t>
            </a:r>
          </a:p>
        </p:txBody>
      </p:sp>
      <p:pic>
        <p:nvPicPr>
          <p:cNvPr id="269" name="dropped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833100" y="5626100"/>
            <a:ext cx="38100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 flipH="1">
            <a:off x="14753206" y="1000373"/>
            <a:ext cx="460500" cy="1126753"/>
          </a:xfrm>
          <a:prstGeom prst="line">
            <a:avLst/>
          </a:prstGeom>
          <a:ln w="38100">
            <a:solidFill>
              <a:srgbClr val="B51A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1"/>
      <p:bldP build="whole" bldLvl="1" animBg="1" rev="0" advAuto="0" spid="270" grpId="4"/>
      <p:bldP build="whole" bldLvl="1" animBg="1" rev="0" advAuto="0" spid="267" grpId="5"/>
      <p:bldP build="whole" bldLvl="1" animBg="1" rev="0" advAuto="0" spid="269" grpId="9"/>
      <p:bldP build="whole" bldLvl="1" animBg="1" rev="0" advAuto="0" spid="265" grpId="6"/>
      <p:bldP build="whole" bldLvl="1" animBg="1" rev="0" advAuto="0" spid="257" grpId="3"/>
      <p:bldP build="whole" bldLvl="1" animBg="1" rev="0" advAuto="0" spid="264" grpId="2"/>
      <p:bldP build="whole" bldLvl="1" animBg="1" rev="0" advAuto="0" spid="266" grpId="7"/>
      <p:bldP build="whole" bldLvl="1" animBg="1" rev="0" advAuto="0" spid="268" grpId="8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7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7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75" name="Shape 275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Obstacles and debacles</a:t>
            </a:r>
          </a:p>
        </p:txBody>
      </p:sp>
      <p:sp>
        <p:nvSpPr>
          <p:cNvPr id="277" name="Shape 277"/>
          <p:cNvSpPr/>
          <p:nvPr/>
        </p:nvSpPr>
        <p:spPr>
          <a:xfrm>
            <a:off x="1524000" y="2116355"/>
            <a:ext cx="12700000" cy="4876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False impressions (“The Pipeline Problem”)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Pop culture image of programmers as loners and hackers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Intro courses are misleading, reinforce stereotypes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CS courses miss social context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Overrepresentation of hacking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Overrepresentation of gaming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Overstated concerns of outsourcing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Misunderstanding of what CS entails</a:t>
            </a:r>
          </a:p>
        </p:txBody>
      </p:sp>
      <p:sp>
        <p:nvSpPr>
          <p:cNvPr id="278" name="Shape 278"/>
          <p:cNvSpPr/>
          <p:nvPr/>
        </p:nvSpPr>
        <p:spPr>
          <a:xfrm>
            <a:off x="8580437" y="914400"/>
            <a:ext cx="6773863" cy="2087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50" y="0"/>
                </a:moveTo>
                <a:cubicBezTo>
                  <a:pt x="2403" y="0"/>
                  <a:pt x="2040" y="1177"/>
                  <a:pt x="2040" y="2628"/>
                </a:cubicBezTo>
                <a:lnTo>
                  <a:pt x="2040" y="15769"/>
                </a:lnTo>
                <a:cubicBezTo>
                  <a:pt x="2040" y="15777"/>
                  <a:pt x="2041" y="15785"/>
                  <a:pt x="2041" y="15793"/>
                </a:cubicBezTo>
                <a:lnTo>
                  <a:pt x="0" y="21600"/>
                </a:lnTo>
                <a:lnTo>
                  <a:pt x="2496" y="18122"/>
                </a:lnTo>
                <a:cubicBezTo>
                  <a:pt x="2603" y="18293"/>
                  <a:pt x="2722" y="18397"/>
                  <a:pt x="2850" y="18397"/>
                </a:cubicBezTo>
                <a:lnTo>
                  <a:pt x="20790" y="18397"/>
                </a:lnTo>
                <a:cubicBezTo>
                  <a:pt x="21237" y="18397"/>
                  <a:pt x="21600" y="17220"/>
                  <a:pt x="21600" y="15769"/>
                </a:cubicBezTo>
                <a:lnTo>
                  <a:pt x="21600" y="2628"/>
                </a:lnTo>
                <a:cubicBezTo>
                  <a:pt x="21600" y="1177"/>
                  <a:pt x="21237" y="0"/>
                  <a:pt x="20790" y="0"/>
                </a:cubicBezTo>
                <a:lnTo>
                  <a:pt x="285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ALL CS is cooperative teamwork</a:t>
            </a:r>
          </a:p>
        </p:txBody>
      </p:sp>
      <p:pic>
        <p:nvPicPr>
          <p:cNvPr id="279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52050" y="4250266"/>
            <a:ext cx="4705351" cy="31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  <p:bldP build="whole" bldLvl="1" animBg="1" rev="0" advAuto="0" spid="27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8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84" name="Shape 284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pic>
        <p:nvPicPr>
          <p:cNvPr id="285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0743" y="1644650"/>
            <a:ext cx="10346157" cy="58293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Obstacles and debacles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8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91" name="Shape 29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pic>
        <p:nvPicPr>
          <p:cNvPr id="292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0200" y="2260600"/>
            <a:ext cx="13042900" cy="462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Obstacles and debacles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96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9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98" name="Shape 298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299" name="Shape 2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Obstacles and debacles</a:t>
            </a:r>
          </a:p>
        </p:txBody>
      </p:sp>
      <p:sp>
        <p:nvSpPr>
          <p:cNvPr id="300" name="Shape 300"/>
          <p:cNvSpPr/>
          <p:nvPr/>
        </p:nvSpPr>
        <p:spPr>
          <a:xfrm>
            <a:off x="1524000" y="2116355"/>
            <a:ext cx="12700000" cy="55626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Unwelcoming culture (“The Leaky Pipeline”)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Hackathons - Titstare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Strip show at Black Hat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RSA Conference “booth babes”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Julie Ann Horvath’s departure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Brogrammer culture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Sarah Sharp vs. Linus Torvalds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Tropes vs. Women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#gamergate</a:t>
            </a:r>
          </a:p>
        </p:txBody>
      </p:sp>
      <p:sp>
        <p:nvSpPr>
          <p:cNvPr id="301" name="Shape 301"/>
          <p:cNvSpPr/>
          <p:nvPr/>
        </p:nvSpPr>
        <p:spPr>
          <a:xfrm>
            <a:off x="6540500" y="29337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startup</a:t>
            </a:r>
          </a:p>
        </p:txBody>
      </p:sp>
      <p:sp>
        <p:nvSpPr>
          <p:cNvPr id="302" name="Shape 302"/>
          <p:cNvSpPr/>
          <p:nvPr/>
        </p:nvSpPr>
        <p:spPr>
          <a:xfrm>
            <a:off x="7010400" y="35179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hacking</a:t>
            </a:r>
          </a:p>
        </p:txBody>
      </p:sp>
      <p:sp>
        <p:nvSpPr>
          <p:cNvPr id="303" name="Shape 303"/>
          <p:cNvSpPr/>
          <p:nvPr/>
        </p:nvSpPr>
        <p:spPr>
          <a:xfrm>
            <a:off x="8343900" y="47244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startup</a:t>
            </a:r>
          </a:p>
        </p:txBody>
      </p:sp>
      <p:sp>
        <p:nvSpPr>
          <p:cNvPr id="304" name="Shape 304"/>
          <p:cNvSpPr/>
          <p:nvPr/>
        </p:nvSpPr>
        <p:spPr>
          <a:xfrm>
            <a:off x="6362700" y="53086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startup</a:t>
            </a:r>
          </a:p>
        </p:txBody>
      </p:sp>
      <p:sp>
        <p:nvSpPr>
          <p:cNvPr id="305" name="Shape 305"/>
          <p:cNvSpPr/>
          <p:nvPr/>
        </p:nvSpPr>
        <p:spPr>
          <a:xfrm>
            <a:off x="8420100" y="59055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startup</a:t>
            </a:r>
          </a:p>
        </p:txBody>
      </p:sp>
      <p:sp>
        <p:nvSpPr>
          <p:cNvPr id="306" name="Shape 306"/>
          <p:cNvSpPr/>
          <p:nvPr/>
        </p:nvSpPr>
        <p:spPr>
          <a:xfrm>
            <a:off x="6045200" y="64897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gaming</a:t>
            </a:r>
          </a:p>
        </p:txBody>
      </p:sp>
      <p:sp>
        <p:nvSpPr>
          <p:cNvPr id="307" name="Shape 307"/>
          <p:cNvSpPr/>
          <p:nvPr/>
        </p:nvSpPr>
        <p:spPr>
          <a:xfrm>
            <a:off x="4533900" y="71120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gaming</a:t>
            </a:r>
          </a:p>
        </p:txBody>
      </p:sp>
      <p:sp>
        <p:nvSpPr>
          <p:cNvPr id="308" name="Shape 308"/>
          <p:cNvSpPr/>
          <p:nvPr/>
        </p:nvSpPr>
        <p:spPr>
          <a:xfrm>
            <a:off x="8674100" y="4114800"/>
            <a:ext cx="1498600" cy="508000"/>
          </a:xfrm>
          <a:prstGeom prst="roundRect">
            <a:avLst>
              <a:gd name="adj" fmla="val 37500"/>
            </a:avLst>
          </a:prstGeom>
          <a:solidFill>
            <a:srgbClr val="522A95"/>
          </a:solidFill>
          <a:ln w="25400">
            <a:solidFill>
              <a:srgbClr val="F5E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774700"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hacking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7"/>
      <p:bldP build="whole" bldLvl="1" animBg="1" rev="0" advAuto="0" spid="308" grpId="8"/>
      <p:bldP build="whole" bldLvl="1" animBg="1" rev="0" advAuto="0" spid="303" grpId="3"/>
      <p:bldP build="whole" bldLvl="1" animBg="1" rev="0" advAuto="0" spid="306" grpId="6"/>
      <p:bldP build="whole" bldLvl="1" animBg="1" rev="0" advAuto="0" spid="302" grpId="2"/>
      <p:bldP build="whole" bldLvl="1" animBg="1" rev="0" advAuto="0" spid="304" grpId="4"/>
      <p:bldP build="whole" bldLvl="1" animBg="1" rev="0" advAuto="0" spid="301" grpId="1"/>
      <p:bldP build="whole" bldLvl="1" animBg="1" rev="0" advAuto="0" spid="305" grpId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1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1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13" name="Shape 31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14" name="Shape 3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Subcultures</a:t>
            </a:r>
          </a:p>
        </p:txBody>
      </p:sp>
      <p:grpSp>
        <p:nvGrpSpPr>
          <p:cNvPr id="319" name="Group 319"/>
          <p:cNvGrpSpPr/>
          <p:nvPr/>
        </p:nvGrpSpPr>
        <p:grpSpPr>
          <a:xfrm>
            <a:off x="3238500" y="965200"/>
            <a:ext cx="9766300" cy="7213600"/>
            <a:chOff x="0" y="0"/>
            <a:chExt cx="9766300" cy="7213600"/>
          </a:xfrm>
        </p:grpSpPr>
        <p:sp>
          <p:nvSpPr>
            <p:cNvPr id="315" name="Shape 315"/>
            <p:cNvSpPr/>
            <p:nvPr/>
          </p:nvSpPr>
          <p:spPr>
            <a:xfrm>
              <a:off x="1346200" y="0"/>
              <a:ext cx="8420100" cy="7150100"/>
            </a:xfrm>
            <a:prstGeom prst="ellipse">
              <a:avLst/>
            </a:prstGeom>
            <a:solidFill>
              <a:srgbClr val="A8C6FE">
                <a:alpha val="80000"/>
              </a:srgbClr>
            </a:solidFill>
            <a:ln w="25400" cap="flat">
              <a:solidFill>
                <a:srgbClr val="000000">
                  <a:alpha val="8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r" defTabSz="774700">
                <a:defRPr b="1" sz="3600">
                  <a:uFillTx/>
                  <a:latin typeface="+mj-lt"/>
                  <a:ea typeface="+mj-ea"/>
                  <a:cs typeface="+mj-cs"/>
                  <a:sym typeface="Garamond"/>
                </a:defRPr>
              </a:pPr>
              <a:r>
                <a:t>Computer</a:t>
              </a:r>
            </a:p>
            <a:p>
              <a:pPr algn="r" defTabSz="774700">
                <a:defRPr b="1" sz="3600">
                  <a:uFillTx/>
                  <a:latin typeface="+mj-lt"/>
                  <a:ea typeface="+mj-ea"/>
                  <a:cs typeface="+mj-cs"/>
                  <a:sym typeface="Garamond"/>
                </a:defRPr>
              </a:pPr>
              <a:r>
                <a:t>Science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1651000" y="3987800"/>
              <a:ext cx="2286000" cy="2286000"/>
            </a:xfrm>
            <a:prstGeom prst="ellipse">
              <a:avLst/>
            </a:prstGeom>
            <a:solidFill>
              <a:srgbClr val="000000">
                <a:alpha val="70000"/>
              </a:srgbClr>
            </a:solidFill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r" defTabSz="774700">
                <a:defRPr b="1" sz="3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aramond"/>
                </a:defRPr>
              </a:lvl1pPr>
            </a:lstStyle>
            <a:p>
              <a:pPr/>
              <a:r>
                <a:t> hacking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0" y="3479800"/>
              <a:ext cx="2286000" cy="2286000"/>
            </a:xfrm>
            <a:prstGeom prst="ellipse">
              <a:avLst/>
            </a:prstGeom>
            <a:solidFill>
              <a:srgbClr val="4D22B3">
                <a:alpha val="70000"/>
              </a:srgbClr>
            </a:solidFill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774700">
                <a:defRPr b="1" sz="3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aramond"/>
                </a:defRPr>
              </a:lvl1pPr>
            </a:lstStyle>
            <a:p>
              <a:pPr/>
              <a:r>
                <a:t>start-up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317500" y="4927600"/>
              <a:ext cx="2286000" cy="2286000"/>
            </a:xfrm>
            <a:prstGeom prst="ellipse">
              <a:avLst/>
            </a:prstGeom>
            <a:solidFill>
              <a:srgbClr val="A77B00">
                <a:alpha val="70000"/>
              </a:srgbClr>
            </a:solidFill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774700">
                <a:defRPr b="1" sz="3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aramond"/>
                </a:defRPr>
              </a:lvl1pPr>
            </a:lstStyle>
            <a:p>
              <a:pPr/>
              <a:r>
                <a:t>gaming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100" y="889000"/>
            <a:ext cx="2794000" cy="391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1.jpg"/>
          <p:cNvPicPr>
            <a:picLocks noChangeAspect="0"/>
          </p:cNvPicPr>
          <p:nvPr/>
        </p:nvPicPr>
        <p:blipFill>
          <a:blip r:embed="rId3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23" name="image2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2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25" name="Shape 325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26" name="Shape 3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Obstacles and debacles</a:t>
            </a:r>
          </a:p>
        </p:txBody>
      </p:sp>
      <p:pic>
        <p:nvPicPr>
          <p:cNvPr id="327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23400" y="4241800"/>
            <a:ext cx="2794000" cy="401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90400" y="2819400"/>
            <a:ext cx="2794000" cy="312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ropped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78400" y="1473200"/>
            <a:ext cx="2794000" cy="420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dropped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59100" y="1866900"/>
            <a:ext cx="2794000" cy="424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dropped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3900" y="1447800"/>
            <a:ext cx="2794000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dropped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9500" y="4597400"/>
            <a:ext cx="2794000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3194843" y="457200"/>
            <a:ext cx="7079457" cy="2543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4" y="0"/>
                </a:moveTo>
                <a:cubicBezTo>
                  <a:pt x="1526" y="0"/>
                  <a:pt x="1179" y="966"/>
                  <a:pt x="1179" y="2157"/>
                </a:cubicBezTo>
                <a:lnTo>
                  <a:pt x="1179" y="15640"/>
                </a:lnTo>
                <a:cubicBezTo>
                  <a:pt x="1179" y="15842"/>
                  <a:pt x="1192" y="16032"/>
                  <a:pt x="1211" y="16217"/>
                </a:cubicBezTo>
                <a:lnTo>
                  <a:pt x="0" y="21600"/>
                </a:lnTo>
                <a:lnTo>
                  <a:pt x="1814" y="17757"/>
                </a:lnTo>
                <a:cubicBezTo>
                  <a:pt x="1860" y="17781"/>
                  <a:pt x="1906" y="17798"/>
                  <a:pt x="1954" y="17798"/>
                </a:cubicBezTo>
                <a:lnTo>
                  <a:pt x="20825" y="17798"/>
                </a:lnTo>
                <a:cubicBezTo>
                  <a:pt x="21253" y="17798"/>
                  <a:pt x="21600" y="16832"/>
                  <a:pt x="21600" y="15640"/>
                </a:cubicBezTo>
                <a:lnTo>
                  <a:pt x="21600" y="2157"/>
                </a:lnTo>
                <a:cubicBezTo>
                  <a:pt x="21600" y="966"/>
                  <a:pt x="21253" y="0"/>
                  <a:pt x="20825" y="0"/>
                </a:cubicBezTo>
                <a:lnTo>
                  <a:pt x="1954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Targets of #gamergate harrassment/threats</a:t>
            </a:r>
          </a:p>
        </p:txBody>
      </p:sp>
      <p:sp>
        <p:nvSpPr>
          <p:cNvPr id="334" name="Shape 334"/>
          <p:cNvSpPr/>
          <p:nvPr/>
        </p:nvSpPr>
        <p:spPr>
          <a:xfrm>
            <a:off x="12065000" y="5244306"/>
            <a:ext cx="3848100" cy="208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2" y="0"/>
                </a:moveTo>
                <a:lnTo>
                  <a:pt x="486" y="10022"/>
                </a:lnTo>
                <a:cubicBezTo>
                  <a:pt x="190" y="10505"/>
                  <a:pt x="0" y="11203"/>
                  <a:pt x="0" y="11989"/>
                </a:cubicBezTo>
                <a:lnTo>
                  <a:pt x="0" y="18967"/>
                </a:lnTo>
                <a:cubicBezTo>
                  <a:pt x="0" y="20421"/>
                  <a:pt x="638" y="21600"/>
                  <a:pt x="1426" y="21600"/>
                </a:cubicBezTo>
                <a:lnTo>
                  <a:pt x="20174" y="21600"/>
                </a:lnTo>
                <a:cubicBezTo>
                  <a:pt x="20962" y="21600"/>
                  <a:pt x="21600" y="20421"/>
                  <a:pt x="21600" y="18967"/>
                </a:cubicBezTo>
                <a:lnTo>
                  <a:pt x="21600" y="11989"/>
                </a:lnTo>
                <a:cubicBezTo>
                  <a:pt x="21600" y="10535"/>
                  <a:pt x="20962" y="9356"/>
                  <a:pt x="20174" y="9356"/>
                </a:cubicBezTo>
                <a:lnTo>
                  <a:pt x="1914" y="9356"/>
                </a:lnTo>
                <a:lnTo>
                  <a:pt x="292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Not targets</a:t>
            </a:r>
          </a:p>
        </p:txBody>
      </p:sp>
      <p:pic>
        <p:nvPicPr>
          <p:cNvPr id="335" name="dropped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001210" y="4889500"/>
            <a:ext cx="6911475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dropped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81506" y="6330950"/>
            <a:ext cx="7695879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2"/>
      <p:bldP build="whole" bldLvl="1" animBg="1" rev="0" advAuto="0" spid="336" grpId="4"/>
      <p:bldP build="whole" bldLvl="1" animBg="1" rev="0" advAuto="0" spid="335" grpId="3"/>
      <p:bldP build="whole" bldLvl="1" animBg="1" rev="0" advAuto="0" spid="33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3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4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41" name="Shape 34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pic>
        <p:nvPicPr>
          <p:cNvPr id="34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44700" y="1643332"/>
            <a:ext cx="4012031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Misleading hope</a:t>
            </a:r>
          </a:p>
        </p:txBody>
      </p:sp>
      <p:pic>
        <p:nvPicPr>
          <p:cNvPr id="344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69400" y="1638300"/>
            <a:ext cx="3835401" cy="57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1498600" y="7518400"/>
            <a:ext cx="125222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>
                <a:latin typeface="Courier"/>
                <a:ea typeface="Courier"/>
                <a:cs typeface="Courier"/>
                <a:sym typeface="Courier"/>
                <a:hlinkClick r:id="rId7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7" invalidUrl="" action="" tgtFrame="" tooltip="" history="1" highlightClick="0" endSnd="0"/>
              </a:rPr>
              <a:t>https://www.ncwit.org/video/2015-ncwit-summit-%E2%80%93-plenary-i-glass-slipper-leaning-in%E2%80%A6-evidence-gender-and-professions-karen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2"/>
      <p:bldP build="whole" bldLvl="1" animBg="1" rev="0" advAuto="0" spid="34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48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4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50" name="Shape 350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51" name="Shape 351"/>
          <p:cNvSpPr/>
          <p:nvPr/>
        </p:nvSpPr>
        <p:spPr>
          <a:xfrm>
            <a:off x="2425700" y="2273300"/>
            <a:ext cx="11404600" cy="45974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b="1" sz="7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What can be done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54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5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56" name="Shape 356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can do (and are!)</a:t>
            </a:r>
          </a:p>
        </p:txBody>
      </p:sp>
      <p:sp>
        <p:nvSpPr>
          <p:cNvPr id="358" name="Shape 358"/>
          <p:cNvSpPr/>
          <p:nvPr/>
        </p:nvSpPr>
        <p:spPr>
          <a:xfrm>
            <a:off x="1524000" y="2116355"/>
            <a:ext cx="12700000" cy="41910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Change CS courses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Combat sources of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gender bias</a:t>
            </a:r>
            <a:r>
              <a:rPr>
                <a:latin typeface="+mj-lt"/>
                <a:ea typeface="+mj-ea"/>
                <a:cs typeface="+mj-cs"/>
                <a:sym typeface="Garamond"/>
              </a:rPr>
              <a:t> and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stereotype threat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Pair programming; mixed-gender collaborations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Welcoming and supportive intro courses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Emphasize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computing for social good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Encourage persistence and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growth mindset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Research experiences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0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0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05" name="Shape 105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06" name="Shape 106"/>
          <p:cNvSpPr/>
          <p:nvPr/>
        </p:nvSpPr>
        <p:spPr>
          <a:xfrm>
            <a:off x="2425700" y="2273300"/>
            <a:ext cx="11404600" cy="45974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b="1" sz="7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What is Computer Science and why should you care?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6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6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63" name="Shape 36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can do (and are!)</a:t>
            </a:r>
          </a:p>
        </p:txBody>
      </p:sp>
      <p:sp>
        <p:nvSpPr>
          <p:cNvPr id="365" name="Shape 365"/>
          <p:cNvSpPr/>
          <p:nvPr/>
        </p:nvSpPr>
        <p:spPr>
          <a:xfrm>
            <a:off x="1524000" y="2116355"/>
            <a:ext cx="12700000" cy="47371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4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Advocate for women and persons of color in tech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Listen without interrupting; avoid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mansplaining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Recognize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intersectional</a:t>
            </a:r>
            <a:r>
              <a:rPr>
                <a:latin typeface="+mj-lt"/>
                <a:ea typeface="+mj-ea"/>
                <a:cs typeface="+mj-cs"/>
                <a:sym typeface="Garamond"/>
              </a:rPr>
              <a:t> problems and implicit bias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Change motivation and rationale: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NO: Women deserve inclusion in field with great job opportunities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YES: Computing &amp; tech should reflect the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plurality</a:t>
            </a:r>
            <a:r>
              <a:rPr>
                <a:latin typeface="+mj-lt"/>
                <a:ea typeface="+mj-ea"/>
                <a:cs typeface="+mj-cs"/>
                <a:sym typeface="Garamond"/>
              </a:rPr>
              <a:t> of our world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Use status to raise awareness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Call out sexism, racism, and other bad social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68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6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70" name="Shape 370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YOU can do</a:t>
            </a:r>
          </a:p>
        </p:txBody>
      </p:sp>
      <p:sp>
        <p:nvSpPr>
          <p:cNvPr id="372" name="Shape 372"/>
          <p:cNvSpPr/>
          <p:nvPr/>
        </p:nvSpPr>
        <p:spPr>
          <a:xfrm>
            <a:off x="1524000" y="2116355"/>
            <a:ext cx="12700000" cy="5384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Be a role model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Learn to code and use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computational thinking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Attend a Girl Develop It Meetup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Encourage young girls to code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Support #cs4all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 sz="36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Consider CS-related outreach career opportunities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Talk about women in technology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Cultivate </a:t>
            </a:r>
            <a:r>
              <a:rPr u="sng">
                <a:latin typeface="+mj-lt"/>
                <a:ea typeface="+mj-ea"/>
                <a:cs typeface="+mj-cs"/>
                <a:sym typeface="Garamond"/>
              </a:rPr>
              <a:t>privilege traitors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 u="sng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Speak out*</a:t>
            </a:r>
          </a:p>
        </p:txBody>
      </p:sp>
      <p:sp>
        <p:nvSpPr>
          <p:cNvPr id="373" name="Shape 373"/>
          <p:cNvSpPr/>
          <p:nvPr/>
        </p:nvSpPr>
        <p:spPr>
          <a:xfrm>
            <a:off x="10515600" y="7632700"/>
            <a:ext cx="3695700" cy="558800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Tx/>
              <a:defRPr sz="32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*Easier said than done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76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7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78" name="Shape 378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79" name="Shape 379"/>
          <p:cNvSpPr/>
          <p:nvPr>
            <p:ph type="title"/>
          </p:nvPr>
        </p:nvSpPr>
        <p:spPr>
          <a:xfrm>
            <a:off x="114300" y="366183"/>
            <a:ext cx="12852400" cy="1003301"/>
          </a:xfrm>
          <a:prstGeom prst="rect">
            <a:avLst/>
          </a:prstGeom>
        </p:spPr>
        <p:txBody>
          <a:bodyPr/>
          <a:lstStyle/>
          <a:p>
            <a:pPr/>
            <a:r>
              <a:t>What OTHERS are doing (and YOU could, too!)</a:t>
            </a:r>
          </a:p>
        </p:txBody>
      </p:sp>
      <p:pic>
        <p:nvPicPr>
          <p:cNvPr id="380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0" y="1403350"/>
            <a:ext cx="3420783" cy="306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81700" y="1320800"/>
            <a:ext cx="3632200" cy="189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33000" y="1993900"/>
            <a:ext cx="2794000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ropped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3300" y="6659858"/>
            <a:ext cx="4572001" cy="129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dropped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449300" y="1054100"/>
            <a:ext cx="24892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dropped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21100" y="3835301"/>
            <a:ext cx="6096001" cy="256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dropped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32600" y="6159500"/>
            <a:ext cx="67310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dropped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8300" y="4724400"/>
            <a:ext cx="3187700" cy="142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dropped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784600" y="2298700"/>
            <a:ext cx="19177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dropped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753600" y="4432300"/>
            <a:ext cx="6108700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2" name="Group 392"/>
          <p:cNvGrpSpPr/>
          <p:nvPr/>
        </p:nvGrpSpPr>
        <p:grpSpPr>
          <a:xfrm>
            <a:off x="7096125" y="3238500"/>
            <a:ext cx="5797550" cy="1054100"/>
            <a:chOff x="0" y="0"/>
            <a:chExt cx="5797550" cy="1054100"/>
          </a:xfrm>
        </p:grpSpPr>
        <p:sp>
          <p:nvSpPr>
            <p:cNvPr id="390" name="Shape 390"/>
            <p:cNvSpPr/>
            <p:nvPr/>
          </p:nvSpPr>
          <p:spPr>
            <a:xfrm>
              <a:off x="0" y="0"/>
              <a:ext cx="5797550" cy="1054100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 defTabSz="774700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</a:p>
          </p:txBody>
        </p:sp>
        <p:pic>
          <p:nvPicPr>
            <p:cNvPr id="391" name="droppedImag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63525" y="158115"/>
              <a:ext cx="5270502" cy="737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95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9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97" name="Shape 397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398" name="Shape 398"/>
          <p:cNvSpPr/>
          <p:nvPr/>
        </p:nvSpPr>
        <p:spPr>
          <a:xfrm>
            <a:off x="2425700" y="2273300"/>
            <a:ext cx="11404600" cy="45974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b="1" sz="7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0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40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403" name="Shape 40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404" name="Shape 4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405" name="Shape 405"/>
          <p:cNvSpPr/>
          <p:nvPr/>
        </p:nvSpPr>
        <p:spPr>
          <a:xfrm>
            <a:off x="1524000" y="2116355"/>
            <a:ext cx="12700000" cy="59309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2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Where to go for more information</a:t>
            </a: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National Council for Women &amp; IT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http://www.ncwit.org/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ACM’s Women in Computing (ACM-W)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http://women.acm.org/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Anita Borg Institute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http://anitaborg.org/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Girls Who Code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http://girlswhocode.com/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Black Girls Code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http://blackgirlscode.com/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Girl Develop It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http://girldevelopit.com/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Code2040 (</a:t>
            </a:r>
            <a:r>
              <a:rPr sz="2400">
                <a:latin typeface="Courier"/>
                <a:ea typeface="Courier"/>
                <a:cs typeface="Courier"/>
                <a:sym typeface="Courier"/>
              </a:rPr>
              <a:t>http://code2040.com/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415636" indent="-415636">
              <a:buSzPct val="100000"/>
              <a:buFont typeface="Arial"/>
              <a:buChar char="•"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Hour of Code and Code.org (</a:t>
            </a:r>
            <a:r>
              <a:rPr sz="2400"/>
              <a:t>http://code.org/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415636" indent="-415636">
              <a:buSzPct val="100000"/>
              <a:buFont typeface="Arial"/>
              <a:buChar char="•"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CODE: Debugging the Gender Gap (</a:t>
            </a:r>
            <a:r>
              <a:rPr sz="2400"/>
              <a:t>http://www.codedocumentary.com/</a:t>
            </a:r>
            <a:r>
              <a:rPr sz="3200">
                <a:latin typeface="+mj-lt"/>
                <a:ea typeface="+mj-ea"/>
                <a:cs typeface="+mj-cs"/>
                <a:sym typeface="Garamond"/>
              </a:rPr>
              <a:t>)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marL="217714" indent="-217714">
              <a:buSzPct val="100000"/>
              <a:buFont typeface="Arial"/>
              <a:buChar char="•"/>
              <a:defRPr sz="4200"/>
            </a:pPr>
            <a:r>
              <a:rPr sz="3200">
                <a:latin typeface="+mj-lt"/>
                <a:ea typeface="+mj-ea"/>
                <a:cs typeface="+mj-cs"/>
                <a:sym typeface="Garamond"/>
              </a:rPr>
              <a:t>Learn to write Python code:</a:t>
            </a:r>
            <a:endParaRPr sz="3200">
              <a:latin typeface="+mj-lt"/>
              <a:ea typeface="+mj-ea"/>
              <a:cs typeface="+mj-cs"/>
              <a:sym typeface="Garamond"/>
            </a:endParaRPr>
          </a:p>
          <a:p>
            <a:pPr lvl="1" marL="628650" indent="-285750">
              <a:buClrTx/>
              <a:buSzPct val="100000"/>
              <a:buFont typeface="Arial"/>
              <a:buChar char="•"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http://www.codecademy.com/en/tracks/python</a:t>
            </a:r>
          </a:p>
          <a:p>
            <a:pPr lvl="1" marL="628650" indent="-285750">
              <a:buClrTx/>
              <a:buSzPct val="100000"/>
              <a:buFont typeface="Arial"/>
              <a:buChar char="•"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http://learnpython.org/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0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11" name="Shape 11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1371600" y="925614"/>
            <a:ext cx="7688189" cy="3060701"/>
            <a:chOff x="0" y="0"/>
            <a:chExt cx="7688188" cy="3060700"/>
          </a:xfrm>
        </p:grpSpPr>
        <p:pic>
          <p:nvPicPr>
            <p:cNvPr id="112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960058" cy="3060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" name="Shape 113"/>
            <p:cNvSpPr/>
            <p:nvPr/>
          </p:nvSpPr>
          <p:spPr>
            <a:xfrm>
              <a:off x="3327400" y="1195285"/>
              <a:ext cx="4360789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4200">
                  <a:latin typeface="+mj-lt"/>
                  <a:ea typeface="+mj-ea"/>
                  <a:cs typeface="+mj-cs"/>
                  <a:sym typeface="Garamond"/>
                </a:defRPr>
              </a:lvl1pPr>
            </a:lstStyle>
            <a:p>
              <a:pPr/>
              <a:r>
                <a:t>= Computer Science</a:t>
              </a:r>
            </a:p>
          </p:txBody>
        </p:sp>
      </p:grpSp>
      <p:sp>
        <p:nvSpPr>
          <p:cNvPr id="115" name="Shape 115"/>
          <p:cNvSpPr/>
          <p:nvPr/>
        </p:nvSpPr>
        <p:spPr>
          <a:xfrm>
            <a:off x="3530600" y="4229100"/>
            <a:ext cx="2791582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if and only if</a:t>
            </a:r>
          </a:p>
        </p:txBody>
      </p:sp>
      <p:grpSp>
        <p:nvGrpSpPr>
          <p:cNvPr id="118" name="Group 118"/>
          <p:cNvGrpSpPr/>
          <p:nvPr/>
        </p:nvGrpSpPr>
        <p:grpSpPr>
          <a:xfrm>
            <a:off x="1485900" y="4953000"/>
            <a:ext cx="5872101" cy="3251200"/>
            <a:chOff x="0" y="0"/>
            <a:chExt cx="5872100" cy="3251200"/>
          </a:xfrm>
        </p:grpSpPr>
        <p:pic>
          <p:nvPicPr>
            <p:cNvPr id="116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251200" cy="325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Shape 117"/>
            <p:cNvSpPr/>
            <p:nvPr/>
          </p:nvSpPr>
          <p:spPr>
            <a:xfrm>
              <a:off x="3162300" y="1587500"/>
              <a:ext cx="2709801" cy="673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4200">
                  <a:latin typeface="+mj-lt"/>
                  <a:ea typeface="+mj-ea"/>
                  <a:cs typeface="+mj-cs"/>
                  <a:sym typeface="Garamond"/>
                </a:defRPr>
              </a:lvl1pPr>
            </a:lstStyle>
            <a:p>
              <a:pPr/>
              <a:r>
                <a:t>= Chemistry</a:t>
              </a:r>
            </a:p>
          </p:txBody>
        </p:sp>
      </p:grpSp>
      <p:sp>
        <p:nvSpPr>
          <p:cNvPr id="119" name="Shape 119"/>
          <p:cNvSpPr/>
          <p:nvPr/>
        </p:nvSpPr>
        <p:spPr>
          <a:xfrm>
            <a:off x="6505575" y="2751534"/>
            <a:ext cx="9115425" cy="3166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55" y="4656"/>
                </a:lnTo>
                <a:cubicBezTo>
                  <a:pt x="617" y="4883"/>
                  <a:pt x="594" y="5133"/>
                  <a:pt x="594" y="5401"/>
                </a:cubicBezTo>
                <a:lnTo>
                  <a:pt x="594" y="19867"/>
                </a:lnTo>
                <a:cubicBezTo>
                  <a:pt x="594" y="20824"/>
                  <a:pt x="864" y="21600"/>
                  <a:pt x="1196" y="21600"/>
                </a:cubicBezTo>
                <a:lnTo>
                  <a:pt x="20998" y="21600"/>
                </a:lnTo>
                <a:cubicBezTo>
                  <a:pt x="21331" y="21600"/>
                  <a:pt x="21600" y="20824"/>
                  <a:pt x="21600" y="19867"/>
                </a:cubicBezTo>
                <a:lnTo>
                  <a:pt x="21600" y="5401"/>
                </a:lnTo>
                <a:cubicBezTo>
                  <a:pt x="21600" y="4444"/>
                  <a:pt x="21331" y="3668"/>
                  <a:pt x="20998" y="3668"/>
                </a:cubicBezTo>
                <a:lnTo>
                  <a:pt x="1196" y="3668"/>
                </a:lnTo>
                <a:cubicBezTo>
                  <a:pt x="1194" y="3668"/>
                  <a:pt x="1192" y="3671"/>
                  <a:pt x="1190" y="3671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pPr>
            <a:r>
              <a:t>Computer science is the systematic study of </a:t>
            </a:r>
            <a:r>
              <a:rPr u="sng"/>
              <a:t>automating the processing of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3"/>
      <p:bldP build="whole" bldLvl="1" animBg="1" rev="0" advAuto="0" spid="115" grpId="1"/>
      <p:bldP build="whole" bldLvl="1" animBg="1" rev="0" advAuto="0" spid="11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2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2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24" name="Shape 124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pic>
        <p:nvPicPr>
          <p:cNvPr id="125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8200" y="857250"/>
            <a:ext cx="4412712" cy="740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787400"/>
            <a:ext cx="7874000" cy="46482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pic>
        <p:nvPicPr>
          <p:cNvPr id="128" name="image1.jpg"/>
          <p:cNvPicPr>
            <a:picLocks noChangeAspect="0"/>
          </p:cNvPicPr>
          <p:nvPr/>
        </p:nvPicPr>
        <p:blipFill>
          <a:blip r:embed="rId3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29" name="image2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30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31" name="Shape 131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pic>
        <p:nvPicPr>
          <p:cNvPr id="132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4000" y="4279900"/>
            <a:ext cx="9312454" cy="3975101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pic>
        <p:nvPicPr>
          <p:cNvPr id="133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81900" y="1079500"/>
            <a:ext cx="7518400" cy="53975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  <p:bldP build="whole" bldLvl="1" animBg="1" rev="0" advAuto="0" spid="13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36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3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38" name="Shape 138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39" name="Shape 139"/>
          <p:cNvSpPr/>
          <p:nvPr/>
        </p:nvSpPr>
        <p:spPr>
          <a:xfrm>
            <a:off x="2425700" y="2273300"/>
            <a:ext cx="11404600" cy="4597400"/>
          </a:xfrm>
          <a:prstGeom prst="rect">
            <a:avLst/>
          </a:prstGeom>
          <a:solidFill>
            <a:srgbClr val="F5ECD6"/>
          </a:solidFill>
          <a:ln>
            <a:solidFill>
              <a:srgbClr val="522A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b="1" sz="7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Good news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4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4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44" name="Shape 144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Ada Lovelace</a:t>
            </a:r>
          </a:p>
        </p:txBody>
      </p:sp>
      <p:pic>
        <p:nvPicPr>
          <p:cNvPr id="146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34800" y="952500"/>
            <a:ext cx="2873576" cy="41275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524000" y="2116355"/>
            <a:ext cx="8255000" cy="31750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1815 - 1852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English mathematician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Notes on Charles Babbage’s Analytical Engine recognized as the first automated algorithm</a:t>
            </a:r>
          </a:p>
        </p:txBody>
      </p:sp>
      <p:sp>
        <p:nvSpPr>
          <p:cNvPr id="148" name="Shape 148"/>
          <p:cNvSpPr/>
          <p:nvPr/>
        </p:nvSpPr>
        <p:spPr>
          <a:xfrm>
            <a:off x="4419600" y="5241131"/>
            <a:ext cx="5562600" cy="2480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66" y="0"/>
                </a:moveTo>
                <a:lnTo>
                  <a:pt x="5472" y="4790"/>
                </a:lnTo>
                <a:lnTo>
                  <a:pt x="986" y="4790"/>
                </a:lnTo>
                <a:cubicBezTo>
                  <a:pt x="442" y="4790"/>
                  <a:pt x="0" y="5780"/>
                  <a:pt x="0" y="7002"/>
                </a:cubicBezTo>
                <a:lnTo>
                  <a:pt x="0" y="19388"/>
                </a:lnTo>
                <a:cubicBezTo>
                  <a:pt x="0" y="20610"/>
                  <a:pt x="442" y="21600"/>
                  <a:pt x="986" y="21600"/>
                </a:cubicBezTo>
                <a:lnTo>
                  <a:pt x="20614" y="21600"/>
                </a:lnTo>
                <a:cubicBezTo>
                  <a:pt x="21158" y="21600"/>
                  <a:pt x="21600" y="20610"/>
                  <a:pt x="21600" y="19388"/>
                </a:cubicBezTo>
                <a:lnTo>
                  <a:pt x="21600" y="7002"/>
                </a:lnTo>
                <a:cubicBezTo>
                  <a:pt x="21600" y="5780"/>
                  <a:pt x="21158" y="4790"/>
                  <a:pt x="20614" y="4790"/>
                </a:cubicBezTo>
                <a:lnTo>
                  <a:pt x="6460" y="4790"/>
                </a:lnTo>
                <a:lnTo>
                  <a:pt x="5966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World’s first programmer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5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5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53" name="Shape 153"/>
          <p:cNvSpPr/>
          <p:nvPr/>
        </p:nvSpPr>
        <p:spPr>
          <a:xfrm>
            <a:off x="306463" y="8424538"/>
            <a:ext cx="8509001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JMU ISAT 485: Gender Issues in Science</a:t>
            </a:r>
            <a:endParaRPr sz="1400">
              <a:latin typeface="+mj-lt"/>
              <a:ea typeface="+mj-ea"/>
              <a:cs typeface="+mj-cs"/>
              <a:sym typeface="Garamond"/>
            </a:endParaRPr>
          </a:p>
          <a:p>
            <a:pPr>
              <a:buFont typeface="Garamond"/>
            </a:pPr>
            <a:r>
              <a:rPr sz="1400">
                <a:latin typeface="+mj-lt"/>
                <a:ea typeface="+mj-ea"/>
                <a:cs typeface="+mj-cs"/>
                <a:sym typeface="Garamond"/>
              </a:rPr>
              <a:t>Spring 2016 • Dr. Michael S. Kirkpatrick</a:t>
            </a:r>
          </a:p>
        </p:txBody>
      </p:sp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Bletchley Park</a:t>
            </a:r>
          </a:p>
        </p:txBody>
      </p:sp>
      <p:pic>
        <p:nvPicPr>
          <p:cNvPr id="155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95000" y="952500"/>
            <a:ext cx="3810000" cy="2857500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524000" y="2116355"/>
            <a:ext cx="8255000" cy="43688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Font typeface="Garamond"/>
              <a:defRPr sz="4800"/>
            </a:pPr>
            <a:r>
              <a:rPr b="1">
                <a:latin typeface="+mj-lt"/>
                <a:ea typeface="+mj-ea"/>
                <a:cs typeface="+mj-cs"/>
                <a:sym typeface="Garamond"/>
              </a:rPr>
              <a:t>World War II</a:t>
            </a: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UK Government Code &amp; Cipher School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Broke secret communications of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>
              <a:buClrTx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  the Axis Powers</a:t>
            </a:r>
            <a:endParaRPr>
              <a:latin typeface="+mj-lt"/>
              <a:ea typeface="+mj-ea"/>
              <a:cs typeface="+mj-cs"/>
              <a:sym typeface="Garamond"/>
            </a:endParaRPr>
          </a:p>
          <a:p>
            <a:pPr marL="285750" indent="-285750">
              <a:buSzPct val="100000"/>
              <a:buFont typeface="Arial"/>
              <a:buChar char="•"/>
              <a:defRPr sz="4200"/>
            </a:pPr>
            <a:r>
              <a:rPr>
                <a:latin typeface="+mj-lt"/>
                <a:ea typeface="+mj-ea"/>
                <a:cs typeface="+mj-cs"/>
                <a:sym typeface="Garamond"/>
              </a:rPr>
              <a:t>Home of the world’s first programmable computer</a:t>
            </a:r>
          </a:p>
        </p:txBody>
      </p:sp>
      <p:pic>
        <p:nvPicPr>
          <p:cNvPr id="157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77500" y="4470400"/>
            <a:ext cx="4127501" cy="3014326"/>
          </a:xfrm>
          <a:prstGeom prst="rect">
            <a:avLst/>
          </a:prstGeom>
          <a:ln w="38100">
            <a:solidFill>
              <a:srgbClr val="522A95"/>
            </a:solidFill>
            <a:miter lim="400000"/>
          </a:ln>
        </p:spPr>
      </p:pic>
      <p:pic>
        <p:nvPicPr>
          <p:cNvPr id="158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67800" y="2893268"/>
            <a:ext cx="2235201" cy="3357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3394075" y="3872309"/>
            <a:ext cx="6981825" cy="4217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24" y="12112"/>
                </a:lnTo>
                <a:cubicBezTo>
                  <a:pt x="1488" y="12346"/>
                  <a:pt x="1405" y="12664"/>
                  <a:pt x="1405" y="13014"/>
                </a:cubicBezTo>
                <a:lnTo>
                  <a:pt x="1405" y="20299"/>
                </a:lnTo>
                <a:cubicBezTo>
                  <a:pt x="1405" y="21018"/>
                  <a:pt x="1756" y="21600"/>
                  <a:pt x="2190" y="21600"/>
                </a:cubicBezTo>
                <a:lnTo>
                  <a:pt x="20814" y="21600"/>
                </a:lnTo>
                <a:cubicBezTo>
                  <a:pt x="21248" y="21600"/>
                  <a:pt x="21600" y="21018"/>
                  <a:pt x="21600" y="20299"/>
                </a:cubicBezTo>
                <a:lnTo>
                  <a:pt x="21600" y="13014"/>
                </a:lnTo>
                <a:cubicBezTo>
                  <a:pt x="21600" y="12296"/>
                  <a:pt x="21248" y="11714"/>
                  <a:pt x="20814" y="11714"/>
                </a:cubicBezTo>
                <a:lnTo>
                  <a:pt x="2384" y="11714"/>
                </a:lnTo>
                <a:lnTo>
                  <a:pt x="0" y="0"/>
                </a:lnTo>
                <a:close/>
              </a:path>
            </a:pathLst>
          </a:custGeom>
          <a:solidFill>
            <a:srgbClr val="F1C9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 defTabSz="774700">
              <a:defRPr sz="5200">
                <a:uFillTx/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80% of the 12,000 workers were women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aramond"/>
        <a:ea typeface="Garamond"/>
        <a:cs typeface="Garamond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aramond"/>
        <a:ea typeface="Garamond"/>
        <a:cs typeface="Garamond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