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media/image1.jpeg" ContentType="image/jpeg"/>
  <Override PartName="/ppt/media/image2.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Lst>
  <p:sldSz cx="16256000" cy="9144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762705" marR="0" indent="-419805" algn="l" defTabSz="550333" rtl="0" fontAlgn="auto" latinLnBrk="0" hangingPunct="0">
      <a:lnSpc>
        <a:spcPct val="100000"/>
      </a:lnSpc>
      <a:spcBef>
        <a:spcPts val="500"/>
      </a:spcBef>
      <a:spcAft>
        <a:spcPts val="0"/>
      </a:spcAft>
      <a:buClrTx/>
      <a:buSzPct val="75000"/>
      <a:buFontTx/>
      <a:buChar char="•"/>
      <a:tabLst/>
      <a:defRPr b="0" baseline="0" cap="none" i="0" spc="0" strike="noStrike" sz="3400" u="none" kumimoji="0" normalizeH="0">
        <a:ln>
          <a:noFill/>
        </a:ln>
        <a:solidFill>
          <a:srgbClr val="000000"/>
        </a:solidFill>
        <a:effectLst/>
        <a:uFillTx/>
        <a:latin typeface="Garamond"/>
        <a:ea typeface="Garamond"/>
        <a:cs typeface="Garamond"/>
        <a:sym typeface="Garamond"/>
      </a:defRPr>
    </a:lvl1pPr>
    <a:lvl2pPr marL="1050192" marR="0" indent="-415192" algn="l" defTabSz="550333" rtl="0" fontAlgn="auto" latinLnBrk="0" hangingPunct="0">
      <a:lnSpc>
        <a:spcPct val="100000"/>
      </a:lnSpc>
      <a:spcBef>
        <a:spcPts val="500"/>
      </a:spcBef>
      <a:spcAft>
        <a:spcPts val="0"/>
      </a:spcAft>
      <a:buClrTx/>
      <a:buSzPct val="75000"/>
      <a:buFontTx/>
      <a:buChar char="•"/>
      <a:tabLst/>
      <a:defRPr b="0" baseline="0" cap="none" i="0" spc="0" strike="noStrike" sz="3400" u="none" kumimoji="0" normalizeH="0">
        <a:ln>
          <a:noFill/>
        </a:ln>
        <a:solidFill>
          <a:srgbClr val="000000"/>
        </a:solidFill>
        <a:effectLst/>
        <a:uFillTx/>
        <a:latin typeface="Garamond"/>
        <a:ea typeface="Garamond"/>
        <a:cs typeface="Garamond"/>
        <a:sym typeface="Garamond"/>
      </a:defRPr>
    </a:lvl2pPr>
    <a:lvl3pPr marL="1685192" marR="0" indent="-415192" algn="l" defTabSz="550333" rtl="0" fontAlgn="auto" latinLnBrk="0" hangingPunct="0">
      <a:lnSpc>
        <a:spcPct val="100000"/>
      </a:lnSpc>
      <a:spcBef>
        <a:spcPts val="500"/>
      </a:spcBef>
      <a:spcAft>
        <a:spcPts val="0"/>
      </a:spcAft>
      <a:buClrTx/>
      <a:buSzPct val="75000"/>
      <a:buFontTx/>
      <a:buChar char="•"/>
      <a:tabLst/>
      <a:defRPr b="0" baseline="0" cap="none" i="0" spc="0" strike="noStrike" sz="3400" u="none" kumimoji="0" normalizeH="0">
        <a:ln>
          <a:noFill/>
        </a:ln>
        <a:solidFill>
          <a:srgbClr val="000000"/>
        </a:solidFill>
        <a:effectLst/>
        <a:uFillTx/>
        <a:latin typeface="Garamond"/>
        <a:ea typeface="Garamond"/>
        <a:cs typeface="Garamond"/>
        <a:sym typeface="Garamond"/>
      </a:defRPr>
    </a:lvl3pPr>
    <a:lvl4pPr marL="2320192" marR="0" indent="-415192" algn="l" defTabSz="550333" rtl="0" fontAlgn="auto" latinLnBrk="0" hangingPunct="0">
      <a:lnSpc>
        <a:spcPct val="100000"/>
      </a:lnSpc>
      <a:spcBef>
        <a:spcPts val="500"/>
      </a:spcBef>
      <a:spcAft>
        <a:spcPts val="0"/>
      </a:spcAft>
      <a:buClrTx/>
      <a:buSzPct val="75000"/>
      <a:buFontTx/>
      <a:buChar char="•"/>
      <a:tabLst/>
      <a:defRPr b="0" baseline="0" cap="none" i="0" spc="0" strike="noStrike" sz="3400" u="none" kumimoji="0" normalizeH="0">
        <a:ln>
          <a:noFill/>
        </a:ln>
        <a:solidFill>
          <a:srgbClr val="000000"/>
        </a:solidFill>
        <a:effectLst/>
        <a:uFillTx/>
        <a:latin typeface="Garamond"/>
        <a:ea typeface="Garamond"/>
        <a:cs typeface="Garamond"/>
        <a:sym typeface="Garamond"/>
      </a:defRPr>
    </a:lvl4pPr>
    <a:lvl5pPr marL="2955192" marR="0" indent="-415192" algn="l" defTabSz="550333" rtl="0" fontAlgn="auto" latinLnBrk="0" hangingPunct="0">
      <a:lnSpc>
        <a:spcPct val="100000"/>
      </a:lnSpc>
      <a:spcBef>
        <a:spcPts val="500"/>
      </a:spcBef>
      <a:spcAft>
        <a:spcPts val="0"/>
      </a:spcAft>
      <a:buClrTx/>
      <a:buSzPct val="75000"/>
      <a:buFontTx/>
      <a:buChar char="•"/>
      <a:tabLst/>
      <a:defRPr b="0" baseline="0" cap="none" i="0" spc="0" strike="noStrike" sz="3400" u="none" kumimoji="0" normalizeH="0">
        <a:ln>
          <a:noFill/>
        </a:ln>
        <a:solidFill>
          <a:srgbClr val="000000"/>
        </a:solidFill>
        <a:effectLst/>
        <a:uFillTx/>
        <a:latin typeface="Garamond"/>
        <a:ea typeface="Garamond"/>
        <a:cs typeface="Garamond"/>
        <a:sym typeface="Garamond"/>
      </a:defRPr>
    </a:lvl5pPr>
    <a:lvl6pPr marL="3590192" marR="0" indent="-415192" algn="l" defTabSz="550333" rtl="0" fontAlgn="auto" latinLnBrk="0" hangingPunct="0">
      <a:lnSpc>
        <a:spcPct val="100000"/>
      </a:lnSpc>
      <a:spcBef>
        <a:spcPts val="500"/>
      </a:spcBef>
      <a:spcAft>
        <a:spcPts val="0"/>
      </a:spcAft>
      <a:buClrTx/>
      <a:buSzPct val="75000"/>
      <a:buFontTx/>
      <a:buChar char="•"/>
      <a:tabLst/>
      <a:defRPr b="0" baseline="0" cap="none" i="0" spc="0" strike="noStrike" sz="3400" u="none" kumimoji="0" normalizeH="0">
        <a:ln>
          <a:noFill/>
        </a:ln>
        <a:solidFill>
          <a:srgbClr val="000000"/>
        </a:solidFill>
        <a:effectLst/>
        <a:uFillTx/>
        <a:latin typeface="Garamond"/>
        <a:ea typeface="Garamond"/>
        <a:cs typeface="Garamond"/>
        <a:sym typeface="Garamond"/>
      </a:defRPr>
    </a:lvl6pPr>
    <a:lvl7pPr marL="4225192" marR="0" indent="-415192" algn="l" defTabSz="550333" rtl="0" fontAlgn="auto" latinLnBrk="0" hangingPunct="0">
      <a:lnSpc>
        <a:spcPct val="100000"/>
      </a:lnSpc>
      <a:spcBef>
        <a:spcPts val="500"/>
      </a:spcBef>
      <a:spcAft>
        <a:spcPts val="0"/>
      </a:spcAft>
      <a:buClrTx/>
      <a:buSzPct val="75000"/>
      <a:buFontTx/>
      <a:buChar char="•"/>
      <a:tabLst/>
      <a:defRPr b="0" baseline="0" cap="none" i="0" spc="0" strike="noStrike" sz="3400" u="none" kumimoji="0" normalizeH="0">
        <a:ln>
          <a:noFill/>
        </a:ln>
        <a:solidFill>
          <a:srgbClr val="000000"/>
        </a:solidFill>
        <a:effectLst/>
        <a:uFillTx/>
        <a:latin typeface="Garamond"/>
        <a:ea typeface="Garamond"/>
        <a:cs typeface="Garamond"/>
        <a:sym typeface="Garamond"/>
      </a:defRPr>
    </a:lvl7pPr>
    <a:lvl8pPr marL="4860192" marR="0" indent="-415192" algn="l" defTabSz="550333" rtl="0" fontAlgn="auto" latinLnBrk="0" hangingPunct="0">
      <a:lnSpc>
        <a:spcPct val="100000"/>
      </a:lnSpc>
      <a:spcBef>
        <a:spcPts val="500"/>
      </a:spcBef>
      <a:spcAft>
        <a:spcPts val="0"/>
      </a:spcAft>
      <a:buClrTx/>
      <a:buSzPct val="75000"/>
      <a:buFontTx/>
      <a:buChar char="•"/>
      <a:tabLst/>
      <a:defRPr b="0" baseline="0" cap="none" i="0" spc="0" strike="noStrike" sz="3400" u="none" kumimoji="0" normalizeH="0">
        <a:ln>
          <a:noFill/>
        </a:ln>
        <a:solidFill>
          <a:srgbClr val="000000"/>
        </a:solidFill>
        <a:effectLst/>
        <a:uFillTx/>
        <a:latin typeface="Garamond"/>
        <a:ea typeface="Garamond"/>
        <a:cs typeface="Garamond"/>
        <a:sym typeface="Garamond"/>
      </a:defRPr>
    </a:lvl8pPr>
    <a:lvl9pPr marL="5495192" marR="0" indent="-415192" algn="l" defTabSz="550333" rtl="0" fontAlgn="auto" latinLnBrk="0" hangingPunct="0">
      <a:lnSpc>
        <a:spcPct val="100000"/>
      </a:lnSpc>
      <a:spcBef>
        <a:spcPts val="500"/>
      </a:spcBef>
      <a:spcAft>
        <a:spcPts val="0"/>
      </a:spcAft>
      <a:buClrTx/>
      <a:buSzPct val="75000"/>
      <a:buFontTx/>
      <a:buChar char="•"/>
      <a:tabLst/>
      <a:defRPr b="0" baseline="0" cap="none" i="0" spc="0" strike="noStrike" sz="3400" u="none" kumimoji="0" normalizeH="0">
        <a:ln>
          <a:noFill/>
        </a:ln>
        <a:solidFill>
          <a:srgbClr val="000000"/>
        </a:solidFill>
        <a:effectLst/>
        <a:uFillTx/>
        <a:latin typeface="Garamond"/>
        <a:ea typeface="Garamond"/>
        <a:cs typeface="Garamond"/>
        <a:sym typeface="Garamon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E6E4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40" name="Shape 240"/>
          <p:cNvSpPr/>
          <p:nvPr>
            <p:ph type="sldImg"/>
          </p:nvPr>
        </p:nvSpPr>
        <p:spPr>
          <a:xfrm>
            <a:off x="1143000" y="685800"/>
            <a:ext cx="4572000" cy="3429000"/>
          </a:xfrm>
          <a:prstGeom prst="rect">
            <a:avLst/>
          </a:prstGeom>
        </p:spPr>
        <p:txBody>
          <a:bodyPr/>
          <a:lstStyle/>
          <a:p>
            <a:pPr/>
          </a:p>
        </p:txBody>
      </p:sp>
      <p:sp>
        <p:nvSpPr>
          <p:cNvPr id="241" name="Shape 24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 Id="rId5" Type="http://schemas.openxmlformats.org/officeDocument/2006/relationships/image" Target="../media/image3.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amp; Subtitle">
    <p:spTree>
      <p:nvGrpSpPr>
        <p:cNvPr id="1" name=""/>
        <p:cNvGrpSpPr/>
        <p:nvPr/>
      </p:nvGrpSpPr>
      <p:grpSpPr>
        <a:xfrm>
          <a:off x="0" y="0"/>
          <a:ext cx="0" cy="0"/>
          <a:chOff x="0" y="0"/>
          <a:chExt cx="0" cy="0"/>
        </a:xfrm>
      </p:grpSpPr>
      <p:sp>
        <p:nvSpPr>
          <p:cNvPr id="15" name="Rectangle"/>
          <p:cNvSpPr/>
          <p:nvPr/>
        </p:nvSpPr>
        <p:spPr>
          <a:xfrm>
            <a:off x="1003300" y="850900"/>
            <a:ext cx="14262100" cy="4305300"/>
          </a:xfrm>
          <a:prstGeom prst="rect">
            <a:avLst/>
          </a:prstGeom>
          <a:solidFill>
            <a:srgbClr val="F5ECD6"/>
          </a:solidFill>
          <a:ln w="12700">
            <a:solidFill>
              <a:srgbClr val="552B95"/>
            </a:solidFill>
            <a:miter lim="400000"/>
          </a:ln>
        </p:spPr>
        <p:txBody>
          <a:bodyPr lIns="33866" tIns="33866" rIns="33866" bIns="33866" anchor="ctr"/>
          <a:lstStyle/>
          <a:p>
            <a:pPr marL="0" indent="0" algn="ctr">
              <a:spcBef>
                <a:spcPts val="0"/>
              </a:spcBef>
              <a:buSzTx/>
              <a:buNone/>
              <a:defRPr sz="2000">
                <a:solidFill>
                  <a:srgbClr val="FFFFFF"/>
                </a:solidFill>
                <a:latin typeface="+mn-lt"/>
                <a:ea typeface="+mn-ea"/>
                <a:cs typeface="+mn-cs"/>
                <a:sym typeface="Helvetica Light"/>
              </a:defRPr>
            </a:pPr>
          </a:p>
        </p:txBody>
      </p:sp>
      <p:sp>
        <p:nvSpPr>
          <p:cNvPr id="16" name="Title Text"/>
          <p:cNvSpPr/>
          <p:nvPr>
            <p:ph type="title"/>
          </p:nvPr>
        </p:nvSpPr>
        <p:spPr>
          <a:xfrm>
            <a:off x="1003300" y="850900"/>
            <a:ext cx="14262100" cy="4305300"/>
          </a:xfrm>
          <a:prstGeom prst="rect">
            <a:avLst/>
          </a:prstGeom>
        </p:spPr>
        <p:txBody>
          <a:bodyPr anchor="t"/>
          <a:lstStyle>
            <a:lvl1pPr algn="l">
              <a:defRPr b="1" sz="5800">
                <a:latin typeface="Palatino"/>
                <a:ea typeface="Palatino"/>
                <a:cs typeface="Palatino"/>
                <a:sym typeface="Palatino"/>
              </a:defRPr>
            </a:lvl1pPr>
          </a:lstStyle>
          <a:p>
            <a:pPr/>
            <a:r>
              <a:t>Title Text</a:t>
            </a:r>
          </a:p>
        </p:txBody>
      </p:sp>
      <p:pic>
        <p:nvPicPr>
          <p:cNvPr id="17" name="image1.jpg" descr="image1.jpg"/>
          <p:cNvPicPr>
            <a:picLocks noChangeAspect="0"/>
          </p:cNvPicPr>
          <p:nvPr/>
        </p:nvPicPr>
        <p:blipFill>
          <a:blip r:embed="rId2">
            <a:extLst/>
          </a:blip>
          <a:srcRect l="0" t="51203" r="0" b="0"/>
          <a:stretch>
            <a:fillRect/>
          </a:stretch>
        </p:blipFill>
        <p:spPr>
          <a:xfrm>
            <a:off x="0" y="0"/>
            <a:ext cx="16256000" cy="350993"/>
          </a:xfrm>
          <a:prstGeom prst="rect">
            <a:avLst/>
          </a:prstGeom>
          <a:ln w="12700"/>
        </p:spPr>
      </p:pic>
      <p:pic>
        <p:nvPicPr>
          <p:cNvPr id="18" name="image2.jpg" descr="image2.jpg"/>
          <p:cNvPicPr>
            <a:picLocks noChangeAspect="1"/>
          </p:cNvPicPr>
          <p:nvPr/>
        </p:nvPicPr>
        <p:blipFill>
          <a:blip r:embed="rId3">
            <a:extLst/>
          </a:blip>
          <a:srcRect l="0" t="0" r="0" b="67533"/>
          <a:stretch>
            <a:fillRect/>
          </a:stretch>
        </p:blipFill>
        <p:spPr>
          <a:xfrm>
            <a:off x="0" y="8303697"/>
            <a:ext cx="16256000" cy="32513"/>
          </a:xfrm>
          <a:prstGeom prst="rect">
            <a:avLst/>
          </a:prstGeom>
          <a:ln w="12700"/>
        </p:spPr>
      </p:pic>
      <p:pic>
        <p:nvPicPr>
          <p:cNvPr id="19" name="image3.png" descr="image3.png"/>
          <p:cNvPicPr>
            <a:picLocks noChangeAspect="1"/>
          </p:cNvPicPr>
          <p:nvPr/>
        </p:nvPicPr>
        <p:blipFill>
          <a:blip r:embed="rId4">
            <a:extLst/>
          </a:blip>
          <a:stretch>
            <a:fillRect/>
          </a:stretch>
        </p:blipFill>
        <p:spPr>
          <a:xfrm>
            <a:off x="14497048" y="7559801"/>
            <a:ext cx="1499350" cy="1520924"/>
          </a:xfrm>
          <a:prstGeom prst="rect">
            <a:avLst/>
          </a:prstGeom>
          <a:ln w="12700"/>
        </p:spPr>
      </p:pic>
      <p:pic>
        <p:nvPicPr>
          <p:cNvPr id="20" name="droppedImage.pdf" descr="droppedImage.pdf"/>
          <p:cNvPicPr>
            <a:picLocks noChangeAspect="1"/>
          </p:cNvPicPr>
          <p:nvPr/>
        </p:nvPicPr>
        <p:blipFill>
          <a:blip r:embed="rId5">
            <a:extLst/>
          </a:blip>
          <a:stretch>
            <a:fillRect/>
          </a:stretch>
        </p:blipFill>
        <p:spPr>
          <a:xfrm>
            <a:off x="342900" y="5791200"/>
            <a:ext cx="5261448" cy="2302934"/>
          </a:xfrm>
          <a:prstGeom prst="rect">
            <a:avLst/>
          </a:prstGeom>
          <a:ln w="3175">
            <a:miter lim="400000"/>
          </a:ln>
        </p:spPr>
      </p:pic>
      <p:sp>
        <p:nvSpPr>
          <p:cNvPr id="21" name="Successful Group Learning…"/>
          <p:cNvSpPr/>
          <p:nvPr/>
        </p:nvSpPr>
        <p:spPr>
          <a:xfrm>
            <a:off x="304800" y="8382000"/>
            <a:ext cx="2961683" cy="5503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chor="ctr">
            <a:spAutoFit/>
          </a:bodyPr>
          <a:lstStyle/>
          <a:p>
            <a:pPr marL="0" indent="0">
              <a:spcBef>
                <a:spcPts val="0"/>
              </a:spcBef>
              <a:buSzTx/>
              <a:buNone/>
              <a:defRPr sz="1400">
                <a:latin typeface="Avenir Book"/>
                <a:ea typeface="Avenir Book"/>
                <a:cs typeface="Avenir Book"/>
                <a:sym typeface="Avenir Book"/>
              </a:defRPr>
            </a:pPr>
            <a:r>
              <a:t>Successful Group Learning</a:t>
            </a:r>
          </a:p>
          <a:p>
            <a:pPr marL="0" indent="0">
              <a:spcBef>
                <a:spcPts val="0"/>
              </a:spcBef>
              <a:buSzTx/>
              <a:buNone/>
              <a:defRPr sz="1400">
                <a:latin typeface="Avenir Book"/>
                <a:ea typeface="Avenir Book"/>
                <a:cs typeface="Avenir Book"/>
                <a:sym typeface="Avenir Book"/>
              </a:defRPr>
            </a:pPr>
            <a:r>
              <a:t>Fall 2018 • Dr. Michael S. Kirkpatrick</a:t>
            </a:r>
          </a:p>
        </p:txBody>
      </p:sp>
      <p:sp>
        <p:nvSpPr>
          <p:cNvPr id="22"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 Center">
    <p:spTree>
      <p:nvGrpSpPr>
        <p:cNvPr id="1" name=""/>
        <p:cNvGrpSpPr/>
        <p:nvPr/>
      </p:nvGrpSpPr>
      <p:grpSpPr>
        <a:xfrm>
          <a:off x="0" y="0"/>
          <a:ext cx="0" cy="0"/>
          <a:chOff x="0" y="0"/>
          <a:chExt cx="0" cy="0"/>
        </a:xfrm>
      </p:grpSpPr>
      <p:sp>
        <p:nvSpPr>
          <p:cNvPr id="132" name="Rectangle"/>
          <p:cNvSpPr/>
          <p:nvPr/>
        </p:nvSpPr>
        <p:spPr>
          <a:xfrm>
            <a:off x="1003300" y="1893351"/>
            <a:ext cx="14262100" cy="5357298"/>
          </a:xfrm>
          <a:prstGeom prst="rect">
            <a:avLst/>
          </a:prstGeom>
          <a:solidFill>
            <a:srgbClr val="F5ECD6"/>
          </a:solidFill>
          <a:ln w="12700">
            <a:solidFill>
              <a:srgbClr val="552B95"/>
            </a:solidFill>
            <a:miter lim="400000"/>
          </a:ln>
        </p:spPr>
        <p:txBody>
          <a:bodyPr lIns="33866" tIns="33866" rIns="33866" bIns="33866"/>
          <a:lstStyle/>
          <a:p>
            <a:pPr marL="0" indent="0">
              <a:spcBef>
                <a:spcPts val="0"/>
              </a:spcBef>
              <a:buSzTx/>
              <a:buNone/>
              <a:defRPr b="1" sz="3600"/>
            </a:pPr>
          </a:p>
        </p:txBody>
      </p:sp>
      <p:pic>
        <p:nvPicPr>
          <p:cNvPr id="133" name="image1.jpg" descr="image1.jpg"/>
          <p:cNvPicPr>
            <a:picLocks noChangeAspect="0"/>
          </p:cNvPicPr>
          <p:nvPr/>
        </p:nvPicPr>
        <p:blipFill>
          <a:blip r:embed="rId2">
            <a:extLst/>
          </a:blip>
          <a:srcRect l="0" t="51203" r="0" b="0"/>
          <a:stretch>
            <a:fillRect/>
          </a:stretch>
        </p:blipFill>
        <p:spPr>
          <a:xfrm>
            <a:off x="0" y="0"/>
            <a:ext cx="16256000" cy="350993"/>
          </a:xfrm>
          <a:prstGeom prst="rect">
            <a:avLst/>
          </a:prstGeom>
          <a:ln w="12700"/>
        </p:spPr>
      </p:pic>
      <p:pic>
        <p:nvPicPr>
          <p:cNvPr id="134" name="image2.jpg" descr="image2.jpg"/>
          <p:cNvPicPr>
            <a:picLocks noChangeAspect="1"/>
          </p:cNvPicPr>
          <p:nvPr/>
        </p:nvPicPr>
        <p:blipFill>
          <a:blip r:embed="rId3">
            <a:extLst/>
          </a:blip>
          <a:srcRect l="0" t="0" r="0" b="67533"/>
          <a:stretch>
            <a:fillRect/>
          </a:stretch>
        </p:blipFill>
        <p:spPr>
          <a:xfrm>
            <a:off x="0" y="8303697"/>
            <a:ext cx="16256000" cy="32513"/>
          </a:xfrm>
          <a:prstGeom prst="rect">
            <a:avLst/>
          </a:prstGeom>
          <a:ln w="12700"/>
        </p:spPr>
      </p:pic>
      <p:pic>
        <p:nvPicPr>
          <p:cNvPr id="135" name="image3.png" descr="image3.png"/>
          <p:cNvPicPr>
            <a:picLocks noChangeAspect="1"/>
          </p:cNvPicPr>
          <p:nvPr/>
        </p:nvPicPr>
        <p:blipFill>
          <a:blip r:embed="rId4">
            <a:extLst/>
          </a:blip>
          <a:stretch>
            <a:fillRect/>
          </a:stretch>
        </p:blipFill>
        <p:spPr>
          <a:xfrm>
            <a:off x="14497048" y="7559801"/>
            <a:ext cx="1499350" cy="1520924"/>
          </a:xfrm>
          <a:prstGeom prst="rect">
            <a:avLst/>
          </a:prstGeom>
          <a:ln w="12700"/>
        </p:spPr>
      </p:pic>
      <p:sp>
        <p:nvSpPr>
          <p:cNvPr id="136" name="Title Text"/>
          <p:cNvSpPr/>
          <p:nvPr>
            <p:ph type="title"/>
          </p:nvPr>
        </p:nvSpPr>
        <p:spPr>
          <a:xfrm>
            <a:off x="1185333" y="3022600"/>
            <a:ext cx="13885335" cy="3098800"/>
          </a:xfrm>
          <a:prstGeom prst="rect">
            <a:avLst/>
          </a:prstGeom>
        </p:spPr>
        <p:txBody>
          <a:bodyPr/>
          <a:lstStyle>
            <a:lvl1pPr>
              <a:defRPr>
                <a:latin typeface="Avenir Book"/>
                <a:ea typeface="Avenir Book"/>
                <a:cs typeface="Avenir Book"/>
                <a:sym typeface="Avenir Book"/>
              </a:defRPr>
            </a:lvl1pPr>
          </a:lstStyle>
          <a:p>
            <a:pPr/>
            <a:r>
              <a:t>Title Text</a:t>
            </a:r>
          </a:p>
        </p:txBody>
      </p:sp>
      <p:sp>
        <p:nvSpPr>
          <p:cNvPr id="137" name="Successful Group Learning…"/>
          <p:cNvSpPr/>
          <p:nvPr/>
        </p:nvSpPr>
        <p:spPr>
          <a:xfrm>
            <a:off x="304800" y="8382000"/>
            <a:ext cx="2961683" cy="5503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chor="ctr">
            <a:spAutoFit/>
          </a:bodyPr>
          <a:lstStyle/>
          <a:p>
            <a:pPr marL="0" indent="0">
              <a:spcBef>
                <a:spcPts val="0"/>
              </a:spcBef>
              <a:buSzTx/>
              <a:buNone/>
              <a:defRPr sz="1400">
                <a:latin typeface="Avenir Book"/>
                <a:ea typeface="Avenir Book"/>
                <a:cs typeface="Avenir Book"/>
                <a:sym typeface="Avenir Book"/>
              </a:defRPr>
            </a:pPr>
            <a:r>
              <a:t>Successful Group Learning</a:t>
            </a:r>
          </a:p>
          <a:p>
            <a:pPr marL="0" indent="0">
              <a:spcBef>
                <a:spcPts val="0"/>
              </a:spcBef>
              <a:buSzTx/>
              <a:buNone/>
              <a:defRPr sz="1400">
                <a:latin typeface="Avenir Book"/>
                <a:ea typeface="Avenir Book"/>
                <a:cs typeface="Avenir Book"/>
                <a:sym typeface="Avenir Book"/>
              </a:defRPr>
            </a:pPr>
            <a:r>
              <a:t>Fall 2018 • Dr. Michael S. Kirkpatrick</a:t>
            </a:r>
          </a:p>
        </p:txBody>
      </p:sp>
      <p:sp>
        <p:nvSpPr>
          <p:cNvPr id="138"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ullets">
    <p:spTree>
      <p:nvGrpSpPr>
        <p:cNvPr id="1" name=""/>
        <p:cNvGrpSpPr/>
        <p:nvPr/>
      </p:nvGrpSpPr>
      <p:grpSpPr>
        <a:xfrm>
          <a:off x="0" y="0"/>
          <a:ext cx="0" cy="0"/>
          <a:chOff x="0" y="0"/>
          <a:chExt cx="0" cy="0"/>
        </a:xfrm>
      </p:grpSpPr>
      <p:sp>
        <p:nvSpPr>
          <p:cNvPr id="145" name="Rectangle"/>
          <p:cNvSpPr/>
          <p:nvPr/>
        </p:nvSpPr>
        <p:spPr>
          <a:xfrm>
            <a:off x="1003300" y="1254640"/>
            <a:ext cx="14262100" cy="6261658"/>
          </a:xfrm>
          <a:prstGeom prst="rect">
            <a:avLst/>
          </a:prstGeom>
          <a:solidFill>
            <a:srgbClr val="F5ECD6"/>
          </a:solidFill>
          <a:ln w="12700">
            <a:solidFill>
              <a:srgbClr val="552B95"/>
            </a:solidFill>
            <a:miter lim="400000"/>
          </a:ln>
        </p:spPr>
        <p:txBody>
          <a:bodyPr lIns="33866" tIns="33866" rIns="33866" bIns="33866"/>
          <a:lstStyle/>
          <a:p>
            <a:pPr marL="0" indent="0">
              <a:spcBef>
                <a:spcPts val="0"/>
              </a:spcBef>
              <a:buSzTx/>
              <a:buNone/>
              <a:defRPr b="1" sz="3600"/>
            </a:pPr>
          </a:p>
        </p:txBody>
      </p:sp>
      <p:pic>
        <p:nvPicPr>
          <p:cNvPr id="146" name="image1.jpg" descr="image1.jpg"/>
          <p:cNvPicPr>
            <a:picLocks noChangeAspect="0"/>
          </p:cNvPicPr>
          <p:nvPr/>
        </p:nvPicPr>
        <p:blipFill>
          <a:blip r:embed="rId2">
            <a:extLst/>
          </a:blip>
          <a:srcRect l="0" t="51203" r="0" b="0"/>
          <a:stretch>
            <a:fillRect/>
          </a:stretch>
        </p:blipFill>
        <p:spPr>
          <a:xfrm>
            <a:off x="0" y="0"/>
            <a:ext cx="16256000" cy="350993"/>
          </a:xfrm>
          <a:prstGeom prst="rect">
            <a:avLst/>
          </a:prstGeom>
          <a:ln w="12700"/>
        </p:spPr>
      </p:pic>
      <p:pic>
        <p:nvPicPr>
          <p:cNvPr id="147" name="image2.jpg" descr="image2.jpg"/>
          <p:cNvPicPr>
            <a:picLocks noChangeAspect="1"/>
          </p:cNvPicPr>
          <p:nvPr/>
        </p:nvPicPr>
        <p:blipFill>
          <a:blip r:embed="rId3">
            <a:extLst/>
          </a:blip>
          <a:srcRect l="0" t="0" r="0" b="67533"/>
          <a:stretch>
            <a:fillRect/>
          </a:stretch>
        </p:blipFill>
        <p:spPr>
          <a:xfrm>
            <a:off x="0" y="8303697"/>
            <a:ext cx="16256000" cy="32513"/>
          </a:xfrm>
          <a:prstGeom prst="rect">
            <a:avLst/>
          </a:prstGeom>
          <a:ln w="12700"/>
        </p:spPr>
      </p:pic>
      <p:pic>
        <p:nvPicPr>
          <p:cNvPr id="148" name="image3.png" descr="image3.png"/>
          <p:cNvPicPr>
            <a:picLocks noChangeAspect="1"/>
          </p:cNvPicPr>
          <p:nvPr/>
        </p:nvPicPr>
        <p:blipFill>
          <a:blip r:embed="rId4">
            <a:extLst/>
          </a:blip>
          <a:stretch>
            <a:fillRect/>
          </a:stretch>
        </p:blipFill>
        <p:spPr>
          <a:xfrm>
            <a:off x="14497048" y="7559801"/>
            <a:ext cx="1499350" cy="1520924"/>
          </a:xfrm>
          <a:prstGeom prst="rect">
            <a:avLst/>
          </a:prstGeom>
          <a:ln w="12700"/>
        </p:spPr>
      </p:pic>
      <p:sp>
        <p:nvSpPr>
          <p:cNvPr id="149" name="Body Level One…"/>
          <p:cNvSpPr/>
          <p:nvPr>
            <p:ph type="body" idx="1"/>
          </p:nvPr>
        </p:nvSpPr>
        <p:spPr>
          <a:xfrm>
            <a:off x="1126066" y="1185333"/>
            <a:ext cx="14003869" cy="6400272"/>
          </a:xfrm>
          <a:prstGeom prst="rect">
            <a:avLst/>
          </a:prstGeom>
        </p:spPr>
        <p:txBody>
          <a:bodyPr anchor="t"/>
          <a:lstStyle>
            <a:lvl1pPr marL="317500" indent="-317500">
              <a:spcBef>
                <a:spcPts val="500"/>
              </a:spcBef>
              <a:defRPr sz="4200">
                <a:latin typeface="Avenir Book"/>
                <a:ea typeface="Avenir Book"/>
                <a:cs typeface="Avenir Book"/>
                <a:sym typeface="Avenir Book"/>
              </a:defRPr>
            </a:lvl1pPr>
            <a:lvl2pPr marL="952500" indent="-317500">
              <a:spcBef>
                <a:spcPts val="500"/>
              </a:spcBef>
              <a:defRPr sz="3800">
                <a:latin typeface="Avenir Book"/>
                <a:ea typeface="Avenir Book"/>
                <a:cs typeface="Avenir Book"/>
                <a:sym typeface="Avenir Book"/>
              </a:defRPr>
            </a:lvl2pPr>
            <a:lvl3pPr marL="1587500" indent="-317500">
              <a:spcBef>
                <a:spcPts val="500"/>
              </a:spcBef>
              <a:defRPr sz="3600">
                <a:latin typeface="Avenir Book"/>
                <a:ea typeface="Avenir Book"/>
                <a:cs typeface="Avenir Book"/>
                <a:sym typeface="Avenir Book"/>
              </a:defRPr>
            </a:lvl3pPr>
            <a:lvl4pPr marL="2222500" indent="-317500">
              <a:spcBef>
                <a:spcPts val="500"/>
              </a:spcBef>
              <a:defRPr>
                <a:latin typeface="Avenir Book"/>
                <a:ea typeface="Avenir Book"/>
                <a:cs typeface="Avenir Book"/>
                <a:sym typeface="Avenir Book"/>
              </a:defRPr>
            </a:lvl4pPr>
            <a:lvl5pPr marL="2857500" indent="-317500">
              <a:spcBef>
                <a:spcPts val="500"/>
              </a:spcBef>
              <a:defRPr>
                <a:latin typeface="Avenir Book"/>
                <a:ea typeface="Avenir Book"/>
                <a:cs typeface="Avenir Book"/>
                <a:sym typeface="Avenir Book"/>
              </a:defRPr>
            </a:lvl5pPr>
          </a:lstStyle>
          <a:p>
            <a:pPr/>
            <a:r>
              <a:t>Body Level One</a:t>
            </a:r>
          </a:p>
          <a:p>
            <a:pPr lvl="1"/>
            <a:r>
              <a:t>Body Level Two</a:t>
            </a:r>
          </a:p>
          <a:p>
            <a:pPr lvl="2"/>
            <a:r>
              <a:t>Body Level Three</a:t>
            </a:r>
          </a:p>
          <a:p>
            <a:pPr lvl="3"/>
            <a:r>
              <a:t>Body Level Four</a:t>
            </a:r>
          </a:p>
          <a:p>
            <a:pPr lvl="4"/>
            <a:r>
              <a:t>Body Level Five</a:t>
            </a:r>
          </a:p>
        </p:txBody>
      </p:sp>
      <p:sp>
        <p:nvSpPr>
          <p:cNvPr id="150" name="Successful Group Learning…"/>
          <p:cNvSpPr/>
          <p:nvPr/>
        </p:nvSpPr>
        <p:spPr>
          <a:xfrm>
            <a:off x="304800" y="8382000"/>
            <a:ext cx="2961683" cy="5503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chor="ctr">
            <a:spAutoFit/>
          </a:bodyPr>
          <a:lstStyle/>
          <a:p>
            <a:pPr marL="0" indent="0">
              <a:spcBef>
                <a:spcPts val="0"/>
              </a:spcBef>
              <a:buSzTx/>
              <a:buNone/>
              <a:defRPr sz="1400">
                <a:latin typeface="Avenir Book"/>
                <a:ea typeface="Avenir Book"/>
                <a:cs typeface="Avenir Book"/>
                <a:sym typeface="Avenir Book"/>
              </a:defRPr>
            </a:pPr>
            <a:r>
              <a:t>Successful Group Learning</a:t>
            </a:r>
          </a:p>
          <a:p>
            <a:pPr marL="0" indent="0">
              <a:spcBef>
                <a:spcPts val="0"/>
              </a:spcBef>
              <a:buSzTx/>
              <a:buNone/>
              <a:defRPr sz="1400">
                <a:latin typeface="Avenir Book"/>
                <a:ea typeface="Avenir Book"/>
                <a:cs typeface="Avenir Book"/>
                <a:sym typeface="Avenir Book"/>
              </a:defRPr>
            </a:pPr>
            <a:r>
              <a:t>Fall 2018 • Dr. Michael S. Kirkpatrick</a:t>
            </a:r>
          </a:p>
        </p:txBody>
      </p:sp>
      <p:sp>
        <p:nvSpPr>
          <p:cNvPr id="151"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Horizontal">
    <p:spTree>
      <p:nvGrpSpPr>
        <p:cNvPr id="1" name=""/>
        <p:cNvGrpSpPr/>
        <p:nvPr/>
      </p:nvGrpSpPr>
      <p:grpSpPr>
        <a:xfrm>
          <a:off x="0" y="0"/>
          <a:ext cx="0" cy="0"/>
          <a:chOff x="0" y="0"/>
          <a:chExt cx="0" cy="0"/>
        </a:xfrm>
      </p:grpSpPr>
      <p:pic>
        <p:nvPicPr>
          <p:cNvPr id="158" name="image1.jpg" descr="image1.jpg"/>
          <p:cNvPicPr>
            <a:picLocks noChangeAspect="0"/>
          </p:cNvPicPr>
          <p:nvPr/>
        </p:nvPicPr>
        <p:blipFill>
          <a:blip r:embed="rId2">
            <a:extLst/>
          </a:blip>
          <a:srcRect l="0" t="51203" r="0" b="0"/>
          <a:stretch>
            <a:fillRect/>
          </a:stretch>
        </p:blipFill>
        <p:spPr>
          <a:xfrm>
            <a:off x="0" y="0"/>
            <a:ext cx="16256000" cy="350993"/>
          </a:xfrm>
          <a:prstGeom prst="rect">
            <a:avLst/>
          </a:prstGeom>
          <a:ln w="12700"/>
        </p:spPr>
      </p:pic>
      <p:pic>
        <p:nvPicPr>
          <p:cNvPr id="159" name="image2.jpg" descr="image2.jpg"/>
          <p:cNvPicPr>
            <a:picLocks noChangeAspect="1"/>
          </p:cNvPicPr>
          <p:nvPr/>
        </p:nvPicPr>
        <p:blipFill>
          <a:blip r:embed="rId3">
            <a:extLst/>
          </a:blip>
          <a:srcRect l="0" t="0" r="0" b="67533"/>
          <a:stretch>
            <a:fillRect/>
          </a:stretch>
        </p:blipFill>
        <p:spPr>
          <a:xfrm>
            <a:off x="0" y="8303697"/>
            <a:ext cx="16256000" cy="32513"/>
          </a:xfrm>
          <a:prstGeom prst="rect">
            <a:avLst/>
          </a:prstGeom>
          <a:ln w="12700"/>
        </p:spPr>
      </p:pic>
      <p:pic>
        <p:nvPicPr>
          <p:cNvPr id="160" name="image3.png" descr="image3.png"/>
          <p:cNvPicPr>
            <a:picLocks noChangeAspect="1"/>
          </p:cNvPicPr>
          <p:nvPr/>
        </p:nvPicPr>
        <p:blipFill>
          <a:blip r:embed="rId4">
            <a:extLst/>
          </a:blip>
          <a:stretch>
            <a:fillRect/>
          </a:stretch>
        </p:blipFill>
        <p:spPr>
          <a:xfrm>
            <a:off x="14497048" y="7559801"/>
            <a:ext cx="1499350" cy="1520924"/>
          </a:xfrm>
          <a:prstGeom prst="rect">
            <a:avLst/>
          </a:prstGeom>
          <a:ln w="12700"/>
        </p:spPr>
      </p:pic>
      <p:sp>
        <p:nvSpPr>
          <p:cNvPr id="161" name="Image"/>
          <p:cNvSpPr/>
          <p:nvPr>
            <p:ph type="pic" idx="13"/>
          </p:nvPr>
        </p:nvSpPr>
        <p:spPr>
          <a:xfrm>
            <a:off x="2083979" y="448733"/>
            <a:ext cx="12090401" cy="5825068"/>
          </a:xfrm>
          <a:prstGeom prst="rect">
            <a:avLst/>
          </a:prstGeom>
        </p:spPr>
        <p:txBody>
          <a:bodyPr lIns="91439" tIns="45719" rIns="91439" bIns="45719" anchor="t">
            <a:noAutofit/>
          </a:bodyPr>
          <a:lstStyle/>
          <a:p>
            <a:pPr/>
          </a:p>
        </p:txBody>
      </p:sp>
      <p:sp>
        <p:nvSpPr>
          <p:cNvPr id="162" name="Title Text"/>
          <p:cNvSpPr/>
          <p:nvPr>
            <p:ph type="title"/>
          </p:nvPr>
        </p:nvSpPr>
        <p:spPr>
          <a:xfrm>
            <a:off x="423333" y="6299200"/>
            <a:ext cx="15409334" cy="1337734"/>
          </a:xfrm>
          <a:prstGeom prst="rect">
            <a:avLst/>
          </a:prstGeom>
        </p:spPr>
        <p:txBody>
          <a:bodyPr anchor="b"/>
          <a:lstStyle>
            <a:lvl1pPr>
              <a:defRPr>
                <a:latin typeface="Palatino"/>
                <a:ea typeface="Palatino"/>
                <a:cs typeface="Palatino"/>
                <a:sym typeface="Palatino"/>
              </a:defRPr>
            </a:lvl1pPr>
          </a:lstStyle>
          <a:p>
            <a:pPr/>
            <a:r>
              <a:t>Title Text</a:t>
            </a:r>
          </a:p>
        </p:txBody>
      </p:sp>
      <p:sp>
        <p:nvSpPr>
          <p:cNvPr id="163" name="Body Level One…"/>
          <p:cNvSpPr/>
          <p:nvPr>
            <p:ph type="body" sz="quarter" idx="1"/>
          </p:nvPr>
        </p:nvSpPr>
        <p:spPr>
          <a:xfrm>
            <a:off x="423333" y="7679266"/>
            <a:ext cx="15409334" cy="1058335"/>
          </a:xfrm>
          <a:prstGeom prst="rect">
            <a:avLst/>
          </a:prstGeom>
        </p:spPr>
        <p:txBody>
          <a:bodyPr anchor="t"/>
          <a:lstStyle>
            <a:lvl1pPr marL="0" indent="0" algn="ctr">
              <a:spcBef>
                <a:spcPts val="0"/>
              </a:spcBef>
              <a:buSzTx/>
              <a:buNone/>
              <a:defRPr sz="2800">
                <a:latin typeface="Palatino"/>
                <a:ea typeface="Palatino"/>
                <a:cs typeface="Palatino"/>
                <a:sym typeface="Palatino"/>
              </a:defRPr>
            </a:lvl1pPr>
            <a:lvl2pPr marL="0" indent="228600" algn="ctr">
              <a:spcBef>
                <a:spcPts val="0"/>
              </a:spcBef>
              <a:buSzTx/>
              <a:buNone/>
              <a:defRPr sz="2800">
                <a:latin typeface="Palatino"/>
                <a:ea typeface="Palatino"/>
                <a:cs typeface="Palatino"/>
                <a:sym typeface="Palatino"/>
              </a:defRPr>
            </a:lvl2pPr>
            <a:lvl3pPr marL="0" indent="457200" algn="ctr">
              <a:spcBef>
                <a:spcPts val="0"/>
              </a:spcBef>
              <a:buSzTx/>
              <a:buNone/>
              <a:defRPr sz="2800">
                <a:latin typeface="Palatino"/>
                <a:ea typeface="Palatino"/>
                <a:cs typeface="Palatino"/>
                <a:sym typeface="Palatino"/>
              </a:defRPr>
            </a:lvl3pPr>
            <a:lvl4pPr marL="0" indent="685800" algn="ctr">
              <a:spcBef>
                <a:spcPts val="0"/>
              </a:spcBef>
              <a:buSzTx/>
              <a:buNone/>
              <a:defRPr sz="2800">
                <a:latin typeface="Palatino"/>
                <a:ea typeface="Palatino"/>
                <a:cs typeface="Palatino"/>
                <a:sym typeface="Palatino"/>
              </a:defRPr>
            </a:lvl4pPr>
            <a:lvl5pPr marL="0" indent="914400" algn="ctr">
              <a:spcBef>
                <a:spcPts val="0"/>
              </a:spcBef>
              <a:buSzTx/>
              <a:buNone/>
              <a:defRPr sz="2800">
                <a:latin typeface="Palatino"/>
                <a:ea typeface="Palatino"/>
                <a:cs typeface="Palatino"/>
                <a:sym typeface="Palatino"/>
              </a:defRPr>
            </a:lvl5pPr>
          </a:lstStyle>
          <a:p>
            <a:pPr/>
            <a:r>
              <a:t>Body Level One</a:t>
            </a:r>
          </a:p>
          <a:p>
            <a:pPr lvl="1"/>
            <a:r>
              <a:t>Body Level Two</a:t>
            </a:r>
          </a:p>
          <a:p>
            <a:pPr lvl="2"/>
            <a:r>
              <a:t>Body Level Three</a:t>
            </a:r>
          </a:p>
          <a:p>
            <a:pPr lvl="3"/>
            <a:r>
              <a:t>Body Level Four</a:t>
            </a:r>
          </a:p>
          <a:p>
            <a:pPr lvl="4"/>
            <a:r>
              <a:t>Body Level Five</a:t>
            </a:r>
          </a:p>
        </p:txBody>
      </p:sp>
      <p:sp>
        <p:nvSpPr>
          <p:cNvPr id="164" name="Successful Group Learning…"/>
          <p:cNvSpPr/>
          <p:nvPr/>
        </p:nvSpPr>
        <p:spPr>
          <a:xfrm>
            <a:off x="304800" y="8382000"/>
            <a:ext cx="2961683" cy="5503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chor="ctr">
            <a:spAutoFit/>
          </a:bodyPr>
          <a:lstStyle/>
          <a:p>
            <a:pPr marL="0" indent="0">
              <a:spcBef>
                <a:spcPts val="0"/>
              </a:spcBef>
              <a:buSzTx/>
              <a:buNone/>
              <a:defRPr sz="1400">
                <a:latin typeface="Avenir Book"/>
                <a:ea typeface="Avenir Book"/>
                <a:cs typeface="Avenir Book"/>
                <a:sym typeface="Avenir Book"/>
              </a:defRPr>
            </a:pPr>
            <a:r>
              <a:t>Successful Group Learning</a:t>
            </a:r>
          </a:p>
          <a:p>
            <a:pPr marL="0" indent="0">
              <a:spcBef>
                <a:spcPts val="0"/>
              </a:spcBef>
              <a:buSzTx/>
              <a:buNone/>
              <a:defRPr sz="1400">
                <a:latin typeface="Avenir Book"/>
                <a:ea typeface="Avenir Book"/>
                <a:cs typeface="Avenir Book"/>
                <a:sym typeface="Avenir Book"/>
              </a:defRPr>
            </a:pPr>
            <a:r>
              <a:t>Fall 2018 • Dr. Michael S. Kirkpatrick</a:t>
            </a:r>
          </a:p>
        </p:txBody>
      </p:sp>
      <p:sp>
        <p:nvSpPr>
          <p:cNvPr id="165"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Vertical">
    <p:spTree>
      <p:nvGrpSpPr>
        <p:cNvPr id="1" name=""/>
        <p:cNvGrpSpPr/>
        <p:nvPr/>
      </p:nvGrpSpPr>
      <p:grpSpPr>
        <a:xfrm>
          <a:off x="0" y="0"/>
          <a:ext cx="0" cy="0"/>
          <a:chOff x="0" y="0"/>
          <a:chExt cx="0" cy="0"/>
        </a:xfrm>
      </p:grpSpPr>
      <p:pic>
        <p:nvPicPr>
          <p:cNvPr id="172" name="image1.jpg" descr="image1.jpg"/>
          <p:cNvPicPr>
            <a:picLocks noChangeAspect="0"/>
          </p:cNvPicPr>
          <p:nvPr/>
        </p:nvPicPr>
        <p:blipFill>
          <a:blip r:embed="rId2">
            <a:extLst/>
          </a:blip>
          <a:srcRect l="0" t="51203" r="0" b="0"/>
          <a:stretch>
            <a:fillRect/>
          </a:stretch>
        </p:blipFill>
        <p:spPr>
          <a:xfrm>
            <a:off x="0" y="0"/>
            <a:ext cx="16256000" cy="350993"/>
          </a:xfrm>
          <a:prstGeom prst="rect">
            <a:avLst/>
          </a:prstGeom>
          <a:ln w="12700"/>
        </p:spPr>
      </p:pic>
      <p:pic>
        <p:nvPicPr>
          <p:cNvPr id="173" name="image2.jpg" descr="image2.jpg"/>
          <p:cNvPicPr>
            <a:picLocks noChangeAspect="1"/>
          </p:cNvPicPr>
          <p:nvPr/>
        </p:nvPicPr>
        <p:blipFill>
          <a:blip r:embed="rId3">
            <a:extLst/>
          </a:blip>
          <a:srcRect l="0" t="0" r="0" b="67533"/>
          <a:stretch>
            <a:fillRect/>
          </a:stretch>
        </p:blipFill>
        <p:spPr>
          <a:xfrm>
            <a:off x="0" y="8303697"/>
            <a:ext cx="16256000" cy="32513"/>
          </a:xfrm>
          <a:prstGeom prst="rect">
            <a:avLst/>
          </a:prstGeom>
          <a:ln w="12700"/>
        </p:spPr>
      </p:pic>
      <p:pic>
        <p:nvPicPr>
          <p:cNvPr id="174" name="image3.png" descr="image3.png"/>
          <p:cNvPicPr>
            <a:picLocks noChangeAspect="1"/>
          </p:cNvPicPr>
          <p:nvPr/>
        </p:nvPicPr>
        <p:blipFill>
          <a:blip r:embed="rId4">
            <a:extLst/>
          </a:blip>
          <a:stretch>
            <a:fillRect/>
          </a:stretch>
        </p:blipFill>
        <p:spPr>
          <a:xfrm>
            <a:off x="14497048" y="7559801"/>
            <a:ext cx="1499350" cy="1520924"/>
          </a:xfrm>
          <a:prstGeom prst="rect">
            <a:avLst/>
          </a:prstGeom>
          <a:ln w="12700"/>
        </p:spPr>
      </p:pic>
      <p:sp>
        <p:nvSpPr>
          <p:cNvPr id="175" name="Image"/>
          <p:cNvSpPr/>
          <p:nvPr>
            <p:ph type="pic" sz="half" idx="13"/>
          </p:nvPr>
        </p:nvSpPr>
        <p:spPr>
          <a:xfrm>
            <a:off x="8777320" y="736599"/>
            <a:ext cx="6350001" cy="7670801"/>
          </a:xfrm>
          <a:prstGeom prst="rect">
            <a:avLst/>
          </a:prstGeom>
        </p:spPr>
        <p:txBody>
          <a:bodyPr lIns="91439" tIns="45719" rIns="91439" bIns="45719" anchor="t">
            <a:noAutofit/>
          </a:bodyPr>
          <a:lstStyle/>
          <a:p>
            <a:pPr/>
          </a:p>
        </p:txBody>
      </p:sp>
      <p:sp>
        <p:nvSpPr>
          <p:cNvPr id="176" name="Title Text"/>
          <p:cNvSpPr/>
          <p:nvPr>
            <p:ph type="title"/>
          </p:nvPr>
        </p:nvSpPr>
        <p:spPr>
          <a:xfrm>
            <a:off x="1100666" y="736599"/>
            <a:ext cx="6815668" cy="3742268"/>
          </a:xfrm>
          <a:prstGeom prst="rect">
            <a:avLst/>
          </a:prstGeom>
        </p:spPr>
        <p:txBody>
          <a:bodyPr anchor="b"/>
          <a:lstStyle>
            <a:lvl1pPr>
              <a:defRPr sz="5600">
                <a:latin typeface="Palatino"/>
                <a:ea typeface="Palatino"/>
                <a:cs typeface="Palatino"/>
                <a:sym typeface="Palatino"/>
              </a:defRPr>
            </a:lvl1pPr>
          </a:lstStyle>
          <a:p>
            <a:pPr/>
            <a:r>
              <a:t>Title Text</a:t>
            </a:r>
          </a:p>
        </p:txBody>
      </p:sp>
      <p:sp>
        <p:nvSpPr>
          <p:cNvPr id="177" name="Body Level One…"/>
          <p:cNvSpPr/>
          <p:nvPr>
            <p:ph type="body" sz="quarter" idx="1"/>
          </p:nvPr>
        </p:nvSpPr>
        <p:spPr>
          <a:xfrm>
            <a:off x="1100666" y="4563533"/>
            <a:ext cx="6815668" cy="3843868"/>
          </a:xfrm>
          <a:prstGeom prst="rect">
            <a:avLst/>
          </a:prstGeom>
        </p:spPr>
        <p:txBody>
          <a:bodyPr anchor="t"/>
          <a:lstStyle>
            <a:lvl1pPr marL="0" indent="0" algn="ctr">
              <a:spcBef>
                <a:spcPts val="0"/>
              </a:spcBef>
              <a:buSzTx/>
              <a:buNone/>
              <a:defRPr sz="2800">
                <a:latin typeface="Palatino"/>
                <a:ea typeface="Palatino"/>
                <a:cs typeface="Palatino"/>
                <a:sym typeface="Palatino"/>
              </a:defRPr>
            </a:lvl1pPr>
            <a:lvl2pPr marL="0" indent="228600" algn="ctr">
              <a:spcBef>
                <a:spcPts val="0"/>
              </a:spcBef>
              <a:buSzTx/>
              <a:buNone/>
              <a:defRPr sz="2800">
                <a:latin typeface="Palatino"/>
                <a:ea typeface="Palatino"/>
                <a:cs typeface="Palatino"/>
                <a:sym typeface="Palatino"/>
              </a:defRPr>
            </a:lvl2pPr>
            <a:lvl3pPr marL="0" indent="457200" algn="ctr">
              <a:spcBef>
                <a:spcPts val="0"/>
              </a:spcBef>
              <a:buSzTx/>
              <a:buNone/>
              <a:defRPr sz="2800">
                <a:latin typeface="Palatino"/>
                <a:ea typeface="Palatino"/>
                <a:cs typeface="Palatino"/>
                <a:sym typeface="Palatino"/>
              </a:defRPr>
            </a:lvl3pPr>
            <a:lvl4pPr marL="0" indent="685800" algn="ctr">
              <a:spcBef>
                <a:spcPts val="0"/>
              </a:spcBef>
              <a:buSzTx/>
              <a:buNone/>
              <a:defRPr sz="2800">
                <a:latin typeface="Palatino"/>
                <a:ea typeface="Palatino"/>
                <a:cs typeface="Palatino"/>
                <a:sym typeface="Palatino"/>
              </a:defRPr>
            </a:lvl4pPr>
            <a:lvl5pPr marL="0" indent="914400" algn="ctr">
              <a:spcBef>
                <a:spcPts val="0"/>
              </a:spcBef>
              <a:buSzTx/>
              <a:buNone/>
              <a:defRPr sz="2800">
                <a:latin typeface="Palatino"/>
                <a:ea typeface="Palatino"/>
                <a:cs typeface="Palatino"/>
                <a:sym typeface="Palatino"/>
              </a:defRPr>
            </a:lvl5pPr>
          </a:lstStyle>
          <a:p>
            <a:pPr/>
            <a:r>
              <a:t>Body Level One</a:t>
            </a:r>
          </a:p>
          <a:p>
            <a:pPr lvl="1"/>
            <a:r>
              <a:t>Body Level Two</a:t>
            </a:r>
          </a:p>
          <a:p>
            <a:pPr lvl="2"/>
            <a:r>
              <a:t>Body Level Three</a:t>
            </a:r>
          </a:p>
          <a:p>
            <a:pPr lvl="3"/>
            <a:r>
              <a:t>Body Level Four</a:t>
            </a:r>
          </a:p>
          <a:p>
            <a:pPr lvl="4"/>
            <a:r>
              <a:t>Body Level Five</a:t>
            </a:r>
          </a:p>
        </p:txBody>
      </p:sp>
      <p:sp>
        <p:nvSpPr>
          <p:cNvPr id="178" name="Successful Group Learning…"/>
          <p:cNvSpPr/>
          <p:nvPr/>
        </p:nvSpPr>
        <p:spPr>
          <a:xfrm>
            <a:off x="304800" y="8382000"/>
            <a:ext cx="2961683" cy="5503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chor="ctr">
            <a:spAutoFit/>
          </a:bodyPr>
          <a:lstStyle/>
          <a:p>
            <a:pPr marL="0" indent="0">
              <a:spcBef>
                <a:spcPts val="0"/>
              </a:spcBef>
              <a:buSzTx/>
              <a:buNone/>
              <a:defRPr sz="1400">
                <a:latin typeface="Avenir Book"/>
                <a:ea typeface="Avenir Book"/>
                <a:cs typeface="Avenir Book"/>
                <a:sym typeface="Avenir Book"/>
              </a:defRPr>
            </a:pPr>
            <a:r>
              <a:t>Successful Group Learning</a:t>
            </a:r>
          </a:p>
          <a:p>
            <a:pPr marL="0" indent="0">
              <a:spcBef>
                <a:spcPts val="0"/>
              </a:spcBef>
              <a:buSzTx/>
              <a:buNone/>
              <a:defRPr sz="1400">
                <a:latin typeface="Avenir Book"/>
                <a:ea typeface="Avenir Book"/>
                <a:cs typeface="Avenir Book"/>
                <a:sym typeface="Avenir Book"/>
              </a:defRPr>
            </a:pPr>
            <a:r>
              <a:t>Fall 2018 • Dr. Michael S. Kirkpatrick</a:t>
            </a:r>
          </a:p>
        </p:txBody>
      </p:sp>
      <p:sp>
        <p:nvSpPr>
          <p:cNvPr id="179"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Photo">
    <p:spTree>
      <p:nvGrpSpPr>
        <p:cNvPr id="1" name=""/>
        <p:cNvGrpSpPr/>
        <p:nvPr/>
      </p:nvGrpSpPr>
      <p:grpSpPr>
        <a:xfrm>
          <a:off x="0" y="0"/>
          <a:ext cx="0" cy="0"/>
          <a:chOff x="0" y="0"/>
          <a:chExt cx="0" cy="0"/>
        </a:xfrm>
      </p:grpSpPr>
      <p:pic>
        <p:nvPicPr>
          <p:cNvPr id="186" name="image1.jpg" descr="image1.jpg"/>
          <p:cNvPicPr>
            <a:picLocks noChangeAspect="0"/>
          </p:cNvPicPr>
          <p:nvPr/>
        </p:nvPicPr>
        <p:blipFill>
          <a:blip r:embed="rId2">
            <a:extLst/>
          </a:blip>
          <a:srcRect l="0" t="51203" r="0" b="0"/>
          <a:stretch>
            <a:fillRect/>
          </a:stretch>
        </p:blipFill>
        <p:spPr>
          <a:xfrm>
            <a:off x="0" y="0"/>
            <a:ext cx="16256000" cy="350993"/>
          </a:xfrm>
          <a:prstGeom prst="rect">
            <a:avLst/>
          </a:prstGeom>
          <a:ln w="12700"/>
        </p:spPr>
      </p:pic>
      <p:pic>
        <p:nvPicPr>
          <p:cNvPr id="187" name="image2.jpg" descr="image2.jpg"/>
          <p:cNvPicPr>
            <a:picLocks noChangeAspect="1"/>
          </p:cNvPicPr>
          <p:nvPr/>
        </p:nvPicPr>
        <p:blipFill>
          <a:blip r:embed="rId3">
            <a:extLst/>
          </a:blip>
          <a:srcRect l="0" t="0" r="0" b="67533"/>
          <a:stretch>
            <a:fillRect/>
          </a:stretch>
        </p:blipFill>
        <p:spPr>
          <a:xfrm>
            <a:off x="0" y="8303697"/>
            <a:ext cx="16256000" cy="32513"/>
          </a:xfrm>
          <a:prstGeom prst="rect">
            <a:avLst/>
          </a:prstGeom>
          <a:ln w="12700"/>
        </p:spPr>
      </p:pic>
      <p:pic>
        <p:nvPicPr>
          <p:cNvPr id="188" name="image3.png" descr="image3.png"/>
          <p:cNvPicPr>
            <a:picLocks noChangeAspect="1"/>
          </p:cNvPicPr>
          <p:nvPr/>
        </p:nvPicPr>
        <p:blipFill>
          <a:blip r:embed="rId4">
            <a:extLst/>
          </a:blip>
          <a:stretch>
            <a:fillRect/>
          </a:stretch>
        </p:blipFill>
        <p:spPr>
          <a:xfrm>
            <a:off x="14497048" y="7559801"/>
            <a:ext cx="1499350" cy="1520924"/>
          </a:xfrm>
          <a:prstGeom prst="rect">
            <a:avLst/>
          </a:prstGeom>
          <a:ln w="12700"/>
        </p:spPr>
      </p:pic>
      <p:sp>
        <p:nvSpPr>
          <p:cNvPr id="189" name="Image"/>
          <p:cNvSpPr/>
          <p:nvPr>
            <p:ph type="pic" sz="half" idx="13"/>
          </p:nvPr>
        </p:nvSpPr>
        <p:spPr>
          <a:xfrm>
            <a:off x="8779933" y="2158999"/>
            <a:ext cx="6350001" cy="6138335"/>
          </a:xfrm>
          <a:prstGeom prst="rect">
            <a:avLst/>
          </a:prstGeom>
        </p:spPr>
        <p:txBody>
          <a:bodyPr lIns="91439" tIns="45719" rIns="91439" bIns="45719" anchor="t">
            <a:noAutofit/>
          </a:bodyPr>
          <a:lstStyle/>
          <a:p>
            <a:pPr/>
          </a:p>
        </p:txBody>
      </p:sp>
      <p:sp>
        <p:nvSpPr>
          <p:cNvPr id="190" name="Title Text"/>
          <p:cNvSpPr/>
          <p:nvPr>
            <p:ph type="title"/>
          </p:nvPr>
        </p:nvSpPr>
        <p:spPr>
          <a:xfrm>
            <a:off x="114300" y="368300"/>
            <a:ext cx="10337800" cy="1003300"/>
          </a:xfrm>
          <a:prstGeom prst="rect">
            <a:avLst/>
          </a:prstGeom>
        </p:spPr>
        <p:txBody>
          <a:bodyPr/>
          <a:lstStyle>
            <a:lvl1pPr algn="l">
              <a:defRPr sz="5200">
                <a:latin typeface="Palatino"/>
                <a:ea typeface="Palatino"/>
                <a:cs typeface="Palatino"/>
                <a:sym typeface="Palatino"/>
              </a:defRPr>
            </a:lvl1pPr>
          </a:lstStyle>
          <a:p>
            <a:pPr/>
            <a:r>
              <a:t>Title Text</a:t>
            </a:r>
          </a:p>
        </p:txBody>
      </p:sp>
      <p:sp>
        <p:nvSpPr>
          <p:cNvPr id="191" name="Body Level One…"/>
          <p:cNvSpPr/>
          <p:nvPr>
            <p:ph type="body" sz="half" idx="1"/>
          </p:nvPr>
        </p:nvSpPr>
        <p:spPr>
          <a:xfrm>
            <a:off x="1126066" y="2159000"/>
            <a:ext cx="6671735" cy="6138334"/>
          </a:xfrm>
          <a:prstGeom prst="rect">
            <a:avLst/>
          </a:prstGeom>
        </p:spPr>
        <p:txBody>
          <a:bodyPr/>
          <a:lstStyle>
            <a:lvl1pPr marL="372533" indent="-372533">
              <a:spcBef>
                <a:spcPts val="3000"/>
              </a:spcBef>
              <a:defRPr sz="3000">
                <a:latin typeface="Avenir Book"/>
                <a:ea typeface="Avenir Book"/>
                <a:cs typeface="Avenir Book"/>
                <a:sym typeface="Avenir Book"/>
              </a:defRPr>
            </a:lvl1pPr>
            <a:lvl2pPr marL="931333" indent="-372533">
              <a:spcBef>
                <a:spcPts val="3000"/>
              </a:spcBef>
              <a:defRPr sz="3000">
                <a:latin typeface="Avenir Book"/>
                <a:ea typeface="Avenir Book"/>
                <a:cs typeface="Avenir Book"/>
                <a:sym typeface="Avenir Book"/>
              </a:defRPr>
            </a:lvl2pPr>
            <a:lvl3pPr marL="1490133" indent="-372533">
              <a:spcBef>
                <a:spcPts val="3000"/>
              </a:spcBef>
              <a:defRPr sz="3000">
                <a:latin typeface="Avenir Book"/>
                <a:ea typeface="Avenir Book"/>
                <a:cs typeface="Avenir Book"/>
                <a:sym typeface="Avenir Book"/>
              </a:defRPr>
            </a:lvl3pPr>
            <a:lvl4pPr marL="2048933" indent="-372533">
              <a:spcBef>
                <a:spcPts val="3000"/>
              </a:spcBef>
              <a:defRPr sz="3000">
                <a:latin typeface="Avenir Book"/>
                <a:ea typeface="Avenir Book"/>
                <a:cs typeface="Avenir Book"/>
                <a:sym typeface="Avenir Book"/>
              </a:defRPr>
            </a:lvl4pPr>
            <a:lvl5pPr marL="2607733" indent="-372533">
              <a:spcBef>
                <a:spcPts val="3000"/>
              </a:spcBef>
              <a:defRPr sz="3000">
                <a:latin typeface="Avenir Book"/>
                <a:ea typeface="Avenir Book"/>
                <a:cs typeface="Avenir Book"/>
                <a:sym typeface="Avenir Book"/>
              </a:defRPr>
            </a:lvl5pPr>
          </a:lstStyle>
          <a:p>
            <a:pPr/>
            <a:r>
              <a:t>Body Level One</a:t>
            </a:r>
          </a:p>
          <a:p>
            <a:pPr lvl="1"/>
            <a:r>
              <a:t>Body Level Two</a:t>
            </a:r>
          </a:p>
          <a:p>
            <a:pPr lvl="2"/>
            <a:r>
              <a:t>Body Level Three</a:t>
            </a:r>
          </a:p>
          <a:p>
            <a:pPr lvl="3"/>
            <a:r>
              <a:t>Body Level Four</a:t>
            </a:r>
          </a:p>
          <a:p>
            <a:pPr lvl="4"/>
            <a:r>
              <a:t>Body Level Five</a:t>
            </a:r>
          </a:p>
        </p:txBody>
      </p:sp>
      <p:sp>
        <p:nvSpPr>
          <p:cNvPr id="192" name="Successful Group Learning…"/>
          <p:cNvSpPr/>
          <p:nvPr/>
        </p:nvSpPr>
        <p:spPr>
          <a:xfrm>
            <a:off x="304800" y="8382000"/>
            <a:ext cx="2961683" cy="5503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chor="ctr">
            <a:spAutoFit/>
          </a:bodyPr>
          <a:lstStyle/>
          <a:p>
            <a:pPr marL="0" indent="0">
              <a:spcBef>
                <a:spcPts val="0"/>
              </a:spcBef>
              <a:buSzTx/>
              <a:buNone/>
              <a:defRPr sz="1400">
                <a:latin typeface="Avenir Book"/>
                <a:ea typeface="Avenir Book"/>
                <a:cs typeface="Avenir Book"/>
                <a:sym typeface="Avenir Book"/>
              </a:defRPr>
            </a:pPr>
            <a:r>
              <a:t>Successful Group Learning</a:t>
            </a:r>
          </a:p>
          <a:p>
            <a:pPr marL="0" indent="0">
              <a:spcBef>
                <a:spcPts val="0"/>
              </a:spcBef>
              <a:buSzTx/>
              <a:buNone/>
              <a:defRPr sz="1400">
                <a:latin typeface="Avenir Book"/>
                <a:ea typeface="Avenir Book"/>
                <a:cs typeface="Avenir Book"/>
                <a:sym typeface="Avenir Book"/>
              </a:defRPr>
            </a:pPr>
            <a:r>
              <a:t>Fall 2018 • Dr. Michael S. Kirkpatrick</a:t>
            </a:r>
          </a:p>
        </p:txBody>
      </p:sp>
      <p:sp>
        <p:nvSpPr>
          <p:cNvPr id="193"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p:spTree>
      <p:nvGrpSpPr>
        <p:cNvPr id="1" name=""/>
        <p:cNvGrpSpPr/>
        <p:nvPr/>
      </p:nvGrpSpPr>
      <p:grpSpPr>
        <a:xfrm>
          <a:off x="0" y="0"/>
          <a:ext cx="0" cy="0"/>
          <a:chOff x="0" y="0"/>
          <a:chExt cx="0" cy="0"/>
        </a:xfrm>
      </p:grpSpPr>
      <p:pic>
        <p:nvPicPr>
          <p:cNvPr id="200" name="image1.jpg" descr="image1.jpg"/>
          <p:cNvPicPr>
            <a:picLocks noChangeAspect="0"/>
          </p:cNvPicPr>
          <p:nvPr/>
        </p:nvPicPr>
        <p:blipFill>
          <a:blip r:embed="rId2">
            <a:extLst/>
          </a:blip>
          <a:srcRect l="0" t="51203" r="0" b="0"/>
          <a:stretch>
            <a:fillRect/>
          </a:stretch>
        </p:blipFill>
        <p:spPr>
          <a:xfrm>
            <a:off x="0" y="0"/>
            <a:ext cx="16256000" cy="350993"/>
          </a:xfrm>
          <a:prstGeom prst="rect">
            <a:avLst/>
          </a:prstGeom>
          <a:ln w="12700"/>
        </p:spPr>
      </p:pic>
      <p:pic>
        <p:nvPicPr>
          <p:cNvPr id="201" name="image2.jpg" descr="image2.jpg"/>
          <p:cNvPicPr>
            <a:picLocks noChangeAspect="1"/>
          </p:cNvPicPr>
          <p:nvPr/>
        </p:nvPicPr>
        <p:blipFill>
          <a:blip r:embed="rId3">
            <a:extLst/>
          </a:blip>
          <a:srcRect l="0" t="0" r="0" b="67533"/>
          <a:stretch>
            <a:fillRect/>
          </a:stretch>
        </p:blipFill>
        <p:spPr>
          <a:xfrm>
            <a:off x="0" y="8303697"/>
            <a:ext cx="16256000" cy="32513"/>
          </a:xfrm>
          <a:prstGeom prst="rect">
            <a:avLst/>
          </a:prstGeom>
          <a:ln w="12700"/>
        </p:spPr>
      </p:pic>
      <p:pic>
        <p:nvPicPr>
          <p:cNvPr id="202" name="image3.png" descr="image3.png"/>
          <p:cNvPicPr>
            <a:picLocks noChangeAspect="1"/>
          </p:cNvPicPr>
          <p:nvPr/>
        </p:nvPicPr>
        <p:blipFill>
          <a:blip r:embed="rId4">
            <a:extLst/>
          </a:blip>
          <a:stretch>
            <a:fillRect/>
          </a:stretch>
        </p:blipFill>
        <p:spPr>
          <a:xfrm>
            <a:off x="14497048" y="7559801"/>
            <a:ext cx="1499350" cy="1520924"/>
          </a:xfrm>
          <a:prstGeom prst="rect">
            <a:avLst/>
          </a:prstGeom>
          <a:ln w="12700"/>
        </p:spPr>
      </p:pic>
      <p:sp>
        <p:nvSpPr>
          <p:cNvPr id="203" name="–Johnny Appleseed"/>
          <p:cNvSpPr/>
          <p:nvPr>
            <p:ph type="body" sz="quarter" idx="13"/>
          </p:nvPr>
        </p:nvSpPr>
        <p:spPr>
          <a:xfrm>
            <a:off x="1591733" y="5969000"/>
            <a:ext cx="13081001" cy="474134"/>
          </a:xfrm>
          <a:prstGeom prst="rect">
            <a:avLst/>
          </a:prstGeom>
        </p:spPr>
        <p:txBody>
          <a:bodyPr anchor="t">
            <a:spAutoFit/>
          </a:bodyPr>
          <a:lstStyle>
            <a:lvl1pPr marL="0" indent="0" algn="ctr">
              <a:spcBef>
                <a:spcPts val="0"/>
              </a:spcBef>
              <a:buSzTx/>
              <a:buNone/>
              <a:defRPr sz="2400">
                <a:latin typeface="Palatino"/>
                <a:ea typeface="Palatino"/>
                <a:cs typeface="Palatino"/>
                <a:sym typeface="Palatino"/>
              </a:defRPr>
            </a:lvl1pPr>
          </a:lstStyle>
          <a:p>
            <a:pPr/>
            <a:r>
              <a:t>–Johnny Appleseed</a:t>
            </a:r>
          </a:p>
        </p:txBody>
      </p:sp>
      <p:sp>
        <p:nvSpPr>
          <p:cNvPr id="204" name="“Type a quote here.”"/>
          <p:cNvSpPr/>
          <p:nvPr>
            <p:ph type="body" sz="quarter" idx="14"/>
          </p:nvPr>
        </p:nvSpPr>
        <p:spPr>
          <a:xfrm>
            <a:off x="1591733" y="4013199"/>
            <a:ext cx="13081001" cy="626535"/>
          </a:xfrm>
          <a:prstGeom prst="rect">
            <a:avLst/>
          </a:prstGeom>
        </p:spPr>
        <p:txBody>
          <a:bodyPr>
            <a:spAutoFit/>
          </a:bodyPr>
          <a:lstStyle>
            <a:lvl1pPr marL="0" indent="0" algn="ctr">
              <a:spcBef>
                <a:spcPts val="0"/>
              </a:spcBef>
              <a:buSzTx/>
              <a:buNone/>
              <a:defRPr>
                <a:latin typeface="Palatino"/>
                <a:ea typeface="Palatino"/>
                <a:cs typeface="Palatino"/>
                <a:sym typeface="Palatino"/>
              </a:defRPr>
            </a:lvl1pPr>
          </a:lstStyle>
          <a:p>
            <a:pPr/>
            <a:r>
              <a:t>“Type a quote here.” </a:t>
            </a:r>
          </a:p>
        </p:txBody>
      </p:sp>
      <p:sp>
        <p:nvSpPr>
          <p:cNvPr id="205" name="Successful Group Learning…"/>
          <p:cNvSpPr/>
          <p:nvPr/>
        </p:nvSpPr>
        <p:spPr>
          <a:xfrm>
            <a:off x="304800" y="8382000"/>
            <a:ext cx="2961683" cy="5503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chor="ctr">
            <a:spAutoFit/>
          </a:bodyPr>
          <a:lstStyle/>
          <a:p>
            <a:pPr marL="0" indent="0">
              <a:spcBef>
                <a:spcPts val="0"/>
              </a:spcBef>
              <a:buSzTx/>
              <a:buNone/>
              <a:defRPr sz="1400">
                <a:latin typeface="Avenir Book"/>
                <a:ea typeface="Avenir Book"/>
                <a:cs typeface="Avenir Book"/>
                <a:sym typeface="Avenir Book"/>
              </a:defRPr>
            </a:pPr>
            <a:r>
              <a:t>Successful Group Learning</a:t>
            </a:r>
          </a:p>
          <a:p>
            <a:pPr marL="0" indent="0">
              <a:spcBef>
                <a:spcPts val="0"/>
              </a:spcBef>
              <a:buSzTx/>
              <a:buNone/>
              <a:defRPr sz="1400">
                <a:latin typeface="Avenir Book"/>
                <a:ea typeface="Avenir Book"/>
                <a:cs typeface="Avenir Book"/>
                <a:sym typeface="Avenir Book"/>
              </a:defRPr>
            </a:pPr>
            <a:r>
              <a:t>Fall 2018 • Dr. Michael S. Kirkpatrick</a:t>
            </a:r>
          </a:p>
        </p:txBody>
      </p:sp>
      <p:sp>
        <p:nvSpPr>
          <p:cNvPr id="206"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3 Up">
    <p:spTree>
      <p:nvGrpSpPr>
        <p:cNvPr id="1" name=""/>
        <p:cNvGrpSpPr/>
        <p:nvPr/>
      </p:nvGrpSpPr>
      <p:grpSpPr>
        <a:xfrm>
          <a:off x="0" y="0"/>
          <a:ext cx="0" cy="0"/>
          <a:chOff x="0" y="0"/>
          <a:chExt cx="0" cy="0"/>
        </a:xfrm>
      </p:grpSpPr>
      <p:pic>
        <p:nvPicPr>
          <p:cNvPr id="213" name="image1.jpg" descr="image1.jpg"/>
          <p:cNvPicPr>
            <a:picLocks noChangeAspect="0"/>
          </p:cNvPicPr>
          <p:nvPr/>
        </p:nvPicPr>
        <p:blipFill>
          <a:blip r:embed="rId2">
            <a:extLst/>
          </a:blip>
          <a:srcRect l="0" t="51203" r="0" b="0"/>
          <a:stretch>
            <a:fillRect/>
          </a:stretch>
        </p:blipFill>
        <p:spPr>
          <a:xfrm>
            <a:off x="0" y="0"/>
            <a:ext cx="16256000" cy="350993"/>
          </a:xfrm>
          <a:prstGeom prst="rect">
            <a:avLst/>
          </a:prstGeom>
          <a:ln w="12700"/>
        </p:spPr>
      </p:pic>
      <p:pic>
        <p:nvPicPr>
          <p:cNvPr id="214" name="image2.jpg" descr="image2.jpg"/>
          <p:cNvPicPr>
            <a:picLocks noChangeAspect="1"/>
          </p:cNvPicPr>
          <p:nvPr/>
        </p:nvPicPr>
        <p:blipFill>
          <a:blip r:embed="rId3">
            <a:extLst/>
          </a:blip>
          <a:srcRect l="0" t="0" r="0" b="67533"/>
          <a:stretch>
            <a:fillRect/>
          </a:stretch>
        </p:blipFill>
        <p:spPr>
          <a:xfrm>
            <a:off x="0" y="8303697"/>
            <a:ext cx="16256000" cy="32513"/>
          </a:xfrm>
          <a:prstGeom prst="rect">
            <a:avLst/>
          </a:prstGeom>
          <a:ln w="12700"/>
        </p:spPr>
      </p:pic>
      <p:pic>
        <p:nvPicPr>
          <p:cNvPr id="215" name="image3.png" descr="image3.png"/>
          <p:cNvPicPr>
            <a:picLocks noChangeAspect="1"/>
          </p:cNvPicPr>
          <p:nvPr/>
        </p:nvPicPr>
        <p:blipFill>
          <a:blip r:embed="rId4">
            <a:extLst/>
          </a:blip>
          <a:stretch>
            <a:fillRect/>
          </a:stretch>
        </p:blipFill>
        <p:spPr>
          <a:xfrm>
            <a:off x="14497048" y="7559801"/>
            <a:ext cx="1499350" cy="1520924"/>
          </a:xfrm>
          <a:prstGeom prst="rect">
            <a:avLst/>
          </a:prstGeom>
          <a:ln w="12700"/>
        </p:spPr>
      </p:pic>
      <p:sp>
        <p:nvSpPr>
          <p:cNvPr id="216" name="Image"/>
          <p:cNvSpPr/>
          <p:nvPr>
            <p:ph type="pic" sz="quarter" idx="13"/>
          </p:nvPr>
        </p:nvSpPr>
        <p:spPr>
          <a:xfrm>
            <a:off x="10507133" y="4445000"/>
            <a:ext cx="4936068" cy="3699934"/>
          </a:xfrm>
          <a:prstGeom prst="rect">
            <a:avLst/>
          </a:prstGeom>
        </p:spPr>
        <p:txBody>
          <a:bodyPr lIns="91439" tIns="45719" rIns="91439" bIns="45719" anchor="t">
            <a:noAutofit/>
          </a:bodyPr>
          <a:lstStyle/>
          <a:p>
            <a:pPr/>
          </a:p>
        </p:txBody>
      </p:sp>
      <p:sp>
        <p:nvSpPr>
          <p:cNvPr id="217" name="Image"/>
          <p:cNvSpPr/>
          <p:nvPr>
            <p:ph type="pic" sz="quarter" idx="14"/>
          </p:nvPr>
        </p:nvSpPr>
        <p:spPr>
          <a:xfrm>
            <a:off x="10507133" y="499533"/>
            <a:ext cx="4936068" cy="3699934"/>
          </a:xfrm>
          <a:prstGeom prst="rect">
            <a:avLst/>
          </a:prstGeom>
        </p:spPr>
        <p:txBody>
          <a:bodyPr lIns="91439" tIns="45719" rIns="91439" bIns="45719" anchor="t">
            <a:noAutofit/>
          </a:bodyPr>
          <a:lstStyle/>
          <a:p>
            <a:pPr/>
          </a:p>
        </p:txBody>
      </p:sp>
      <p:sp>
        <p:nvSpPr>
          <p:cNvPr id="218" name="Image"/>
          <p:cNvSpPr/>
          <p:nvPr>
            <p:ph type="pic" idx="15"/>
          </p:nvPr>
        </p:nvSpPr>
        <p:spPr>
          <a:xfrm>
            <a:off x="804333" y="499533"/>
            <a:ext cx="9448801" cy="7645401"/>
          </a:xfrm>
          <a:prstGeom prst="rect">
            <a:avLst/>
          </a:prstGeom>
        </p:spPr>
        <p:txBody>
          <a:bodyPr lIns="91439" tIns="45719" rIns="91439" bIns="45719" anchor="t">
            <a:noAutofit/>
          </a:bodyPr>
          <a:lstStyle/>
          <a:p>
            <a:pPr/>
          </a:p>
        </p:txBody>
      </p:sp>
      <p:sp>
        <p:nvSpPr>
          <p:cNvPr id="219" name="Successful Group Learning…"/>
          <p:cNvSpPr/>
          <p:nvPr/>
        </p:nvSpPr>
        <p:spPr>
          <a:xfrm>
            <a:off x="304800" y="8382000"/>
            <a:ext cx="2961683" cy="5503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chor="ctr">
            <a:spAutoFit/>
          </a:bodyPr>
          <a:lstStyle/>
          <a:p>
            <a:pPr marL="0" indent="0">
              <a:spcBef>
                <a:spcPts val="0"/>
              </a:spcBef>
              <a:buSzTx/>
              <a:buNone/>
              <a:defRPr sz="1400">
                <a:latin typeface="Avenir Book"/>
                <a:ea typeface="Avenir Book"/>
                <a:cs typeface="Avenir Book"/>
                <a:sym typeface="Avenir Book"/>
              </a:defRPr>
            </a:pPr>
            <a:r>
              <a:t>Successful Group Learning</a:t>
            </a:r>
          </a:p>
          <a:p>
            <a:pPr marL="0" indent="0">
              <a:spcBef>
                <a:spcPts val="0"/>
              </a:spcBef>
              <a:buSzTx/>
              <a:buNone/>
              <a:defRPr sz="1400">
                <a:latin typeface="Avenir Book"/>
                <a:ea typeface="Avenir Book"/>
                <a:cs typeface="Avenir Book"/>
                <a:sym typeface="Avenir Book"/>
              </a:defRPr>
            </a:pPr>
            <a:r>
              <a:t>Fall 2018 • Dr. Michael S. Kirkpatrick</a:t>
            </a:r>
          </a:p>
        </p:txBody>
      </p:sp>
      <p:sp>
        <p:nvSpPr>
          <p:cNvPr id="220"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Bullets">
    <p:spTree>
      <p:nvGrpSpPr>
        <p:cNvPr id="1" name=""/>
        <p:cNvGrpSpPr/>
        <p:nvPr/>
      </p:nvGrpSpPr>
      <p:grpSpPr>
        <a:xfrm>
          <a:off x="0" y="0"/>
          <a:ext cx="0" cy="0"/>
          <a:chOff x="0" y="0"/>
          <a:chExt cx="0" cy="0"/>
        </a:xfrm>
      </p:grpSpPr>
      <p:sp>
        <p:nvSpPr>
          <p:cNvPr id="227" name="Rectangle"/>
          <p:cNvSpPr/>
          <p:nvPr/>
        </p:nvSpPr>
        <p:spPr>
          <a:xfrm>
            <a:off x="1003300" y="2159000"/>
            <a:ext cx="14262100" cy="5357298"/>
          </a:xfrm>
          <a:prstGeom prst="rect">
            <a:avLst/>
          </a:prstGeom>
          <a:solidFill>
            <a:srgbClr val="F5ECD6"/>
          </a:solidFill>
          <a:ln w="12700">
            <a:solidFill>
              <a:srgbClr val="552B95"/>
            </a:solidFill>
            <a:miter lim="400000"/>
          </a:ln>
        </p:spPr>
        <p:txBody>
          <a:bodyPr lIns="33866" tIns="33866" rIns="33866" bIns="33866"/>
          <a:lstStyle/>
          <a:p>
            <a:pPr marL="0" indent="0">
              <a:spcBef>
                <a:spcPts val="0"/>
              </a:spcBef>
              <a:buSzTx/>
              <a:buNone/>
              <a:defRPr b="1" sz="3600"/>
            </a:pPr>
          </a:p>
        </p:txBody>
      </p:sp>
      <p:pic>
        <p:nvPicPr>
          <p:cNvPr id="228" name="image1.jpg" descr="image1.jpg"/>
          <p:cNvPicPr>
            <a:picLocks noChangeAspect="0"/>
          </p:cNvPicPr>
          <p:nvPr/>
        </p:nvPicPr>
        <p:blipFill>
          <a:blip r:embed="rId2">
            <a:extLst/>
          </a:blip>
          <a:srcRect l="0" t="51203" r="0" b="0"/>
          <a:stretch>
            <a:fillRect/>
          </a:stretch>
        </p:blipFill>
        <p:spPr>
          <a:xfrm>
            <a:off x="0" y="0"/>
            <a:ext cx="16256000" cy="350993"/>
          </a:xfrm>
          <a:prstGeom prst="rect">
            <a:avLst/>
          </a:prstGeom>
          <a:ln w="12700"/>
        </p:spPr>
      </p:pic>
      <p:pic>
        <p:nvPicPr>
          <p:cNvPr id="229" name="image2.jpg" descr="image2.jpg"/>
          <p:cNvPicPr>
            <a:picLocks noChangeAspect="1"/>
          </p:cNvPicPr>
          <p:nvPr/>
        </p:nvPicPr>
        <p:blipFill>
          <a:blip r:embed="rId3">
            <a:extLst/>
          </a:blip>
          <a:srcRect l="0" t="0" r="0" b="67533"/>
          <a:stretch>
            <a:fillRect/>
          </a:stretch>
        </p:blipFill>
        <p:spPr>
          <a:xfrm>
            <a:off x="0" y="8303697"/>
            <a:ext cx="16256000" cy="32513"/>
          </a:xfrm>
          <a:prstGeom prst="rect">
            <a:avLst/>
          </a:prstGeom>
          <a:ln w="12700"/>
        </p:spPr>
      </p:pic>
      <p:pic>
        <p:nvPicPr>
          <p:cNvPr id="230" name="image3.png" descr="image3.png"/>
          <p:cNvPicPr>
            <a:picLocks noChangeAspect="1"/>
          </p:cNvPicPr>
          <p:nvPr/>
        </p:nvPicPr>
        <p:blipFill>
          <a:blip r:embed="rId4">
            <a:extLst/>
          </a:blip>
          <a:stretch>
            <a:fillRect/>
          </a:stretch>
        </p:blipFill>
        <p:spPr>
          <a:xfrm>
            <a:off x="14497048" y="7559801"/>
            <a:ext cx="1499350" cy="1520924"/>
          </a:xfrm>
          <a:prstGeom prst="rect">
            <a:avLst/>
          </a:prstGeom>
          <a:ln w="12700"/>
        </p:spPr>
      </p:pic>
      <p:sp>
        <p:nvSpPr>
          <p:cNvPr id="231" name="Title Text"/>
          <p:cNvSpPr/>
          <p:nvPr>
            <p:ph type="title"/>
          </p:nvPr>
        </p:nvSpPr>
        <p:spPr>
          <a:xfrm>
            <a:off x="114300" y="368300"/>
            <a:ext cx="10337800" cy="1003300"/>
          </a:xfrm>
          <a:prstGeom prst="rect">
            <a:avLst/>
          </a:prstGeom>
        </p:spPr>
        <p:txBody>
          <a:bodyPr/>
          <a:lstStyle>
            <a:lvl1pPr algn="l">
              <a:defRPr sz="5200">
                <a:latin typeface="Palatino"/>
                <a:ea typeface="Palatino"/>
                <a:cs typeface="Palatino"/>
                <a:sym typeface="Palatino"/>
              </a:defRPr>
            </a:lvl1pPr>
          </a:lstStyle>
          <a:p>
            <a:pPr/>
            <a:r>
              <a:t>Title Text</a:t>
            </a:r>
          </a:p>
        </p:txBody>
      </p:sp>
      <p:sp>
        <p:nvSpPr>
          <p:cNvPr id="232" name="Body Level One…"/>
          <p:cNvSpPr/>
          <p:nvPr>
            <p:ph type="body" idx="1"/>
          </p:nvPr>
        </p:nvSpPr>
        <p:spPr>
          <a:xfrm>
            <a:off x="1126066" y="2159000"/>
            <a:ext cx="14003869" cy="5357298"/>
          </a:xfrm>
          <a:prstGeom prst="rect">
            <a:avLst/>
          </a:prstGeom>
        </p:spPr>
        <p:txBody>
          <a:bodyPr anchor="t"/>
          <a:lstStyle>
            <a:lvl1pPr marL="317500" indent="-317500">
              <a:spcBef>
                <a:spcPts val="500"/>
              </a:spcBef>
              <a:defRPr sz="4200">
                <a:latin typeface="Avenir Book"/>
                <a:ea typeface="Avenir Book"/>
                <a:cs typeface="Avenir Book"/>
                <a:sym typeface="Avenir Book"/>
              </a:defRPr>
            </a:lvl1pPr>
            <a:lvl2pPr marL="952500" indent="-317500">
              <a:spcBef>
                <a:spcPts val="500"/>
              </a:spcBef>
              <a:defRPr sz="3800">
                <a:latin typeface="Avenir Book"/>
                <a:ea typeface="Avenir Book"/>
                <a:cs typeface="Avenir Book"/>
                <a:sym typeface="Avenir Book"/>
              </a:defRPr>
            </a:lvl2pPr>
            <a:lvl3pPr marL="1587500" indent="-317500">
              <a:spcBef>
                <a:spcPts val="500"/>
              </a:spcBef>
              <a:defRPr sz="3600">
                <a:latin typeface="Avenir Book"/>
                <a:ea typeface="Avenir Book"/>
                <a:cs typeface="Avenir Book"/>
                <a:sym typeface="Avenir Book"/>
              </a:defRPr>
            </a:lvl3pPr>
            <a:lvl4pPr marL="2222500" indent="-317500">
              <a:spcBef>
                <a:spcPts val="500"/>
              </a:spcBef>
              <a:defRPr>
                <a:latin typeface="Avenir Book"/>
                <a:ea typeface="Avenir Book"/>
                <a:cs typeface="Avenir Book"/>
                <a:sym typeface="Avenir Book"/>
              </a:defRPr>
            </a:lvl4pPr>
            <a:lvl5pPr marL="2857500" indent="-317500">
              <a:spcBef>
                <a:spcPts val="500"/>
              </a:spcBef>
              <a:defRPr>
                <a:latin typeface="Avenir Book"/>
                <a:ea typeface="Avenir Book"/>
                <a:cs typeface="Avenir Book"/>
                <a:sym typeface="Avenir Book"/>
              </a:defRPr>
            </a:lvl5pPr>
          </a:lstStyle>
          <a:p>
            <a:pPr/>
            <a:r>
              <a:t>Body Level One</a:t>
            </a:r>
          </a:p>
          <a:p>
            <a:pPr lvl="1"/>
            <a:r>
              <a:t>Body Level Two</a:t>
            </a:r>
          </a:p>
          <a:p>
            <a:pPr lvl="2"/>
            <a:r>
              <a:t>Body Level Three</a:t>
            </a:r>
          </a:p>
          <a:p>
            <a:pPr lvl="3"/>
            <a:r>
              <a:t>Body Level Four</a:t>
            </a:r>
          </a:p>
          <a:p>
            <a:pPr lvl="4"/>
            <a:r>
              <a:t>Body Level Five</a:t>
            </a:r>
          </a:p>
        </p:txBody>
      </p:sp>
      <p:sp>
        <p:nvSpPr>
          <p:cNvPr id="233" name="Successful Group Learning…"/>
          <p:cNvSpPr/>
          <p:nvPr/>
        </p:nvSpPr>
        <p:spPr>
          <a:xfrm>
            <a:off x="304800" y="8382000"/>
            <a:ext cx="2961683" cy="5503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chor="ctr">
            <a:spAutoFit/>
          </a:bodyPr>
          <a:lstStyle/>
          <a:p>
            <a:pPr marL="0" indent="0">
              <a:spcBef>
                <a:spcPts val="0"/>
              </a:spcBef>
              <a:buSzTx/>
              <a:buNone/>
              <a:defRPr sz="1400">
                <a:latin typeface="Avenir Book"/>
                <a:ea typeface="Avenir Book"/>
                <a:cs typeface="Avenir Book"/>
                <a:sym typeface="Avenir Book"/>
              </a:defRPr>
            </a:pPr>
            <a:r>
              <a:t>Successful Group Learning</a:t>
            </a:r>
          </a:p>
          <a:p>
            <a:pPr marL="0" indent="0">
              <a:spcBef>
                <a:spcPts val="0"/>
              </a:spcBef>
              <a:buSzTx/>
              <a:buNone/>
              <a:defRPr sz="1400">
                <a:latin typeface="Avenir Book"/>
                <a:ea typeface="Avenir Book"/>
                <a:cs typeface="Avenir Book"/>
                <a:sym typeface="Avenir Book"/>
              </a:defRPr>
            </a:pPr>
            <a:r>
              <a:t>Fall 2018 • Dr. Michael S. Kirkpatrick</a:t>
            </a:r>
          </a:p>
        </p:txBody>
      </p:sp>
      <p:sp>
        <p:nvSpPr>
          <p:cNvPr id="234"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29"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cepTest">
    <p:spTree>
      <p:nvGrpSpPr>
        <p:cNvPr id="1" name=""/>
        <p:cNvGrpSpPr/>
        <p:nvPr/>
      </p:nvGrpSpPr>
      <p:grpSpPr>
        <a:xfrm>
          <a:off x="0" y="0"/>
          <a:ext cx="0" cy="0"/>
          <a:chOff x="0" y="0"/>
          <a:chExt cx="0" cy="0"/>
        </a:xfrm>
      </p:grpSpPr>
      <p:sp>
        <p:nvSpPr>
          <p:cNvPr id="36" name="Rectangle"/>
          <p:cNvSpPr/>
          <p:nvPr/>
        </p:nvSpPr>
        <p:spPr>
          <a:xfrm>
            <a:off x="1003300" y="1254640"/>
            <a:ext cx="14262100" cy="6261658"/>
          </a:xfrm>
          <a:prstGeom prst="rect">
            <a:avLst/>
          </a:prstGeom>
          <a:solidFill>
            <a:srgbClr val="F5ECD6"/>
          </a:solidFill>
          <a:ln w="12700">
            <a:solidFill>
              <a:srgbClr val="552B95"/>
            </a:solidFill>
            <a:miter lim="400000"/>
          </a:ln>
        </p:spPr>
        <p:txBody>
          <a:bodyPr lIns="33866" tIns="33866" rIns="33866" bIns="33866"/>
          <a:lstStyle/>
          <a:p>
            <a:pPr marL="0" indent="0">
              <a:spcBef>
                <a:spcPts val="0"/>
              </a:spcBef>
              <a:buSzTx/>
              <a:buNone/>
              <a:defRPr b="1" sz="3600"/>
            </a:pPr>
          </a:p>
        </p:txBody>
      </p:sp>
      <p:pic>
        <p:nvPicPr>
          <p:cNvPr id="37" name="image1.jpg" descr="image1.jpg"/>
          <p:cNvPicPr>
            <a:picLocks noChangeAspect="0"/>
          </p:cNvPicPr>
          <p:nvPr/>
        </p:nvPicPr>
        <p:blipFill>
          <a:blip r:embed="rId2">
            <a:extLst/>
          </a:blip>
          <a:srcRect l="0" t="51203" r="0" b="0"/>
          <a:stretch>
            <a:fillRect/>
          </a:stretch>
        </p:blipFill>
        <p:spPr>
          <a:xfrm>
            <a:off x="0" y="0"/>
            <a:ext cx="16256000" cy="350993"/>
          </a:xfrm>
          <a:prstGeom prst="rect">
            <a:avLst/>
          </a:prstGeom>
          <a:ln w="12700"/>
        </p:spPr>
      </p:pic>
      <p:pic>
        <p:nvPicPr>
          <p:cNvPr id="38" name="image2.jpg" descr="image2.jpg"/>
          <p:cNvPicPr>
            <a:picLocks noChangeAspect="1"/>
          </p:cNvPicPr>
          <p:nvPr/>
        </p:nvPicPr>
        <p:blipFill>
          <a:blip r:embed="rId3">
            <a:extLst/>
          </a:blip>
          <a:srcRect l="0" t="0" r="0" b="67533"/>
          <a:stretch>
            <a:fillRect/>
          </a:stretch>
        </p:blipFill>
        <p:spPr>
          <a:xfrm>
            <a:off x="0" y="8303697"/>
            <a:ext cx="16256000" cy="32513"/>
          </a:xfrm>
          <a:prstGeom prst="rect">
            <a:avLst/>
          </a:prstGeom>
          <a:ln w="12700"/>
        </p:spPr>
      </p:pic>
      <p:pic>
        <p:nvPicPr>
          <p:cNvPr id="39" name="image3.png" descr="image3.png"/>
          <p:cNvPicPr>
            <a:picLocks noChangeAspect="1"/>
          </p:cNvPicPr>
          <p:nvPr/>
        </p:nvPicPr>
        <p:blipFill>
          <a:blip r:embed="rId4">
            <a:extLst/>
          </a:blip>
          <a:stretch>
            <a:fillRect/>
          </a:stretch>
        </p:blipFill>
        <p:spPr>
          <a:xfrm>
            <a:off x="14497048" y="7559801"/>
            <a:ext cx="1499350" cy="1520924"/>
          </a:xfrm>
          <a:prstGeom prst="rect">
            <a:avLst/>
          </a:prstGeom>
          <a:ln w="12700"/>
        </p:spPr>
      </p:pic>
      <p:sp>
        <p:nvSpPr>
          <p:cNvPr id="40" name="Body Level One…"/>
          <p:cNvSpPr/>
          <p:nvPr>
            <p:ph type="body" idx="1"/>
          </p:nvPr>
        </p:nvSpPr>
        <p:spPr>
          <a:xfrm>
            <a:off x="1126066" y="1185333"/>
            <a:ext cx="14003869" cy="6400272"/>
          </a:xfrm>
          <a:prstGeom prst="rect">
            <a:avLst/>
          </a:prstGeom>
        </p:spPr>
        <p:txBody>
          <a:bodyPr anchor="t"/>
          <a:lstStyle>
            <a:lvl1pPr marL="0" indent="0">
              <a:spcBef>
                <a:spcPts val="500"/>
              </a:spcBef>
              <a:buSzTx/>
              <a:buNone/>
              <a:defRPr sz="4400">
                <a:latin typeface="Avenir Book"/>
                <a:ea typeface="Avenir Book"/>
                <a:cs typeface="Avenir Book"/>
                <a:sym typeface="Avenir Book"/>
              </a:defRPr>
            </a:lvl1pPr>
            <a:lvl2pPr marL="1270000" indent="-635000">
              <a:spcBef>
                <a:spcPts val="500"/>
              </a:spcBef>
              <a:buSzPct val="100000"/>
              <a:buAutoNum type="alphaUcPeriod" startAt="1"/>
              <a:defRPr sz="4000">
                <a:latin typeface="Avenir Book"/>
                <a:ea typeface="Avenir Book"/>
                <a:cs typeface="Avenir Book"/>
                <a:sym typeface="Avenir Book"/>
              </a:defRPr>
            </a:lvl2pPr>
            <a:lvl3pPr>
              <a:spcBef>
                <a:spcPts val="500"/>
              </a:spcBef>
              <a:defRPr sz="3600">
                <a:latin typeface="Avenir Book"/>
                <a:ea typeface="Avenir Book"/>
                <a:cs typeface="Avenir Book"/>
                <a:sym typeface="Avenir Book"/>
              </a:defRPr>
            </a:lvl3pPr>
            <a:lvl4pPr>
              <a:spcBef>
                <a:spcPts val="500"/>
              </a:spcBef>
              <a:defRPr>
                <a:latin typeface="Avenir Book"/>
                <a:ea typeface="Avenir Book"/>
                <a:cs typeface="Avenir Book"/>
                <a:sym typeface="Avenir Book"/>
              </a:defRPr>
            </a:lvl4pPr>
            <a:lvl5pPr>
              <a:spcBef>
                <a:spcPts val="500"/>
              </a:spcBef>
              <a:defRPr>
                <a:latin typeface="Avenir Book"/>
                <a:ea typeface="Avenir Book"/>
                <a:cs typeface="Avenir Book"/>
                <a:sym typeface="Avenir Book"/>
              </a:defRPr>
            </a:lvl5pPr>
          </a:lstStyle>
          <a:p>
            <a:pPr/>
            <a:r>
              <a:t>Body Level One</a:t>
            </a:r>
          </a:p>
          <a:p>
            <a:pPr lvl="1"/>
            <a:r>
              <a:t>Body Level Two</a:t>
            </a:r>
          </a:p>
          <a:p>
            <a:pPr lvl="2"/>
            <a:r>
              <a:t>Body Level Three</a:t>
            </a:r>
          </a:p>
          <a:p>
            <a:pPr lvl="3"/>
            <a:r>
              <a:t>Body Level Four</a:t>
            </a:r>
          </a:p>
          <a:p>
            <a:pPr lvl="4"/>
            <a:r>
              <a:t>Body Level Five</a:t>
            </a:r>
          </a:p>
        </p:txBody>
      </p:sp>
      <p:sp>
        <p:nvSpPr>
          <p:cNvPr id="41" name="Successful Group Learning…"/>
          <p:cNvSpPr/>
          <p:nvPr/>
        </p:nvSpPr>
        <p:spPr>
          <a:xfrm>
            <a:off x="304800" y="8382000"/>
            <a:ext cx="2961683" cy="5503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chor="ctr">
            <a:spAutoFit/>
          </a:bodyPr>
          <a:lstStyle/>
          <a:p>
            <a:pPr marL="0" indent="0">
              <a:spcBef>
                <a:spcPts val="0"/>
              </a:spcBef>
              <a:buSzTx/>
              <a:buNone/>
              <a:defRPr sz="1400">
                <a:latin typeface="Avenir Book"/>
                <a:ea typeface="Avenir Book"/>
                <a:cs typeface="Avenir Book"/>
                <a:sym typeface="Avenir Book"/>
              </a:defRPr>
            </a:pPr>
            <a:r>
              <a:t>Successful Group Learning</a:t>
            </a:r>
          </a:p>
          <a:p>
            <a:pPr marL="0" indent="0">
              <a:spcBef>
                <a:spcPts val="0"/>
              </a:spcBef>
              <a:buSzTx/>
              <a:buNone/>
              <a:defRPr sz="1400">
                <a:latin typeface="Avenir Book"/>
                <a:ea typeface="Avenir Book"/>
                <a:cs typeface="Avenir Book"/>
                <a:sym typeface="Avenir Book"/>
              </a:defRPr>
            </a:pPr>
            <a:r>
              <a:t>Fall 2018 • Dr. Michael S. Kirkpatrick</a:t>
            </a:r>
          </a:p>
        </p:txBody>
      </p:sp>
      <p:sp>
        <p:nvSpPr>
          <p:cNvPr id="42"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de Sample">
    <p:spTree>
      <p:nvGrpSpPr>
        <p:cNvPr id="1" name=""/>
        <p:cNvGrpSpPr/>
        <p:nvPr/>
      </p:nvGrpSpPr>
      <p:grpSpPr>
        <a:xfrm>
          <a:off x="0" y="0"/>
          <a:ext cx="0" cy="0"/>
          <a:chOff x="0" y="0"/>
          <a:chExt cx="0" cy="0"/>
        </a:xfrm>
      </p:grpSpPr>
      <p:pic>
        <p:nvPicPr>
          <p:cNvPr id="49" name="image1.jpg" descr="image1.jpg"/>
          <p:cNvPicPr>
            <a:picLocks noChangeAspect="0"/>
          </p:cNvPicPr>
          <p:nvPr/>
        </p:nvPicPr>
        <p:blipFill>
          <a:blip r:embed="rId2">
            <a:extLst/>
          </a:blip>
          <a:srcRect l="0" t="51203" r="0" b="0"/>
          <a:stretch>
            <a:fillRect/>
          </a:stretch>
        </p:blipFill>
        <p:spPr>
          <a:xfrm>
            <a:off x="0" y="0"/>
            <a:ext cx="16256000" cy="350993"/>
          </a:xfrm>
          <a:prstGeom prst="rect">
            <a:avLst/>
          </a:prstGeom>
          <a:ln w="12700"/>
        </p:spPr>
      </p:pic>
      <p:pic>
        <p:nvPicPr>
          <p:cNvPr id="50" name="image2.jpg" descr="image2.jpg"/>
          <p:cNvPicPr>
            <a:picLocks noChangeAspect="1"/>
          </p:cNvPicPr>
          <p:nvPr/>
        </p:nvPicPr>
        <p:blipFill>
          <a:blip r:embed="rId3">
            <a:extLst/>
          </a:blip>
          <a:srcRect l="0" t="0" r="0" b="67533"/>
          <a:stretch>
            <a:fillRect/>
          </a:stretch>
        </p:blipFill>
        <p:spPr>
          <a:xfrm>
            <a:off x="0" y="8303697"/>
            <a:ext cx="16256000" cy="32513"/>
          </a:xfrm>
          <a:prstGeom prst="rect">
            <a:avLst/>
          </a:prstGeom>
          <a:ln w="12700"/>
        </p:spPr>
      </p:pic>
      <p:pic>
        <p:nvPicPr>
          <p:cNvPr id="51" name="image3.png" descr="image3.png"/>
          <p:cNvPicPr>
            <a:picLocks noChangeAspect="1"/>
          </p:cNvPicPr>
          <p:nvPr/>
        </p:nvPicPr>
        <p:blipFill>
          <a:blip r:embed="rId4">
            <a:extLst/>
          </a:blip>
          <a:stretch>
            <a:fillRect/>
          </a:stretch>
        </p:blipFill>
        <p:spPr>
          <a:xfrm>
            <a:off x="14497048" y="7559801"/>
            <a:ext cx="1499350" cy="1520924"/>
          </a:xfrm>
          <a:prstGeom prst="rect">
            <a:avLst/>
          </a:prstGeom>
          <a:ln w="12700"/>
        </p:spPr>
      </p:pic>
      <p:sp>
        <p:nvSpPr>
          <p:cNvPr id="52" name="Title Text"/>
          <p:cNvSpPr/>
          <p:nvPr>
            <p:ph type="title"/>
          </p:nvPr>
        </p:nvSpPr>
        <p:spPr>
          <a:xfrm>
            <a:off x="114300" y="368300"/>
            <a:ext cx="10337800" cy="1003300"/>
          </a:xfrm>
          <a:prstGeom prst="rect">
            <a:avLst/>
          </a:prstGeom>
        </p:spPr>
        <p:txBody>
          <a:bodyPr/>
          <a:lstStyle>
            <a:lvl1pPr algn="l">
              <a:defRPr sz="5200">
                <a:latin typeface="Palatino"/>
                <a:ea typeface="Palatino"/>
                <a:cs typeface="Palatino"/>
                <a:sym typeface="Palatino"/>
              </a:defRPr>
            </a:lvl1pPr>
          </a:lstStyle>
          <a:p>
            <a:pPr/>
            <a:r>
              <a:t>Title Text</a:t>
            </a:r>
          </a:p>
        </p:txBody>
      </p:sp>
      <p:sp>
        <p:nvSpPr>
          <p:cNvPr id="53" name="Body Level One…"/>
          <p:cNvSpPr/>
          <p:nvPr>
            <p:ph type="body" idx="1"/>
          </p:nvPr>
        </p:nvSpPr>
        <p:spPr>
          <a:xfrm>
            <a:off x="1126066" y="2081503"/>
            <a:ext cx="14003869" cy="6138335"/>
          </a:xfrm>
          <a:prstGeom prst="rect">
            <a:avLst/>
          </a:prstGeom>
        </p:spPr>
        <p:txBody>
          <a:bodyPr anchor="t"/>
          <a:lstStyle>
            <a:lvl1pPr marL="0" indent="0">
              <a:spcBef>
                <a:spcPts val="0"/>
              </a:spcBef>
              <a:buSzTx/>
              <a:buNone/>
              <a:defRPr sz="2800">
                <a:latin typeface="Courier"/>
                <a:ea typeface="Courier"/>
                <a:cs typeface="Courier"/>
                <a:sym typeface="Courier"/>
              </a:defRPr>
            </a:lvl1pPr>
            <a:lvl2pPr marL="0" indent="228600">
              <a:spcBef>
                <a:spcPts val="0"/>
              </a:spcBef>
              <a:buSzTx/>
              <a:buNone/>
              <a:defRPr sz="2800">
                <a:latin typeface="Courier"/>
                <a:ea typeface="Courier"/>
                <a:cs typeface="Courier"/>
                <a:sym typeface="Courier"/>
              </a:defRPr>
            </a:lvl2pPr>
            <a:lvl3pPr marL="0" indent="457200">
              <a:spcBef>
                <a:spcPts val="0"/>
              </a:spcBef>
              <a:buSzTx/>
              <a:buNone/>
              <a:defRPr sz="2800">
                <a:latin typeface="Courier"/>
                <a:ea typeface="Courier"/>
                <a:cs typeface="Courier"/>
                <a:sym typeface="Courier"/>
              </a:defRPr>
            </a:lvl3pPr>
            <a:lvl4pPr marL="0" indent="685800">
              <a:spcBef>
                <a:spcPts val="0"/>
              </a:spcBef>
              <a:buSzTx/>
              <a:buNone/>
              <a:defRPr sz="2800">
                <a:latin typeface="Courier"/>
                <a:ea typeface="Courier"/>
                <a:cs typeface="Courier"/>
                <a:sym typeface="Courier"/>
              </a:defRPr>
            </a:lvl4pPr>
            <a:lvl5pPr marL="0" indent="914400">
              <a:spcBef>
                <a:spcPts val="0"/>
              </a:spcBef>
              <a:buSzTx/>
              <a:buNone/>
              <a:defRPr sz="2800">
                <a:latin typeface="Courier"/>
                <a:ea typeface="Courier"/>
                <a:cs typeface="Courier"/>
                <a:sym typeface="Courier"/>
              </a:defRPr>
            </a:lvl5pPr>
          </a:lstStyle>
          <a:p>
            <a:pPr/>
            <a:r>
              <a:t>Body Level One</a:t>
            </a:r>
          </a:p>
          <a:p>
            <a:pPr lvl="1"/>
            <a:r>
              <a:t>Body Level Two</a:t>
            </a:r>
          </a:p>
          <a:p>
            <a:pPr lvl="2"/>
            <a:r>
              <a:t>Body Level Three</a:t>
            </a:r>
          </a:p>
          <a:p>
            <a:pPr lvl="3"/>
            <a:r>
              <a:t>Body Level Four</a:t>
            </a:r>
          </a:p>
          <a:p>
            <a:pPr lvl="4"/>
            <a:r>
              <a:t>Body Level Five</a:t>
            </a:r>
          </a:p>
        </p:txBody>
      </p:sp>
      <p:sp>
        <p:nvSpPr>
          <p:cNvPr id="54" name="Successful Group Learning…"/>
          <p:cNvSpPr/>
          <p:nvPr/>
        </p:nvSpPr>
        <p:spPr>
          <a:xfrm>
            <a:off x="304800" y="8382000"/>
            <a:ext cx="2961683" cy="5503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chor="ctr">
            <a:spAutoFit/>
          </a:bodyPr>
          <a:lstStyle/>
          <a:p>
            <a:pPr marL="0" indent="0">
              <a:spcBef>
                <a:spcPts val="0"/>
              </a:spcBef>
              <a:buSzTx/>
              <a:buNone/>
              <a:defRPr sz="1400">
                <a:latin typeface="Avenir Book"/>
                <a:ea typeface="Avenir Book"/>
                <a:cs typeface="Avenir Book"/>
                <a:sym typeface="Avenir Book"/>
              </a:defRPr>
            </a:pPr>
            <a:r>
              <a:t>Successful Group Learning</a:t>
            </a:r>
          </a:p>
          <a:p>
            <a:pPr marL="0" indent="0">
              <a:spcBef>
                <a:spcPts val="0"/>
              </a:spcBef>
              <a:buSzTx/>
              <a:buNone/>
              <a:defRPr sz="1400">
                <a:latin typeface="Avenir Book"/>
                <a:ea typeface="Avenir Book"/>
                <a:cs typeface="Avenir Book"/>
                <a:sym typeface="Avenir Book"/>
              </a:defRPr>
            </a:pPr>
            <a:r>
              <a:t>Fall 2018 • Dr. Michael S. Kirkpatrick</a:t>
            </a:r>
          </a:p>
        </p:txBody>
      </p:sp>
      <p:sp>
        <p:nvSpPr>
          <p:cNvPr id="55"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 Top">
    <p:spTree>
      <p:nvGrpSpPr>
        <p:cNvPr id="1" name=""/>
        <p:cNvGrpSpPr/>
        <p:nvPr/>
      </p:nvGrpSpPr>
      <p:grpSpPr>
        <a:xfrm>
          <a:off x="0" y="0"/>
          <a:ext cx="0" cy="0"/>
          <a:chOff x="0" y="0"/>
          <a:chExt cx="0" cy="0"/>
        </a:xfrm>
      </p:grpSpPr>
      <p:pic>
        <p:nvPicPr>
          <p:cNvPr id="62" name="image1.jpg" descr="image1.jpg"/>
          <p:cNvPicPr>
            <a:picLocks noChangeAspect="0"/>
          </p:cNvPicPr>
          <p:nvPr/>
        </p:nvPicPr>
        <p:blipFill>
          <a:blip r:embed="rId2">
            <a:extLst/>
          </a:blip>
          <a:srcRect l="0" t="51203" r="0" b="0"/>
          <a:stretch>
            <a:fillRect/>
          </a:stretch>
        </p:blipFill>
        <p:spPr>
          <a:xfrm>
            <a:off x="0" y="0"/>
            <a:ext cx="16256000" cy="350993"/>
          </a:xfrm>
          <a:prstGeom prst="rect">
            <a:avLst/>
          </a:prstGeom>
          <a:ln w="12700"/>
        </p:spPr>
      </p:pic>
      <p:pic>
        <p:nvPicPr>
          <p:cNvPr id="63" name="image2.jpg" descr="image2.jpg"/>
          <p:cNvPicPr>
            <a:picLocks noChangeAspect="1"/>
          </p:cNvPicPr>
          <p:nvPr/>
        </p:nvPicPr>
        <p:blipFill>
          <a:blip r:embed="rId3">
            <a:extLst/>
          </a:blip>
          <a:srcRect l="0" t="0" r="0" b="67533"/>
          <a:stretch>
            <a:fillRect/>
          </a:stretch>
        </p:blipFill>
        <p:spPr>
          <a:xfrm>
            <a:off x="0" y="8303697"/>
            <a:ext cx="16256000" cy="32513"/>
          </a:xfrm>
          <a:prstGeom prst="rect">
            <a:avLst/>
          </a:prstGeom>
          <a:ln w="12700"/>
        </p:spPr>
      </p:pic>
      <p:pic>
        <p:nvPicPr>
          <p:cNvPr id="64" name="image3.png" descr="image3.png"/>
          <p:cNvPicPr>
            <a:picLocks noChangeAspect="1"/>
          </p:cNvPicPr>
          <p:nvPr/>
        </p:nvPicPr>
        <p:blipFill>
          <a:blip r:embed="rId4">
            <a:extLst/>
          </a:blip>
          <a:stretch>
            <a:fillRect/>
          </a:stretch>
        </p:blipFill>
        <p:spPr>
          <a:xfrm>
            <a:off x="14497048" y="7559801"/>
            <a:ext cx="1499350" cy="1520924"/>
          </a:xfrm>
          <a:prstGeom prst="rect">
            <a:avLst/>
          </a:prstGeom>
          <a:ln w="12700"/>
        </p:spPr>
      </p:pic>
      <p:sp>
        <p:nvSpPr>
          <p:cNvPr id="65" name="Title Text"/>
          <p:cNvSpPr/>
          <p:nvPr>
            <p:ph type="title"/>
          </p:nvPr>
        </p:nvSpPr>
        <p:spPr>
          <a:xfrm>
            <a:off x="114300" y="368300"/>
            <a:ext cx="10337800" cy="1003300"/>
          </a:xfrm>
          <a:prstGeom prst="rect">
            <a:avLst/>
          </a:prstGeom>
        </p:spPr>
        <p:txBody>
          <a:bodyPr/>
          <a:lstStyle>
            <a:lvl1pPr algn="l">
              <a:defRPr sz="5200">
                <a:latin typeface="Palatino"/>
                <a:ea typeface="Palatino"/>
                <a:cs typeface="Palatino"/>
                <a:sym typeface="Palatino"/>
              </a:defRPr>
            </a:lvl1pPr>
          </a:lstStyle>
          <a:p>
            <a:pPr/>
            <a:r>
              <a:t>Title Text</a:t>
            </a:r>
          </a:p>
        </p:txBody>
      </p:sp>
      <p:sp>
        <p:nvSpPr>
          <p:cNvPr id="66" name="Successful Group Learning…"/>
          <p:cNvSpPr/>
          <p:nvPr/>
        </p:nvSpPr>
        <p:spPr>
          <a:xfrm>
            <a:off x="304800" y="8382000"/>
            <a:ext cx="2961683" cy="5503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chor="ctr">
            <a:spAutoFit/>
          </a:bodyPr>
          <a:lstStyle/>
          <a:p>
            <a:pPr marL="0" indent="0">
              <a:spcBef>
                <a:spcPts val="0"/>
              </a:spcBef>
              <a:buSzTx/>
              <a:buNone/>
              <a:defRPr sz="1400">
                <a:latin typeface="Avenir Book"/>
                <a:ea typeface="Avenir Book"/>
                <a:cs typeface="Avenir Book"/>
                <a:sym typeface="Avenir Book"/>
              </a:defRPr>
            </a:pPr>
            <a:r>
              <a:t>Successful Group Learning</a:t>
            </a:r>
          </a:p>
          <a:p>
            <a:pPr marL="0" indent="0">
              <a:spcBef>
                <a:spcPts val="0"/>
              </a:spcBef>
              <a:buSzTx/>
              <a:buNone/>
              <a:defRPr sz="1400">
                <a:latin typeface="Avenir Book"/>
                <a:ea typeface="Avenir Book"/>
                <a:cs typeface="Avenir Book"/>
                <a:sym typeface="Avenir Book"/>
              </a:defRPr>
            </a:pPr>
            <a:r>
              <a:t>Fall 2018 • Dr. Michael S. Kirkpatrick</a:t>
            </a:r>
          </a:p>
        </p:txBody>
      </p:sp>
      <p:sp>
        <p:nvSpPr>
          <p:cNvPr id="67"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Bullets">
    <p:spTree>
      <p:nvGrpSpPr>
        <p:cNvPr id="1" name=""/>
        <p:cNvGrpSpPr/>
        <p:nvPr/>
      </p:nvGrpSpPr>
      <p:grpSpPr>
        <a:xfrm>
          <a:off x="0" y="0"/>
          <a:ext cx="0" cy="0"/>
          <a:chOff x="0" y="0"/>
          <a:chExt cx="0" cy="0"/>
        </a:xfrm>
      </p:grpSpPr>
      <p:sp>
        <p:nvSpPr>
          <p:cNvPr id="74" name="Rectangle"/>
          <p:cNvSpPr/>
          <p:nvPr/>
        </p:nvSpPr>
        <p:spPr>
          <a:xfrm>
            <a:off x="1003300" y="2159000"/>
            <a:ext cx="14262100" cy="5357298"/>
          </a:xfrm>
          <a:prstGeom prst="rect">
            <a:avLst/>
          </a:prstGeom>
          <a:solidFill>
            <a:srgbClr val="F5ECD6"/>
          </a:solidFill>
          <a:ln w="12700">
            <a:solidFill>
              <a:srgbClr val="552B95"/>
            </a:solidFill>
            <a:miter lim="400000"/>
          </a:ln>
        </p:spPr>
        <p:txBody>
          <a:bodyPr lIns="33866" tIns="33866" rIns="33866" bIns="33866"/>
          <a:lstStyle/>
          <a:p>
            <a:pPr marL="0" indent="0">
              <a:spcBef>
                <a:spcPts val="0"/>
              </a:spcBef>
              <a:buSzTx/>
              <a:buNone/>
              <a:defRPr b="1" sz="3600"/>
            </a:pPr>
          </a:p>
        </p:txBody>
      </p:sp>
      <p:pic>
        <p:nvPicPr>
          <p:cNvPr id="75" name="image1.jpg" descr="image1.jpg"/>
          <p:cNvPicPr>
            <a:picLocks noChangeAspect="0"/>
          </p:cNvPicPr>
          <p:nvPr/>
        </p:nvPicPr>
        <p:blipFill>
          <a:blip r:embed="rId2">
            <a:extLst/>
          </a:blip>
          <a:srcRect l="0" t="51203" r="0" b="0"/>
          <a:stretch>
            <a:fillRect/>
          </a:stretch>
        </p:blipFill>
        <p:spPr>
          <a:xfrm>
            <a:off x="0" y="0"/>
            <a:ext cx="16256000" cy="350993"/>
          </a:xfrm>
          <a:prstGeom prst="rect">
            <a:avLst/>
          </a:prstGeom>
          <a:ln w="12700"/>
        </p:spPr>
      </p:pic>
      <p:pic>
        <p:nvPicPr>
          <p:cNvPr id="76" name="image2.jpg" descr="image2.jpg"/>
          <p:cNvPicPr>
            <a:picLocks noChangeAspect="1"/>
          </p:cNvPicPr>
          <p:nvPr/>
        </p:nvPicPr>
        <p:blipFill>
          <a:blip r:embed="rId3">
            <a:extLst/>
          </a:blip>
          <a:srcRect l="0" t="0" r="0" b="67533"/>
          <a:stretch>
            <a:fillRect/>
          </a:stretch>
        </p:blipFill>
        <p:spPr>
          <a:xfrm>
            <a:off x="0" y="8303697"/>
            <a:ext cx="16256000" cy="32513"/>
          </a:xfrm>
          <a:prstGeom prst="rect">
            <a:avLst/>
          </a:prstGeom>
          <a:ln w="12700"/>
        </p:spPr>
      </p:pic>
      <p:pic>
        <p:nvPicPr>
          <p:cNvPr id="77" name="image3.png" descr="image3.png"/>
          <p:cNvPicPr>
            <a:picLocks noChangeAspect="1"/>
          </p:cNvPicPr>
          <p:nvPr/>
        </p:nvPicPr>
        <p:blipFill>
          <a:blip r:embed="rId4">
            <a:extLst/>
          </a:blip>
          <a:stretch>
            <a:fillRect/>
          </a:stretch>
        </p:blipFill>
        <p:spPr>
          <a:xfrm>
            <a:off x="14497048" y="7559801"/>
            <a:ext cx="1499350" cy="1520924"/>
          </a:xfrm>
          <a:prstGeom prst="rect">
            <a:avLst/>
          </a:prstGeom>
          <a:ln w="12700"/>
        </p:spPr>
      </p:pic>
      <p:sp>
        <p:nvSpPr>
          <p:cNvPr id="78" name="Title Text"/>
          <p:cNvSpPr/>
          <p:nvPr>
            <p:ph type="title"/>
          </p:nvPr>
        </p:nvSpPr>
        <p:spPr>
          <a:xfrm>
            <a:off x="114300" y="368300"/>
            <a:ext cx="10337800" cy="1003300"/>
          </a:xfrm>
          <a:prstGeom prst="rect">
            <a:avLst/>
          </a:prstGeom>
        </p:spPr>
        <p:txBody>
          <a:bodyPr/>
          <a:lstStyle>
            <a:lvl1pPr algn="l">
              <a:defRPr sz="5200">
                <a:latin typeface="Palatino"/>
                <a:ea typeface="Palatino"/>
                <a:cs typeface="Palatino"/>
                <a:sym typeface="Palatino"/>
              </a:defRPr>
            </a:lvl1pPr>
          </a:lstStyle>
          <a:p>
            <a:pPr/>
            <a:r>
              <a:t>Title Text</a:t>
            </a:r>
          </a:p>
        </p:txBody>
      </p:sp>
      <p:sp>
        <p:nvSpPr>
          <p:cNvPr id="79" name="Body Level One…"/>
          <p:cNvSpPr/>
          <p:nvPr>
            <p:ph type="body" idx="1"/>
          </p:nvPr>
        </p:nvSpPr>
        <p:spPr>
          <a:xfrm>
            <a:off x="1126066" y="2159000"/>
            <a:ext cx="14003869" cy="5357298"/>
          </a:xfrm>
          <a:prstGeom prst="rect">
            <a:avLst/>
          </a:prstGeom>
        </p:spPr>
        <p:txBody>
          <a:bodyPr anchor="t"/>
          <a:lstStyle>
            <a:lvl1pPr marL="317500" indent="-317500">
              <a:spcBef>
                <a:spcPts val="500"/>
              </a:spcBef>
              <a:defRPr sz="4200">
                <a:latin typeface="Avenir Book"/>
                <a:ea typeface="Avenir Book"/>
                <a:cs typeface="Avenir Book"/>
                <a:sym typeface="Avenir Book"/>
              </a:defRPr>
            </a:lvl1pPr>
            <a:lvl2pPr marL="952500" indent="-317500">
              <a:spcBef>
                <a:spcPts val="500"/>
              </a:spcBef>
              <a:defRPr sz="3800">
                <a:latin typeface="Avenir Book"/>
                <a:ea typeface="Avenir Book"/>
                <a:cs typeface="Avenir Book"/>
                <a:sym typeface="Avenir Book"/>
              </a:defRPr>
            </a:lvl2pPr>
            <a:lvl3pPr marL="1587500" indent="-317500">
              <a:spcBef>
                <a:spcPts val="500"/>
              </a:spcBef>
              <a:defRPr sz="3600">
                <a:latin typeface="Avenir Book"/>
                <a:ea typeface="Avenir Book"/>
                <a:cs typeface="Avenir Book"/>
                <a:sym typeface="Avenir Book"/>
              </a:defRPr>
            </a:lvl3pPr>
            <a:lvl4pPr marL="2222500" indent="-317500">
              <a:spcBef>
                <a:spcPts val="500"/>
              </a:spcBef>
              <a:defRPr>
                <a:latin typeface="Avenir Book"/>
                <a:ea typeface="Avenir Book"/>
                <a:cs typeface="Avenir Book"/>
                <a:sym typeface="Avenir Book"/>
              </a:defRPr>
            </a:lvl4pPr>
            <a:lvl5pPr marL="2857500" indent="-317500">
              <a:spcBef>
                <a:spcPts val="500"/>
              </a:spcBef>
              <a:defRPr>
                <a:latin typeface="Avenir Book"/>
                <a:ea typeface="Avenir Book"/>
                <a:cs typeface="Avenir Book"/>
                <a:sym typeface="Avenir Book"/>
              </a:defRPr>
            </a:lvl5pPr>
          </a:lstStyle>
          <a:p>
            <a:pPr/>
            <a:r>
              <a:t>Body Level One</a:t>
            </a:r>
          </a:p>
          <a:p>
            <a:pPr lvl="1"/>
            <a:r>
              <a:t>Body Level Two</a:t>
            </a:r>
          </a:p>
          <a:p>
            <a:pPr lvl="2"/>
            <a:r>
              <a:t>Body Level Three</a:t>
            </a:r>
          </a:p>
          <a:p>
            <a:pPr lvl="3"/>
            <a:r>
              <a:t>Body Level Four</a:t>
            </a:r>
          </a:p>
          <a:p>
            <a:pPr lvl="4"/>
            <a:r>
              <a:t>Body Level Five</a:t>
            </a:r>
          </a:p>
        </p:txBody>
      </p:sp>
      <p:sp>
        <p:nvSpPr>
          <p:cNvPr id="80" name="Successful Group Learning…"/>
          <p:cNvSpPr/>
          <p:nvPr/>
        </p:nvSpPr>
        <p:spPr>
          <a:xfrm>
            <a:off x="304800" y="8382000"/>
            <a:ext cx="2961683" cy="5503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chor="ctr">
            <a:spAutoFit/>
          </a:bodyPr>
          <a:lstStyle/>
          <a:p>
            <a:pPr marL="0" indent="0">
              <a:spcBef>
                <a:spcPts val="0"/>
              </a:spcBef>
              <a:buSzTx/>
              <a:buNone/>
              <a:defRPr sz="1400">
                <a:latin typeface="Avenir Book"/>
                <a:ea typeface="Avenir Book"/>
                <a:cs typeface="Avenir Book"/>
                <a:sym typeface="Avenir Book"/>
              </a:defRPr>
            </a:pPr>
            <a:r>
              <a:t>Successful Group Learning</a:t>
            </a:r>
          </a:p>
          <a:p>
            <a:pPr marL="0" indent="0">
              <a:spcBef>
                <a:spcPts val="0"/>
              </a:spcBef>
              <a:buSzTx/>
              <a:buNone/>
              <a:defRPr sz="1400">
                <a:latin typeface="Avenir Book"/>
                <a:ea typeface="Avenir Book"/>
                <a:cs typeface="Avenir Book"/>
                <a:sym typeface="Avenir Book"/>
              </a:defRPr>
            </a:pPr>
            <a:r>
              <a:t>Fall 2018 • Dr. Michael S. Kirkpatrick</a:t>
            </a:r>
          </a:p>
        </p:txBody>
      </p:sp>
      <p:sp>
        <p:nvSpPr>
          <p:cNvPr id="81"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Bullets">
    <p:spTree>
      <p:nvGrpSpPr>
        <p:cNvPr id="1" name=""/>
        <p:cNvGrpSpPr/>
        <p:nvPr/>
      </p:nvGrpSpPr>
      <p:grpSpPr>
        <a:xfrm>
          <a:off x="0" y="0"/>
          <a:ext cx="0" cy="0"/>
          <a:chOff x="0" y="0"/>
          <a:chExt cx="0" cy="0"/>
        </a:xfrm>
      </p:grpSpPr>
      <p:sp>
        <p:nvSpPr>
          <p:cNvPr id="88" name="Rectangle"/>
          <p:cNvSpPr/>
          <p:nvPr/>
        </p:nvSpPr>
        <p:spPr>
          <a:xfrm>
            <a:off x="1003300" y="2159000"/>
            <a:ext cx="14262100" cy="5357298"/>
          </a:xfrm>
          <a:prstGeom prst="rect">
            <a:avLst/>
          </a:prstGeom>
          <a:solidFill>
            <a:srgbClr val="F5ECD6"/>
          </a:solidFill>
          <a:ln w="12700">
            <a:solidFill>
              <a:srgbClr val="552B95"/>
            </a:solidFill>
            <a:miter lim="400000"/>
          </a:ln>
        </p:spPr>
        <p:txBody>
          <a:bodyPr lIns="33866" tIns="33866" rIns="33866" bIns="33866"/>
          <a:lstStyle/>
          <a:p>
            <a:pPr marL="0" indent="0">
              <a:spcBef>
                <a:spcPts val="0"/>
              </a:spcBef>
              <a:buSzTx/>
              <a:buNone/>
              <a:defRPr b="1" sz="3600"/>
            </a:pPr>
          </a:p>
        </p:txBody>
      </p:sp>
      <p:pic>
        <p:nvPicPr>
          <p:cNvPr id="89" name="image1.jpg" descr="image1.jpg"/>
          <p:cNvPicPr>
            <a:picLocks noChangeAspect="0"/>
          </p:cNvPicPr>
          <p:nvPr/>
        </p:nvPicPr>
        <p:blipFill>
          <a:blip r:embed="rId2">
            <a:extLst/>
          </a:blip>
          <a:srcRect l="0" t="51203" r="0" b="0"/>
          <a:stretch>
            <a:fillRect/>
          </a:stretch>
        </p:blipFill>
        <p:spPr>
          <a:xfrm>
            <a:off x="0" y="0"/>
            <a:ext cx="16256000" cy="350993"/>
          </a:xfrm>
          <a:prstGeom prst="rect">
            <a:avLst/>
          </a:prstGeom>
          <a:ln w="12700"/>
        </p:spPr>
      </p:pic>
      <p:pic>
        <p:nvPicPr>
          <p:cNvPr id="90" name="image2.jpg" descr="image2.jpg"/>
          <p:cNvPicPr>
            <a:picLocks noChangeAspect="1"/>
          </p:cNvPicPr>
          <p:nvPr/>
        </p:nvPicPr>
        <p:blipFill>
          <a:blip r:embed="rId3">
            <a:extLst/>
          </a:blip>
          <a:srcRect l="0" t="0" r="0" b="67533"/>
          <a:stretch>
            <a:fillRect/>
          </a:stretch>
        </p:blipFill>
        <p:spPr>
          <a:xfrm>
            <a:off x="0" y="8303697"/>
            <a:ext cx="16256000" cy="32513"/>
          </a:xfrm>
          <a:prstGeom prst="rect">
            <a:avLst/>
          </a:prstGeom>
          <a:ln w="12700"/>
        </p:spPr>
      </p:pic>
      <p:pic>
        <p:nvPicPr>
          <p:cNvPr id="91" name="image3.png" descr="image3.png"/>
          <p:cNvPicPr>
            <a:picLocks noChangeAspect="1"/>
          </p:cNvPicPr>
          <p:nvPr/>
        </p:nvPicPr>
        <p:blipFill>
          <a:blip r:embed="rId4">
            <a:extLst/>
          </a:blip>
          <a:stretch>
            <a:fillRect/>
          </a:stretch>
        </p:blipFill>
        <p:spPr>
          <a:xfrm>
            <a:off x="14497048" y="7559801"/>
            <a:ext cx="1499350" cy="1520924"/>
          </a:xfrm>
          <a:prstGeom prst="rect">
            <a:avLst/>
          </a:prstGeom>
          <a:ln w="12700"/>
        </p:spPr>
      </p:pic>
      <p:sp>
        <p:nvSpPr>
          <p:cNvPr id="92" name="Title Text"/>
          <p:cNvSpPr/>
          <p:nvPr>
            <p:ph type="title"/>
          </p:nvPr>
        </p:nvSpPr>
        <p:spPr>
          <a:xfrm>
            <a:off x="114300" y="368300"/>
            <a:ext cx="10337800" cy="1003300"/>
          </a:xfrm>
          <a:prstGeom prst="rect">
            <a:avLst/>
          </a:prstGeom>
        </p:spPr>
        <p:txBody>
          <a:bodyPr/>
          <a:lstStyle>
            <a:lvl1pPr algn="l">
              <a:defRPr sz="5200">
                <a:latin typeface="Palatino"/>
                <a:ea typeface="Palatino"/>
                <a:cs typeface="Palatino"/>
                <a:sym typeface="Palatino"/>
              </a:defRPr>
            </a:lvl1pPr>
          </a:lstStyle>
          <a:p>
            <a:pPr/>
            <a:r>
              <a:t>Title Text</a:t>
            </a:r>
          </a:p>
        </p:txBody>
      </p:sp>
      <p:sp>
        <p:nvSpPr>
          <p:cNvPr id="93" name="Body Level One…"/>
          <p:cNvSpPr/>
          <p:nvPr>
            <p:ph type="body" idx="1"/>
          </p:nvPr>
        </p:nvSpPr>
        <p:spPr>
          <a:xfrm>
            <a:off x="1126066" y="2159000"/>
            <a:ext cx="14003869" cy="5357298"/>
          </a:xfrm>
          <a:prstGeom prst="rect">
            <a:avLst/>
          </a:prstGeom>
        </p:spPr>
        <p:txBody>
          <a:bodyPr anchor="t"/>
          <a:lstStyle>
            <a:lvl1pPr marL="317500" indent="-317500">
              <a:spcBef>
                <a:spcPts val="500"/>
              </a:spcBef>
              <a:defRPr sz="4200">
                <a:latin typeface="Avenir Book"/>
                <a:ea typeface="Avenir Book"/>
                <a:cs typeface="Avenir Book"/>
                <a:sym typeface="Avenir Book"/>
              </a:defRPr>
            </a:lvl1pPr>
            <a:lvl2pPr marL="952500" indent="-317500">
              <a:spcBef>
                <a:spcPts val="500"/>
              </a:spcBef>
              <a:defRPr sz="3800">
                <a:latin typeface="Avenir Book"/>
                <a:ea typeface="Avenir Book"/>
                <a:cs typeface="Avenir Book"/>
                <a:sym typeface="Avenir Book"/>
              </a:defRPr>
            </a:lvl2pPr>
            <a:lvl3pPr marL="1587500" indent="-317500">
              <a:spcBef>
                <a:spcPts val="500"/>
              </a:spcBef>
              <a:defRPr sz="3600">
                <a:latin typeface="Avenir Book"/>
                <a:ea typeface="Avenir Book"/>
                <a:cs typeface="Avenir Book"/>
                <a:sym typeface="Avenir Book"/>
              </a:defRPr>
            </a:lvl3pPr>
            <a:lvl4pPr marL="2222500" indent="-317500">
              <a:spcBef>
                <a:spcPts val="500"/>
              </a:spcBef>
              <a:defRPr>
                <a:latin typeface="Avenir Book"/>
                <a:ea typeface="Avenir Book"/>
                <a:cs typeface="Avenir Book"/>
                <a:sym typeface="Avenir Book"/>
              </a:defRPr>
            </a:lvl4pPr>
            <a:lvl5pPr marL="2857500" indent="-317500">
              <a:spcBef>
                <a:spcPts val="500"/>
              </a:spcBef>
              <a:defRPr>
                <a:latin typeface="Avenir Book"/>
                <a:ea typeface="Avenir Book"/>
                <a:cs typeface="Avenir Book"/>
                <a:sym typeface="Avenir Book"/>
              </a:defRPr>
            </a:lvl5pPr>
          </a:lstStyle>
          <a:p>
            <a:pPr/>
            <a:r>
              <a:t>Body Level One</a:t>
            </a:r>
          </a:p>
          <a:p>
            <a:pPr lvl="1"/>
            <a:r>
              <a:t>Body Level Two</a:t>
            </a:r>
          </a:p>
          <a:p>
            <a:pPr lvl="2"/>
            <a:r>
              <a:t>Body Level Three</a:t>
            </a:r>
          </a:p>
          <a:p>
            <a:pPr lvl="3"/>
            <a:r>
              <a:t>Body Level Four</a:t>
            </a:r>
          </a:p>
          <a:p>
            <a:pPr lvl="4"/>
            <a:r>
              <a:t>Body Level Five</a:t>
            </a:r>
          </a:p>
        </p:txBody>
      </p:sp>
      <p:sp>
        <p:nvSpPr>
          <p:cNvPr id="94" name="Successful Group Learning…"/>
          <p:cNvSpPr/>
          <p:nvPr/>
        </p:nvSpPr>
        <p:spPr>
          <a:xfrm>
            <a:off x="304800" y="8382000"/>
            <a:ext cx="2961683" cy="5503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chor="ctr">
            <a:spAutoFit/>
          </a:bodyPr>
          <a:lstStyle/>
          <a:p>
            <a:pPr marL="0" indent="0">
              <a:spcBef>
                <a:spcPts val="0"/>
              </a:spcBef>
              <a:buSzTx/>
              <a:buNone/>
              <a:defRPr sz="1400">
                <a:latin typeface="Avenir Book"/>
                <a:ea typeface="Avenir Book"/>
                <a:cs typeface="Avenir Book"/>
                <a:sym typeface="Avenir Book"/>
              </a:defRPr>
            </a:pPr>
            <a:r>
              <a:t>Successful Group Learning</a:t>
            </a:r>
          </a:p>
          <a:p>
            <a:pPr marL="0" indent="0">
              <a:spcBef>
                <a:spcPts val="0"/>
              </a:spcBef>
              <a:buSzTx/>
              <a:buNone/>
              <a:defRPr sz="1400">
                <a:latin typeface="Avenir Book"/>
                <a:ea typeface="Avenir Book"/>
                <a:cs typeface="Avenir Book"/>
                <a:sym typeface="Avenir Book"/>
              </a:defRPr>
            </a:pPr>
            <a:r>
              <a:t>Fall 2018 • Dr. Michael S. Kirkpatrick</a:t>
            </a:r>
          </a:p>
        </p:txBody>
      </p:sp>
      <p:sp>
        <p:nvSpPr>
          <p:cNvPr id="95"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Two Bullets">
    <p:spTree>
      <p:nvGrpSpPr>
        <p:cNvPr id="1" name=""/>
        <p:cNvGrpSpPr/>
        <p:nvPr/>
      </p:nvGrpSpPr>
      <p:grpSpPr>
        <a:xfrm>
          <a:off x="0" y="0"/>
          <a:ext cx="0" cy="0"/>
          <a:chOff x="0" y="0"/>
          <a:chExt cx="0" cy="0"/>
        </a:xfrm>
      </p:grpSpPr>
      <p:sp>
        <p:nvSpPr>
          <p:cNvPr id="102" name="Rectangle"/>
          <p:cNvSpPr/>
          <p:nvPr/>
        </p:nvSpPr>
        <p:spPr>
          <a:xfrm>
            <a:off x="1003300" y="2159000"/>
            <a:ext cx="6616700" cy="5357298"/>
          </a:xfrm>
          <a:prstGeom prst="rect">
            <a:avLst/>
          </a:prstGeom>
          <a:solidFill>
            <a:srgbClr val="F5ECD6"/>
          </a:solidFill>
          <a:ln w="12700">
            <a:solidFill>
              <a:srgbClr val="552B95"/>
            </a:solidFill>
            <a:miter lim="400000"/>
          </a:ln>
        </p:spPr>
        <p:txBody>
          <a:bodyPr lIns="33866" tIns="33866" rIns="33866" bIns="33866"/>
          <a:lstStyle/>
          <a:p>
            <a:pPr marL="0" indent="0">
              <a:spcBef>
                <a:spcPts val="0"/>
              </a:spcBef>
              <a:buSzTx/>
              <a:buNone/>
              <a:defRPr b="1" sz="3600"/>
            </a:pPr>
          </a:p>
        </p:txBody>
      </p:sp>
      <p:pic>
        <p:nvPicPr>
          <p:cNvPr id="103" name="image1.jpg" descr="image1.jpg"/>
          <p:cNvPicPr>
            <a:picLocks noChangeAspect="0"/>
          </p:cNvPicPr>
          <p:nvPr/>
        </p:nvPicPr>
        <p:blipFill>
          <a:blip r:embed="rId2">
            <a:extLst/>
          </a:blip>
          <a:srcRect l="0" t="51203" r="0" b="0"/>
          <a:stretch>
            <a:fillRect/>
          </a:stretch>
        </p:blipFill>
        <p:spPr>
          <a:xfrm>
            <a:off x="0" y="0"/>
            <a:ext cx="16256000" cy="350993"/>
          </a:xfrm>
          <a:prstGeom prst="rect">
            <a:avLst/>
          </a:prstGeom>
          <a:ln w="12700"/>
        </p:spPr>
      </p:pic>
      <p:pic>
        <p:nvPicPr>
          <p:cNvPr id="104" name="image2.jpg" descr="image2.jpg"/>
          <p:cNvPicPr>
            <a:picLocks noChangeAspect="1"/>
          </p:cNvPicPr>
          <p:nvPr/>
        </p:nvPicPr>
        <p:blipFill>
          <a:blip r:embed="rId3">
            <a:extLst/>
          </a:blip>
          <a:srcRect l="0" t="0" r="0" b="67533"/>
          <a:stretch>
            <a:fillRect/>
          </a:stretch>
        </p:blipFill>
        <p:spPr>
          <a:xfrm>
            <a:off x="0" y="8303697"/>
            <a:ext cx="16256000" cy="32513"/>
          </a:xfrm>
          <a:prstGeom prst="rect">
            <a:avLst/>
          </a:prstGeom>
          <a:ln w="12700"/>
        </p:spPr>
      </p:pic>
      <p:pic>
        <p:nvPicPr>
          <p:cNvPr id="105" name="image3.png" descr="image3.png"/>
          <p:cNvPicPr>
            <a:picLocks noChangeAspect="1"/>
          </p:cNvPicPr>
          <p:nvPr/>
        </p:nvPicPr>
        <p:blipFill>
          <a:blip r:embed="rId4">
            <a:extLst/>
          </a:blip>
          <a:stretch>
            <a:fillRect/>
          </a:stretch>
        </p:blipFill>
        <p:spPr>
          <a:xfrm>
            <a:off x="14497048" y="7559801"/>
            <a:ext cx="1499350" cy="1520924"/>
          </a:xfrm>
          <a:prstGeom prst="rect">
            <a:avLst/>
          </a:prstGeom>
          <a:ln w="12700"/>
        </p:spPr>
      </p:pic>
      <p:sp>
        <p:nvSpPr>
          <p:cNvPr id="106" name="Title Text"/>
          <p:cNvSpPr/>
          <p:nvPr>
            <p:ph type="title"/>
          </p:nvPr>
        </p:nvSpPr>
        <p:spPr>
          <a:xfrm>
            <a:off x="114300" y="368300"/>
            <a:ext cx="10337800" cy="1003300"/>
          </a:xfrm>
          <a:prstGeom prst="rect">
            <a:avLst/>
          </a:prstGeom>
        </p:spPr>
        <p:txBody>
          <a:bodyPr/>
          <a:lstStyle>
            <a:lvl1pPr algn="l">
              <a:defRPr sz="5200">
                <a:latin typeface="Palatino"/>
                <a:ea typeface="Palatino"/>
                <a:cs typeface="Palatino"/>
                <a:sym typeface="Palatino"/>
              </a:defRPr>
            </a:lvl1pPr>
          </a:lstStyle>
          <a:p>
            <a:pPr/>
            <a:r>
              <a:t>Title Text</a:t>
            </a:r>
          </a:p>
        </p:txBody>
      </p:sp>
      <p:sp>
        <p:nvSpPr>
          <p:cNvPr id="107" name="Successful Group Learning…"/>
          <p:cNvSpPr/>
          <p:nvPr/>
        </p:nvSpPr>
        <p:spPr>
          <a:xfrm>
            <a:off x="304800" y="8382000"/>
            <a:ext cx="2961683" cy="5503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chor="ctr">
            <a:spAutoFit/>
          </a:bodyPr>
          <a:lstStyle/>
          <a:p>
            <a:pPr marL="0" indent="0">
              <a:spcBef>
                <a:spcPts val="0"/>
              </a:spcBef>
              <a:buSzTx/>
              <a:buNone/>
              <a:defRPr sz="1400">
                <a:latin typeface="Avenir Book"/>
                <a:ea typeface="Avenir Book"/>
                <a:cs typeface="Avenir Book"/>
                <a:sym typeface="Avenir Book"/>
              </a:defRPr>
            </a:pPr>
            <a:r>
              <a:t>Successful Group Learning</a:t>
            </a:r>
          </a:p>
          <a:p>
            <a:pPr marL="0" indent="0">
              <a:spcBef>
                <a:spcPts val="0"/>
              </a:spcBef>
              <a:buSzTx/>
              <a:buNone/>
              <a:defRPr sz="1400">
                <a:latin typeface="Avenir Book"/>
                <a:ea typeface="Avenir Book"/>
                <a:cs typeface="Avenir Book"/>
                <a:sym typeface="Avenir Book"/>
              </a:defRPr>
            </a:pPr>
            <a:r>
              <a:t>Fall 2018 • Dr. Michael S. Kirkpatrick</a:t>
            </a:r>
          </a:p>
        </p:txBody>
      </p:sp>
      <p:sp>
        <p:nvSpPr>
          <p:cNvPr id="108" name="Rectangle"/>
          <p:cNvSpPr/>
          <p:nvPr/>
        </p:nvSpPr>
        <p:spPr>
          <a:xfrm>
            <a:off x="8636000" y="2159000"/>
            <a:ext cx="6616700" cy="5357298"/>
          </a:xfrm>
          <a:prstGeom prst="rect">
            <a:avLst/>
          </a:prstGeom>
          <a:solidFill>
            <a:srgbClr val="F5ECD6"/>
          </a:solidFill>
          <a:ln w="12700">
            <a:solidFill>
              <a:srgbClr val="552B95"/>
            </a:solidFill>
            <a:miter lim="400000"/>
          </a:ln>
        </p:spPr>
        <p:txBody>
          <a:bodyPr lIns="33866" tIns="33866" rIns="33866" bIns="33866"/>
          <a:lstStyle/>
          <a:p>
            <a:pPr marL="0" indent="0">
              <a:spcBef>
                <a:spcPts val="0"/>
              </a:spcBef>
              <a:buSzTx/>
              <a:buNone/>
              <a:defRPr b="1" sz="3600"/>
            </a:pPr>
          </a:p>
        </p:txBody>
      </p:sp>
      <p:sp>
        <p:nvSpPr>
          <p:cNvPr id="109" name="Body Level One…"/>
          <p:cNvSpPr txBox="1"/>
          <p:nvPr>
            <p:ph type="body" sz="half" idx="13"/>
          </p:nvPr>
        </p:nvSpPr>
        <p:spPr>
          <a:xfrm>
            <a:off x="8758766" y="2159000"/>
            <a:ext cx="6371168" cy="5357298"/>
          </a:xfrm>
          <a:prstGeom prst="rect">
            <a:avLst/>
          </a:prstGeom>
        </p:spPr>
        <p:txBody>
          <a:bodyPr anchor="t"/>
          <a:lstStyle>
            <a:lvl1pPr marL="317500" indent="-317500">
              <a:spcBef>
                <a:spcPts val="500"/>
              </a:spcBef>
              <a:defRPr sz="4200">
                <a:latin typeface="Avenir Book"/>
                <a:ea typeface="Avenir Book"/>
                <a:cs typeface="Avenir Book"/>
                <a:sym typeface="Avenir Book"/>
              </a:defRPr>
            </a:lvl1pPr>
            <a:lvl2pPr marL="952500" indent="-317500">
              <a:spcBef>
                <a:spcPts val="500"/>
              </a:spcBef>
              <a:defRPr sz="3800">
                <a:latin typeface="Avenir Book"/>
                <a:ea typeface="Avenir Book"/>
                <a:cs typeface="Avenir Book"/>
                <a:sym typeface="Avenir Book"/>
              </a:defRPr>
            </a:lvl2pPr>
            <a:lvl3pPr marL="1587500" indent="-317500">
              <a:spcBef>
                <a:spcPts val="500"/>
              </a:spcBef>
              <a:defRPr sz="3600">
                <a:latin typeface="Avenir Book"/>
                <a:ea typeface="Avenir Book"/>
                <a:cs typeface="Avenir Book"/>
                <a:sym typeface="Avenir Book"/>
              </a:defRPr>
            </a:lvl3pPr>
            <a:lvl4pPr marL="2222500" indent="-317500">
              <a:spcBef>
                <a:spcPts val="500"/>
              </a:spcBef>
              <a:defRPr>
                <a:latin typeface="Avenir Book"/>
                <a:ea typeface="Avenir Book"/>
                <a:cs typeface="Avenir Book"/>
                <a:sym typeface="Avenir Book"/>
              </a:defRPr>
            </a:lvl4pPr>
            <a:lvl5pPr marL="2857500" indent="-317500">
              <a:spcBef>
                <a:spcPts val="500"/>
              </a:spcBef>
              <a:defRPr>
                <a:latin typeface="Avenir Book"/>
                <a:ea typeface="Avenir Book"/>
                <a:cs typeface="Avenir Book"/>
                <a:sym typeface="Avenir Book"/>
              </a:defRPr>
            </a:lvl5pPr>
          </a:lstStyle>
          <a:p>
            <a:pPr/>
            <a:r>
              <a:t>Body Level One</a:t>
            </a:r>
          </a:p>
          <a:p>
            <a:pPr lvl="1"/>
            <a:r>
              <a:t>Body Level Two</a:t>
            </a:r>
          </a:p>
          <a:p>
            <a:pPr lvl="2"/>
            <a:r>
              <a:t>Body Level Three</a:t>
            </a:r>
          </a:p>
          <a:p>
            <a:pPr lvl="3"/>
            <a:r>
              <a:t>Body Level Four</a:t>
            </a:r>
          </a:p>
          <a:p>
            <a:pPr lvl="4"/>
            <a:r>
              <a:t>Body Level Five</a:t>
            </a:r>
          </a:p>
        </p:txBody>
      </p:sp>
      <p:sp>
        <p:nvSpPr>
          <p:cNvPr id="110" name="Body Level One…"/>
          <p:cNvSpPr/>
          <p:nvPr>
            <p:ph type="body" sz="half" idx="1"/>
          </p:nvPr>
        </p:nvSpPr>
        <p:spPr>
          <a:xfrm>
            <a:off x="1126066" y="2159000"/>
            <a:ext cx="6371168" cy="5357298"/>
          </a:xfrm>
          <a:prstGeom prst="rect">
            <a:avLst/>
          </a:prstGeom>
        </p:spPr>
        <p:txBody>
          <a:bodyPr anchor="t"/>
          <a:lstStyle>
            <a:lvl1pPr marL="317500" indent="-317500">
              <a:spcBef>
                <a:spcPts val="500"/>
              </a:spcBef>
              <a:defRPr sz="4200">
                <a:latin typeface="Avenir Book"/>
                <a:ea typeface="Avenir Book"/>
                <a:cs typeface="Avenir Book"/>
                <a:sym typeface="Avenir Book"/>
              </a:defRPr>
            </a:lvl1pPr>
            <a:lvl2pPr marL="952500" indent="-317500">
              <a:spcBef>
                <a:spcPts val="500"/>
              </a:spcBef>
              <a:defRPr sz="3800">
                <a:latin typeface="Avenir Book"/>
                <a:ea typeface="Avenir Book"/>
                <a:cs typeface="Avenir Book"/>
                <a:sym typeface="Avenir Book"/>
              </a:defRPr>
            </a:lvl2pPr>
            <a:lvl3pPr marL="1587500" indent="-317500">
              <a:spcBef>
                <a:spcPts val="500"/>
              </a:spcBef>
              <a:defRPr sz="3600">
                <a:latin typeface="Avenir Book"/>
                <a:ea typeface="Avenir Book"/>
                <a:cs typeface="Avenir Book"/>
                <a:sym typeface="Avenir Book"/>
              </a:defRPr>
            </a:lvl3pPr>
            <a:lvl4pPr marL="2222500" indent="-317500">
              <a:spcBef>
                <a:spcPts val="500"/>
              </a:spcBef>
              <a:defRPr>
                <a:latin typeface="Avenir Book"/>
                <a:ea typeface="Avenir Book"/>
                <a:cs typeface="Avenir Book"/>
                <a:sym typeface="Avenir Book"/>
              </a:defRPr>
            </a:lvl4pPr>
            <a:lvl5pPr marL="2857500" indent="-317500">
              <a:spcBef>
                <a:spcPts val="500"/>
              </a:spcBef>
              <a:defRPr>
                <a:latin typeface="Avenir Book"/>
                <a:ea typeface="Avenir Book"/>
                <a:cs typeface="Avenir Book"/>
                <a:sym typeface="Avenir Book"/>
              </a:defRPr>
            </a:lvl5pPr>
          </a:lstStyle>
          <a:p>
            <a:pPr/>
            <a:r>
              <a:t>Body Level One</a:t>
            </a:r>
          </a:p>
          <a:p>
            <a:pPr lvl="1"/>
            <a:r>
              <a:t>Body Level Two</a:t>
            </a:r>
          </a:p>
          <a:p>
            <a:pPr lvl="2"/>
            <a:r>
              <a:t>Body Level Three</a:t>
            </a:r>
          </a:p>
          <a:p>
            <a:pPr lvl="3"/>
            <a:r>
              <a:t>Body Level Four</a:t>
            </a:r>
          </a:p>
          <a:p>
            <a:pPr lvl="4"/>
            <a:r>
              <a:t>Body Level Five</a:t>
            </a:r>
          </a:p>
        </p:txBody>
      </p:sp>
      <p:sp>
        <p:nvSpPr>
          <p:cNvPr id="111"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lf-check">
    <p:spTree>
      <p:nvGrpSpPr>
        <p:cNvPr id="1" name=""/>
        <p:cNvGrpSpPr/>
        <p:nvPr/>
      </p:nvGrpSpPr>
      <p:grpSpPr>
        <a:xfrm>
          <a:off x="0" y="0"/>
          <a:ext cx="0" cy="0"/>
          <a:chOff x="0" y="0"/>
          <a:chExt cx="0" cy="0"/>
        </a:xfrm>
      </p:grpSpPr>
      <p:sp>
        <p:nvSpPr>
          <p:cNvPr id="118" name="Answer the following questions on your own:"/>
          <p:cNvSpPr/>
          <p:nvPr/>
        </p:nvSpPr>
        <p:spPr>
          <a:xfrm>
            <a:off x="1003300" y="2159000"/>
            <a:ext cx="14262100" cy="5359400"/>
          </a:xfrm>
          <a:prstGeom prst="rect">
            <a:avLst/>
          </a:prstGeom>
          <a:solidFill>
            <a:srgbClr val="F5ECD6"/>
          </a:solidFill>
          <a:ln w="12700">
            <a:solidFill>
              <a:srgbClr val="552B95"/>
            </a:solidFill>
            <a:miter lim="400000"/>
          </a:ln>
          <a:extLst>
            <a:ext uri="{C572A759-6A51-4108-AA02-DFA0A04FC94B}">
              <ma14:wrappingTextBoxFlag xmlns:ma14="http://schemas.microsoft.com/office/mac/drawingml/2011/main" val="1"/>
            </a:ext>
          </a:extLst>
        </p:spPr>
        <p:txBody>
          <a:bodyPr lIns="33866" tIns="33866" rIns="33866" bIns="33866"/>
          <a:lstStyle>
            <a:lvl1pPr marL="0" indent="0">
              <a:spcBef>
                <a:spcPts val="0"/>
              </a:spcBef>
              <a:buSzTx/>
              <a:buNone/>
              <a:defRPr sz="4000">
                <a:latin typeface="Avenir Heavy"/>
                <a:ea typeface="Avenir Heavy"/>
                <a:cs typeface="Avenir Heavy"/>
                <a:sym typeface="Avenir Heavy"/>
              </a:defRPr>
            </a:lvl1pPr>
          </a:lstStyle>
          <a:p>
            <a:pPr/>
            <a:r>
              <a:t>Answer the following questions on your own:</a:t>
            </a:r>
          </a:p>
        </p:txBody>
      </p:sp>
      <p:pic>
        <p:nvPicPr>
          <p:cNvPr id="119" name="image1.jpg" descr="image1.jpg"/>
          <p:cNvPicPr>
            <a:picLocks noChangeAspect="0"/>
          </p:cNvPicPr>
          <p:nvPr/>
        </p:nvPicPr>
        <p:blipFill>
          <a:blip r:embed="rId2">
            <a:extLst/>
          </a:blip>
          <a:srcRect l="0" t="51203" r="0" b="0"/>
          <a:stretch>
            <a:fillRect/>
          </a:stretch>
        </p:blipFill>
        <p:spPr>
          <a:xfrm>
            <a:off x="0" y="0"/>
            <a:ext cx="16256000" cy="350993"/>
          </a:xfrm>
          <a:prstGeom prst="rect">
            <a:avLst/>
          </a:prstGeom>
          <a:ln w="12700"/>
        </p:spPr>
      </p:pic>
      <p:pic>
        <p:nvPicPr>
          <p:cNvPr id="120" name="image2.jpg" descr="image2.jpg"/>
          <p:cNvPicPr>
            <a:picLocks noChangeAspect="1"/>
          </p:cNvPicPr>
          <p:nvPr/>
        </p:nvPicPr>
        <p:blipFill>
          <a:blip r:embed="rId3">
            <a:extLst/>
          </a:blip>
          <a:srcRect l="0" t="0" r="0" b="67533"/>
          <a:stretch>
            <a:fillRect/>
          </a:stretch>
        </p:blipFill>
        <p:spPr>
          <a:xfrm>
            <a:off x="0" y="8303697"/>
            <a:ext cx="16256000" cy="32513"/>
          </a:xfrm>
          <a:prstGeom prst="rect">
            <a:avLst/>
          </a:prstGeom>
          <a:ln w="12700"/>
        </p:spPr>
      </p:pic>
      <p:pic>
        <p:nvPicPr>
          <p:cNvPr id="121" name="image3.png" descr="image3.png"/>
          <p:cNvPicPr>
            <a:picLocks noChangeAspect="1"/>
          </p:cNvPicPr>
          <p:nvPr/>
        </p:nvPicPr>
        <p:blipFill>
          <a:blip r:embed="rId4">
            <a:extLst/>
          </a:blip>
          <a:stretch>
            <a:fillRect/>
          </a:stretch>
        </p:blipFill>
        <p:spPr>
          <a:xfrm>
            <a:off x="14497048" y="7559801"/>
            <a:ext cx="1499350" cy="1520924"/>
          </a:xfrm>
          <a:prstGeom prst="rect">
            <a:avLst/>
          </a:prstGeom>
          <a:ln w="12700"/>
        </p:spPr>
      </p:pic>
      <p:sp>
        <p:nvSpPr>
          <p:cNvPr id="122" name="Body Level One…"/>
          <p:cNvSpPr/>
          <p:nvPr>
            <p:ph type="body" idx="1"/>
          </p:nvPr>
        </p:nvSpPr>
        <p:spPr>
          <a:xfrm>
            <a:off x="1003300" y="2819400"/>
            <a:ext cx="14262100" cy="4875732"/>
          </a:xfrm>
          <a:prstGeom prst="rect">
            <a:avLst/>
          </a:prstGeom>
        </p:spPr>
        <p:txBody>
          <a:bodyPr anchor="t"/>
          <a:lstStyle>
            <a:lvl1pPr marL="317500" indent="-317500">
              <a:spcBef>
                <a:spcPts val="0"/>
              </a:spcBef>
              <a:defRPr sz="4200">
                <a:latin typeface="Avenir Book"/>
                <a:ea typeface="Avenir Book"/>
                <a:cs typeface="Avenir Book"/>
                <a:sym typeface="Avenir Book"/>
              </a:defRPr>
            </a:lvl1pPr>
            <a:lvl2pPr marL="952500" indent="-317500">
              <a:spcBef>
                <a:spcPts val="0"/>
              </a:spcBef>
              <a:defRPr sz="3800">
                <a:latin typeface="Avenir Book"/>
                <a:ea typeface="Avenir Book"/>
                <a:cs typeface="Avenir Book"/>
                <a:sym typeface="Avenir Book"/>
              </a:defRPr>
            </a:lvl2pPr>
            <a:lvl3pPr marL="1587500" indent="-317500">
              <a:spcBef>
                <a:spcPts val="0"/>
              </a:spcBef>
              <a:defRPr sz="3600">
                <a:latin typeface="Avenir Book"/>
                <a:ea typeface="Avenir Book"/>
                <a:cs typeface="Avenir Book"/>
                <a:sym typeface="Avenir Book"/>
              </a:defRPr>
            </a:lvl3pPr>
            <a:lvl4pPr marL="2222500" indent="-317500">
              <a:spcBef>
                <a:spcPts val="0"/>
              </a:spcBef>
              <a:defRPr>
                <a:latin typeface="Avenir Book"/>
                <a:ea typeface="Avenir Book"/>
                <a:cs typeface="Avenir Book"/>
                <a:sym typeface="Avenir Book"/>
              </a:defRPr>
            </a:lvl4pPr>
            <a:lvl5pPr marL="2857500" indent="-317500">
              <a:spcBef>
                <a:spcPts val="0"/>
              </a:spcBef>
              <a:defRPr>
                <a:latin typeface="Avenir Book"/>
                <a:ea typeface="Avenir Book"/>
                <a:cs typeface="Avenir Book"/>
                <a:sym typeface="Avenir Book"/>
              </a:defRPr>
            </a:lvl5pPr>
          </a:lstStyle>
          <a:p>
            <a:pPr/>
            <a:r>
              <a:t>Body Level One</a:t>
            </a:r>
          </a:p>
          <a:p>
            <a:pPr lvl="1"/>
            <a:r>
              <a:t>Body Level Two</a:t>
            </a:r>
          </a:p>
          <a:p>
            <a:pPr lvl="2"/>
            <a:r>
              <a:t>Body Level Three</a:t>
            </a:r>
          </a:p>
          <a:p>
            <a:pPr lvl="3"/>
            <a:r>
              <a:t>Body Level Four</a:t>
            </a:r>
          </a:p>
          <a:p>
            <a:pPr lvl="4"/>
            <a:r>
              <a:t>Body Level Five</a:t>
            </a:r>
          </a:p>
        </p:txBody>
      </p:sp>
      <p:sp>
        <p:nvSpPr>
          <p:cNvPr id="123" name="Successful Group Learning…"/>
          <p:cNvSpPr/>
          <p:nvPr/>
        </p:nvSpPr>
        <p:spPr>
          <a:xfrm>
            <a:off x="304800" y="8362950"/>
            <a:ext cx="2974383" cy="5884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chor="ctr">
            <a:spAutoFit/>
          </a:bodyPr>
          <a:lstStyle/>
          <a:p>
            <a:pPr marL="0" indent="0">
              <a:spcBef>
                <a:spcPts val="0"/>
              </a:spcBef>
              <a:buSzTx/>
              <a:buNone/>
              <a:defRPr sz="1400">
                <a:latin typeface="Avenir Book"/>
                <a:ea typeface="Avenir Book"/>
                <a:cs typeface="Avenir Book"/>
                <a:sym typeface="Avenir Book"/>
              </a:defRPr>
            </a:pPr>
            <a:r>
              <a:t>Successful Group Learning</a:t>
            </a:r>
          </a:p>
          <a:p>
            <a:pPr marL="0" indent="0">
              <a:spcBef>
                <a:spcPts val="0"/>
              </a:spcBef>
              <a:buSzTx/>
              <a:buNone/>
              <a:defRPr sz="1400">
                <a:latin typeface="Avenir Book"/>
                <a:ea typeface="Avenir Book"/>
                <a:cs typeface="Avenir Book"/>
                <a:sym typeface="Avenir Book"/>
              </a:defRPr>
            </a:pPr>
            <a:r>
              <a:t>Fall 2018 </a:t>
            </a:r>
            <a:r>
              <a:rPr sz="1600"/>
              <a:t>•</a:t>
            </a:r>
            <a:r>
              <a:t> Dr. Michael S. Kirkpatrick</a:t>
            </a:r>
          </a:p>
        </p:txBody>
      </p:sp>
      <p:sp>
        <p:nvSpPr>
          <p:cNvPr id="124" name="Self-check"/>
          <p:cNvSpPr/>
          <p:nvPr/>
        </p:nvSpPr>
        <p:spPr>
          <a:xfrm>
            <a:off x="114300" y="400049"/>
            <a:ext cx="6181607" cy="931335"/>
          </a:xfrm>
          <a:prstGeom prst="rect">
            <a:avLst/>
          </a:prstGeom>
          <a:ln w="3175">
            <a:miter lim="400000"/>
          </a:ln>
          <a:extLst>
            <a:ext uri="{C572A759-6A51-4108-AA02-DFA0A04FC94B}">
              <ma14:wrappingTextBoxFlag xmlns:ma14="http://schemas.microsoft.com/office/mac/drawingml/2011/main" val="1"/>
            </a:ext>
          </a:extLst>
        </p:spPr>
        <p:txBody>
          <a:bodyPr lIns="33866" tIns="33866" rIns="33866" bIns="33866" anchor="ctr">
            <a:spAutoFit/>
          </a:bodyPr>
          <a:lstStyle>
            <a:lvl1pPr marL="0" indent="0">
              <a:spcBef>
                <a:spcPts val="1000"/>
              </a:spcBef>
              <a:buSzTx/>
              <a:buNone/>
              <a:defRPr sz="5200">
                <a:latin typeface="Palatino"/>
                <a:ea typeface="Palatino"/>
                <a:cs typeface="Palatino"/>
                <a:sym typeface="Palatino"/>
              </a:defRPr>
            </a:lvl1pPr>
          </a:lstStyle>
          <a:p>
            <a:pPr/>
            <a:r>
              <a:t>Self-check</a:t>
            </a:r>
          </a:p>
        </p:txBody>
      </p:sp>
      <p:sp>
        <p:nvSpPr>
          <p:cNvPr id="125"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1.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Relationship Id="rId17" Type="http://schemas.openxmlformats.org/officeDocument/2006/relationships/slideLayout" Target="../slideLayouts/slideLayout13.xml"/><Relationship Id="rId18" Type="http://schemas.openxmlformats.org/officeDocument/2006/relationships/slideLayout" Target="../slideLayouts/slideLayout14.xml"/><Relationship Id="rId19" Type="http://schemas.openxmlformats.org/officeDocument/2006/relationships/slideLayout" Target="../slideLayouts/slideLayout15.xml"/><Relationship Id="rId20" Type="http://schemas.openxmlformats.org/officeDocument/2006/relationships/slideLayout" Target="../slideLayouts/slideLayout16.xml"/><Relationship Id="rId2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image1.jpg" descr="image1.jpg"/>
          <p:cNvPicPr>
            <a:picLocks noChangeAspect="0"/>
          </p:cNvPicPr>
          <p:nvPr/>
        </p:nvPicPr>
        <p:blipFill>
          <a:blip r:embed="rId2">
            <a:extLst/>
          </a:blip>
          <a:srcRect l="0" t="51203" r="0" b="0"/>
          <a:stretch>
            <a:fillRect/>
          </a:stretch>
        </p:blipFill>
        <p:spPr>
          <a:xfrm>
            <a:off x="0" y="0"/>
            <a:ext cx="16256000" cy="350993"/>
          </a:xfrm>
          <a:prstGeom prst="rect">
            <a:avLst/>
          </a:prstGeom>
          <a:ln w="12700"/>
        </p:spPr>
      </p:pic>
      <p:pic>
        <p:nvPicPr>
          <p:cNvPr id="3" name="image2.jpg" descr="image2.jpg"/>
          <p:cNvPicPr>
            <a:picLocks noChangeAspect="1"/>
          </p:cNvPicPr>
          <p:nvPr/>
        </p:nvPicPr>
        <p:blipFill>
          <a:blip r:embed="rId3">
            <a:extLst/>
          </a:blip>
          <a:srcRect l="0" t="0" r="0" b="67533"/>
          <a:stretch>
            <a:fillRect/>
          </a:stretch>
        </p:blipFill>
        <p:spPr>
          <a:xfrm>
            <a:off x="0" y="8303697"/>
            <a:ext cx="16256000" cy="32513"/>
          </a:xfrm>
          <a:prstGeom prst="rect">
            <a:avLst/>
          </a:prstGeom>
          <a:ln w="12700"/>
        </p:spPr>
      </p:pic>
      <p:pic>
        <p:nvPicPr>
          <p:cNvPr id="4" name="image3.png" descr="image3.png"/>
          <p:cNvPicPr>
            <a:picLocks noChangeAspect="1"/>
          </p:cNvPicPr>
          <p:nvPr/>
        </p:nvPicPr>
        <p:blipFill>
          <a:blip r:embed="rId4">
            <a:extLst/>
          </a:blip>
          <a:stretch>
            <a:fillRect/>
          </a:stretch>
        </p:blipFill>
        <p:spPr>
          <a:xfrm>
            <a:off x="14497048" y="7559801"/>
            <a:ext cx="1499350" cy="1520924"/>
          </a:xfrm>
          <a:prstGeom prst="rect">
            <a:avLst/>
          </a:prstGeom>
          <a:ln w="12700"/>
        </p:spPr>
      </p:pic>
      <p:sp>
        <p:nvSpPr>
          <p:cNvPr id="5" name="Successful Group Learning…"/>
          <p:cNvSpPr/>
          <p:nvPr/>
        </p:nvSpPr>
        <p:spPr>
          <a:xfrm>
            <a:off x="304800" y="8382000"/>
            <a:ext cx="2961683" cy="5503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chor="ctr">
            <a:spAutoFit/>
          </a:bodyPr>
          <a:lstStyle/>
          <a:p>
            <a:pPr marL="0" indent="0">
              <a:spcBef>
                <a:spcPts val="0"/>
              </a:spcBef>
              <a:buSzTx/>
              <a:buNone/>
              <a:defRPr sz="1400">
                <a:latin typeface="Avenir Book"/>
                <a:ea typeface="Avenir Book"/>
                <a:cs typeface="Avenir Book"/>
                <a:sym typeface="Avenir Book"/>
              </a:defRPr>
            </a:pPr>
            <a:r>
              <a:t>Successful Group Learning</a:t>
            </a:r>
          </a:p>
          <a:p>
            <a:pPr marL="0" indent="0">
              <a:spcBef>
                <a:spcPts val="0"/>
              </a:spcBef>
              <a:buSzTx/>
              <a:buNone/>
              <a:defRPr sz="1400">
                <a:latin typeface="Avenir Book"/>
                <a:ea typeface="Avenir Book"/>
                <a:cs typeface="Avenir Book"/>
                <a:sym typeface="Avenir Book"/>
              </a:defRPr>
            </a:pPr>
            <a:r>
              <a:t>Fall 2018 • Dr. Michael S. Kirkpatrick</a:t>
            </a:r>
          </a:p>
        </p:txBody>
      </p:sp>
      <p:sp>
        <p:nvSpPr>
          <p:cNvPr id="6" name="Title Text"/>
          <p:cNvSpPr/>
          <p:nvPr>
            <p:ph type="title"/>
          </p:nvPr>
        </p:nvSpPr>
        <p:spPr>
          <a:xfrm>
            <a:off x="1126066" y="634999"/>
            <a:ext cx="14003869" cy="1524001"/>
          </a:xfrm>
          <a:prstGeom prst="rect">
            <a:avLst/>
          </a:prstGeom>
          <a:ln w="3175">
            <a:miter lim="400000"/>
          </a:ln>
          <a:extLst>
            <a:ext uri="{C572A759-6A51-4108-AA02-DFA0A04FC94B}">
              <ma14:wrappingTextBoxFlag xmlns:ma14="http://schemas.microsoft.com/office/mac/drawingml/2011/main" val="1"/>
            </a:ext>
          </a:extLst>
        </p:spPr>
        <p:txBody>
          <a:bodyPr lIns="33866" tIns="33866" rIns="33866" bIns="33866" anchor="ctr">
            <a:normAutofit fontScale="100000" lnSpcReduction="0"/>
          </a:bodyPr>
          <a:lstStyle/>
          <a:p>
            <a:pPr/>
            <a:r>
              <a:t>Title Text</a:t>
            </a:r>
          </a:p>
        </p:txBody>
      </p:sp>
      <p:sp>
        <p:nvSpPr>
          <p:cNvPr id="7" name="Body Level One…"/>
          <p:cNvSpPr/>
          <p:nvPr>
            <p:ph type="body" idx="1"/>
          </p:nvPr>
        </p:nvSpPr>
        <p:spPr>
          <a:xfrm>
            <a:off x="1126066" y="2159000"/>
            <a:ext cx="14003869" cy="6138334"/>
          </a:xfrm>
          <a:prstGeom prst="rect">
            <a:avLst/>
          </a:prstGeom>
          <a:ln w="3175">
            <a:miter lim="400000"/>
          </a:ln>
          <a:extLst>
            <a:ext uri="{C572A759-6A51-4108-AA02-DFA0A04FC94B}">
              <ma14:wrappingTextBoxFlag xmlns:ma14="http://schemas.microsoft.com/office/mac/drawingml/2011/main" val="1"/>
            </a:ext>
          </a:extLst>
        </p:spPr>
        <p:txBody>
          <a:bodyPr lIns="33866" tIns="33866" rIns="33866" bIns="33866"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8" name="Slide Number"/>
          <p:cNvSpPr/>
          <p:nvPr>
            <p:ph type="sldNum" sz="quarter" idx="2"/>
          </p:nvPr>
        </p:nvSpPr>
        <p:spPr>
          <a:xfrm>
            <a:off x="7970571" y="8720666"/>
            <a:ext cx="306392" cy="309035"/>
          </a:xfrm>
          <a:prstGeom prst="rect">
            <a:avLst/>
          </a:prstGeom>
          <a:ln w="3175">
            <a:miter lim="400000"/>
          </a:ln>
        </p:spPr>
        <p:txBody>
          <a:bodyPr wrap="none" lIns="33866" tIns="33866" rIns="33866" bIns="33866">
            <a:spAutoFit/>
          </a:bodyPr>
          <a:lstStyle>
            <a:lvl1pPr marL="0" indent="0" algn="ctr">
              <a:spcBef>
                <a:spcPts val="0"/>
              </a:spcBef>
              <a:buSzTx/>
              <a:buNone/>
              <a:defRPr sz="1600">
                <a:latin typeface="+mn-lt"/>
                <a:ea typeface="+mn-ea"/>
                <a:cs typeface="+mn-cs"/>
                <a:sym typeface="Helvetica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 id="2147483662" r:id="rId18"/>
    <p:sldLayoutId id="2147483663" r:id="rId19"/>
    <p:sldLayoutId id="2147483664" r:id="rId20"/>
    <p:sldLayoutId id="2147483665" r:id="rId21"/>
  </p:sldLayoutIdLst>
  <p:transition xmlns:p14="http://schemas.microsoft.com/office/powerpoint/2010/main" spd="med" advClick="1"/>
  <p:txStyles>
    <p:titleStyle>
      <a:lvl1pPr marL="0" marR="0" indent="0" algn="ctr" defTabSz="550333" rtl="0" latinLnBrk="0">
        <a:lnSpc>
          <a:spcPct val="100000"/>
        </a:lnSpc>
        <a:spcBef>
          <a:spcPts val="0"/>
        </a:spcBef>
        <a:spcAft>
          <a:spcPts val="0"/>
        </a:spcAft>
        <a:buClrTx/>
        <a:buSzTx/>
        <a:buFontTx/>
        <a:buNone/>
        <a:tabLst/>
        <a:defRPr b="0" baseline="0" cap="none" i="0" spc="0" strike="noStrike" sz="7400" u="none">
          <a:ln>
            <a:noFill/>
          </a:ln>
          <a:solidFill>
            <a:srgbClr val="000000"/>
          </a:solidFill>
          <a:uFillTx/>
          <a:latin typeface="+mn-lt"/>
          <a:ea typeface="+mn-ea"/>
          <a:cs typeface="+mn-cs"/>
          <a:sym typeface="Helvetica Light"/>
        </a:defRPr>
      </a:lvl1pPr>
      <a:lvl2pPr marL="0" marR="0" indent="2286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000000"/>
          </a:solidFill>
          <a:uFillTx/>
          <a:latin typeface="+mn-lt"/>
          <a:ea typeface="+mn-ea"/>
          <a:cs typeface="+mn-cs"/>
          <a:sym typeface="Helvetica Light"/>
        </a:defRPr>
      </a:lvl2pPr>
      <a:lvl3pPr marL="0" marR="0" indent="4572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000000"/>
          </a:solidFill>
          <a:uFillTx/>
          <a:latin typeface="+mn-lt"/>
          <a:ea typeface="+mn-ea"/>
          <a:cs typeface="+mn-cs"/>
          <a:sym typeface="Helvetica Light"/>
        </a:defRPr>
      </a:lvl3pPr>
      <a:lvl4pPr marL="0" marR="0" indent="6858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000000"/>
          </a:solidFill>
          <a:uFillTx/>
          <a:latin typeface="+mn-lt"/>
          <a:ea typeface="+mn-ea"/>
          <a:cs typeface="+mn-cs"/>
          <a:sym typeface="Helvetica Light"/>
        </a:defRPr>
      </a:lvl4pPr>
      <a:lvl5pPr marL="0" marR="0" indent="9144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000000"/>
          </a:solidFill>
          <a:uFillTx/>
          <a:latin typeface="+mn-lt"/>
          <a:ea typeface="+mn-ea"/>
          <a:cs typeface="+mn-cs"/>
          <a:sym typeface="Helvetica Light"/>
        </a:defRPr>
      </a:lvl5pPr>
      <a:lvl6pPr marL="0" marR="0" indent="11430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000000"/>
          </a:solidFill>
          <a:uFillTx/>
          <a:latin typeface="+mn-lt"/>
          <a:ea typeface="+mn-ea"/>
          <a:cs typeface="+mn-cs"/>
          <a:sym typeface="Helvetica Light"/>
        </a:defRPr>
      </a:lvl6pPr>
      <a:lvl7pPr marL="0" marR="0" indent="13716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000000"/>
          </a:solidFill>
          <a:uFillTx/>
          <a:latin typeface="+mn-lt"/>
          <a:ea typeface="+mn-ea"/>
          <a:cs typeface="+mn-cs"/>
          <a:sym typeface="Helvetica Light"/>
        </a:defRPr>
      </a:lvl7pPr>
      <a:lvl8pPr marL="0" marR="0" indent="16002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000000"/>
          </a:solidFill>
          <a:uFillTx/>
          <a:latin typeface="+mn-lt"/>
          <a:ea typeface="+mn-ea"/>
          <a:cs typeface="+mn-cs"/>
          <a:sym typeface="Helvetica Light"/>
        </a:defRPr>
      </a:lvl8pPr>
      <a:lvl9pPr marL="0" marR="0" indent="1828800" algn="ctr" defTabSz="550333" rtl="0" latinLnBrk="0">
        <a:lnSpc>
          <a:spcPct val="100000"/>
        </a:lnSpc>
        <a:spcBef>
          <a:spcPts val="0"/>
        </a:spcBef>
        <a:spcAft>
          <a:spcPts val="0"/>
        </a:spcAft>
        <a:buClrTx/>
        <a:buSzTx/>
        <a:buFontTx/>
        <a:buNone/>
        <a:tabLst/>
        <a:defRPr b="0" baseline="0" cap="none" i="0" spc="0" strike="noStrike" sz="7400" u="none">
          <a:ln>
            <a:noFill/>
          </a:ln>
          <a:solidFill>
            <a:srgbClr val="000000"/>
          </a:solidFill>
          <a:uFillTx/>
          <a:latin typeface="+mn-lt"/>
          <a:ea typeface="+mn-ea"/>
          <a:cs typeface="+mn-cs"/>
          <a:sym typeface="Helvetica Light"/>
        </a:defRPr>
      </a:lvl9pPr>
    </p:titleStyle>
    <p:bodyStyle>
      <a:lvl1pPr marL="762705" marR="0" indent="-419805" algn="l" defTabSz="550333" latinLnBrk="0">
        <a:lnSpc>
          <a:spcPct val="100000"/>
        </a:lnSpc>
        <a:spcBef>
          <a:spcPts val="3400"/>
        </a:spcBef>
        <a:spcAft>
          <a:spcPts val="0"/>
        </a:spcAft>
        <a:buClrTx/>
        <a:buSzPct val="75000"/>
        <a:buFontTx/>
        <a:buChar char="•"/>
        <a:tabLst/>
        <a:defRPr b="0" baseline="0" cap="none" i="0" spc="0" strike="noStrike" sz="3400" u="none">
          <a:ln>
            <a:noFill/>
          </a:ln>
          <a:solidFill>
            <a:srgbClr val="000000"/>
          </a:solidFill>
          <a:uFillTx/>
          <a:latin typeface="+mn-lt"/>
          <a:ea typeface="+mn-ea"/>
          <a:cs typeface="+mn-cs"/>
          <a:sym typeface="Helvetica Light"/>
        </a:defRPr>
      </a:lvl1pPr>
      <a:lvl2pPr marL="1050192" marR="0" indent="-415192" algn="l" defTabSz="550333" latinLnBrk="0">
        <a:lnSpc>
          <a:spcPct val="100000"/>
        </a:lnSpc>
        <a:spcBef>
          <a:spcPts val="3400"/>
        </a:spcBef>
        <a:spcAft>
          <a:spcPts val="0"/>
        </a:spcAft>
        <a:buClrTx/>
        <a:buSzPct val="75000"/>
        <a:buFontTx/>
        <a:buChar char="•"/>
        <a:tabLst/>
        <a:defRPr b="0" baseline="0" cap="none" i="0" spc="0" strike="noStrike" sz="3400" u="none">
          <a:ln>
            <a:noFill/>
          </a:ln>
          <a:solidFill>
            <a:srgbClr val="000000"/>
          </a:solidFill>
          <a:uFillTx/>
          <a:latin typeface="+mn-lt"/>
          <a:ea typeface="+mn-ea"/>
          <a:cs typeface="+mn-cs"/>
          <a:sym typeface="Helvetica Light"/>
        </a:defRPr>
      </a:lvl2pPr>
      <a:lvl3pPr marL="1685192" marR="0" indent="-415192" algn="l" defTabSz="550333" latinLnBrk="0">
        <a:lnSpc>
          <a:spcPct val="100000"/>
        </a:lnSpc>
        <a:spcBef>
          <a:spcPts val="3400"/>
        </a:spcBef>
        <a:spcAft>
          <a:spcPts val="0"/>
        </a:spcAft>
        <a:buClrTx/>
        <a:buSzPct val="75000"/>
        <a:buFontTx/>
        <a:buChar char="•"/>
        <a:tabLst/>
        <a:defRPr b="0" baseline="0" cap="none" i="0" spc="0" strike="noStrike" sz="3400" u="none">
          <a:ln>
            <a:noFill/>
          </a:ln>
          <a:solidFill>
            <a:srgbClr val="000000"/>
          </a:solidFill>
          <a:uFillTx/>
          <a:latin typeface="+mn-lt"/>
          <a:ea typeface="+mn-ea"/>
          <a:cs typeface="+mn-cs"/>
          <a:sym typeface="Helvetica Light"/>
        </a:defRPr>
      </a:lvl3pPr>
      <a:lvl4pPr marL="2320192" marR="0" indent="-415192" algn="l" defTabSz="550333" latinLnBrk="0">
        <a:lnSpc>
          <a:spcPct val="100000"/>
        </a:lnSpc>
        <a:spcBef>
          <a:spcPts val="3400"/>
        </a:spcBef>
        <a:spcAft>
          <a:spcPts val="0"/>
        </a:spcAft>
        <a:buClrTx/>
        <a:buSzPct val="75000"/>
        <a:buFontTx/>
        <a:buChar char="•"/>
        <a:tabLst/>
        <a:defRPr b="0" baseline="0" cap="none" i="0" spc="0" strike="noStrike" sz="3400" u="none">
          <a:ln>
            <a:noFill/>
          </a:ln>
          <a:solidFill>
            <a:srgbClr val="000000"/>
          </a:solidFill>
          <a:uFillTx/>
          <a:latin typeface="+mn-lt"/>
          <a:ea typeface="+mn-ea"/>
          <a:cs typeface="+mn-cs"/>
          <a:sym typeface="Helvetica Light"/>
        </a:defRPr>
      </a:lvl4pPr>
      <a:lvl5pPr marL="2955192" marR="0" indent="-415192" algn="l" defTabSz="550333" latinLnBrk="0">
        <a:lnSpc>
          <a:spcPct val="100000"/>
        </a:lnSpc>
        <a:spcBef>
          <a:spcPts val="3400"/>
        </a:spcBef>
        <a:spcAft>
          <a:spcPts val="0"/>
        </a:spcAft>
        <a:buClrTx/>
        <a:buSzPct val="75000"/>
        <a:buFontTx/>
        <a:buChar char="•"/>
        <a:tabLst/>
        <a:defRPr b="0" baseline="0" cap="none" i="0" spc="0" strike="noStrike" sz="3400" u="none">
          <a:ln>
            <a:noFill/>
          </a:ln>
          <a:solidFill>
            <a:srgbClr val="000000"/>
          </a:solidFill>
          <a:uFillTx/>
          <a:latin typeface="+mn-lt"/>
          <a:ea typeface="+mn-ea"/>
          <a:cs typeface="+mn-cs"/>
          <a:sym typeface="Helvetica Light"/>
        </a:defRPr>
      </a:lvl5pPr>
      <a:lvl6pPr marL="3590192" marR="0" indent="-415192" algn="l" defTabSz="550333" latinLnBrk="0">
        <a:lnSpc>
          <a:spcPct val="100000"/>
        </a:lnSpc>
        <a:spcBef>
          <a:spcPts val="3400"/>
        </a:spcBef>
        <a:spcAft>
          <a:spcPts val="0"/>
        </a:spcAft>
        <a:buClrTx/>
        <a:buSzPct val="75000"/>
        <a:buFontTx/>
        <a:buChar char="•"/>
        <a:tabLst/>
        <a:defRPr b="0" baseline="0" cap="none" i="0" spc="0" strike="noStrike" sz="3400" u="none">
          <a:ln>
            <a:noFill/>
          </a:ln>
          <a:solidFill>
            <a:srgbClr val="000000"/>
          </a:solidFill>
          <a:uFillTx/>
          <a:latin typeface="+mn-lt"/>
          <a:ea typeface="+mn-ea"/>
          <a:cs typeface="+mn-cs"/>
          <a:sym typeface="Helvetica Light"/>
        </a:defRPr>
      </a:lvl6pPr>
      <a:lvl7pPr marL="4225192" marR="0" indent="-415192" algn="l" defTabSz="550333" latinLnBrk="0">
        <a:lnSpc>
          <a:spcPct val="100000"/>
        </a:lnSpc>
        <a:spcBef>
          <a:spcPts val="3400"/>
        </a:spcBef>
        <a:spcAft>
          <a:spcPts val="0"/>
        </a:spcAft>
        <a:buClrTx/>
        <a:buSzPct val="75000"/>
        <a:buFontTx/>
        <a:buChar char="•"/>
        <a:tabLst/>
        <a:defRPr b="0" baseline="0" cap="none" i="0" spc="0" strike="noStrike" sz="3400" u="none">
          <a:ln>
            <a:noFill/>
          </a:ln>
          <a:solidFill>
            <a:srgbClr val="000000"/>
          </a:solidFill>
          <a:uFillTx/>
          <a:latin typeface="+mn-lt"/>
          <a:ea typeface="+mn-ea"/>
          <a:cs typeface="+mn-cs"/>
          <a:sym typeface="Helvetica Light"/>
        </a:defRPr>
      </a:lvl7pPr>
      <a:lvl8pPr marL="4860192" marR="0" indent="-415192" algn="l" defTabSz="550333" latinLnBrk="0">
        <a:lnSpc>
          <a:spcPct val="100000"/>
        </a:lnSpc>
        <a:spcBef>
          <a:spcPts val="3400"/>
        </a:spcBef>
        <a:spcAft>
          <a:spcPts val="0"/>
        </a:spcAft>
        <a:buClrTx/>
        <a:buSzPct val="75000"/>
        <a:buFontTx/>
        <a:buChar char="•"/>
        <a:tabLst/>
        <a:defRPr b="0" baseline="0" cap="none" i="0" spc="0" strike="noStrike" sz="3400" u="none">
          <a:ln>
            <a:noFill/>
          </a:ln>
          <a:solidFill>
            <a:srgbClr val="000000"/>
          </a:solidFill>
          <a:uFillTx/>
          <a:latin typeface="+mn-lt"/>
          <a:ea typeface="+mn-ea"/>
          <a:cs typeface="+mn-cs"/>
          <a:sym typeface="Helvetica Light"/>
        </a:defRPr>
      </a:lvl8pPr>
      <a:lvl9pPr marL="5495192" marR="0" indent="-415192" algn="l" defTabSz="550333" latinLnBrk="0">
        <a:lnSpc>
          <a:spcPct val="100000"/>
        </a:lnSpc>
        <a:spcBef>
          <a:spcPts val="3400"/>
        </a:spcBef>
        <a:spcAft>
          <a:spcPts val="0"/>
        </a:spcAft>
        <a:buClrTx/>
        <a:buSzPct val="75000"/>
        <a:buFontTx/>
        <a:buChar char="•"/>
        <a:tabLst/>
        <a:defRPr b="0" baseline="0" cap="none" i="0" spc="0" strike="noStrike" sz="3400" u="none">
          <a:ln>
            <a:noFill/>
          </a:ln>
          <a:solidFill>
            <a:srgbClr val="000000"/>
          </a:solidFill>
          <a:uFillTx/>
          <a:latin typeface="+mn-lt"/>
          <a:ea typeface="+mn-ea"/>
          <a:cs typeface="+mn-cs"/>
          <a:sym typeface="Helvetica Light"/>
        </a:defRPr>
      </a:lvl9pPr>
    </p:bodyStyle>
    <p:otherStyle>
      <a:lvl1pPr marL="0" marR="0" indent="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1pPr>
      <a:lvl2pPr marL="0" marR="0" indent="2286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2pPr>
      <a:lvl3pPr marL="0" marR="0" indent="4572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3pPr>
      <a:lvl4pPr marL="0" marR="0" indent="6858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4pPr>
      <a:lvl5pPr marL="0" marR="0" indent="9144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5pPr>
      <a:lvl6pPr marL="0" marR="0" indent="11430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6pPr>
      <a:lvl7pPr marL="0" marR="0" indent="13716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7pPr>
      <a:lvl8pPr marL="0" marR="0" indent="16002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8pPr>
      <a:lvl9pPr marL="0" marR="0" indent="1828800" algn="ctr" defTabSz="550333"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 Id="rId3" Type="http://schemas.openxmlformats.org/officeDocument/2006/relationships/image" Target="../media/image7.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tif"/></Relationships>

</file>

<file path=ppt/slides/_rels/slide35.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tif"/></Relationships>

</file>

<file path=ppt/slides/_rels/slide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tif"/></Relationships>

</file>

<file path=ppt/slides/_rels/slide9.xml.rels><?xml version="1.0" encoding="UTF-8"?>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Toward Successful Cooperative Learning…"/>
          <p:cNvSpPr/>
          <p:nvPr>
            <p:ph type="ctrTitle"/>
          </p:nvPr>
        </p:nvSpPr>
        <p:spPr>
          <a:prstGeom prst="rect">
            <a:avLst/>
          </a:prstGeom>
        </p:spPr>
        <p:txBody>
          <a:bodyPr/>
          <a:lstStyle/>
          <a:p>
            <a:pPr defTabSz="495299">
              <a:defRPr sz="5760"/>
            </a:pPr>
            <a:r>
              <a:t>Toward Successful Cooperative Learning</a:t>
            </a:r>
          </a:p>
          <a:p>
            <a:pPr defTabSz="495299">
              <a:defRPr b="0" sz="5219"/>
            </a:pPr>
            <a:r>
              <a:t>Enhancing small-group work</a:t>
            </a:r>
          </a:p>
          <a:p>
            <a:pPr defTabSz="495299">
              <a:defRPr b="0" sz="5219"/>
            </a:pPr>
          </a:p>
          <a:p>
            <a:pPr algn="r" defTabSz="495299">
              <a:defRPr b="0" sz="4500"/>
            </a:pPr>
            <a:r>
              <a:t>Michael S. Kirkpatrick</a:t>
            </a:r>
          </a:p>
          <a:p>
            <a:pPr algn="r" defTabSz="495299">
              <a:defRPr b="0" sz="4500"/>
            </a:pPr>
            <a:r>
              <a:t>Center for Faculty Innovation</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9" name="Stages of Group Dynamics"/>
          <p:cNvSpPr/>
          <p:nvPr>
            <p:ph type="title"/>
          </p:nvPr>
        </p:nvSpPr>
        <p:spPr>
          <a:prstGeom prst="rect">
            <a:avLst/>
          </a:prstGeom>
        </p:spPr>
        <p:txBody>
          <a:bodyPr/>
          <a:lstStyle/>
          <a:p>
            <a:pPr/>
            <a:r>
              <a:t>Stages of Group Dynamics</a:t>
            </a:r>
          </a:p>
        </p:txBody>
      </p:sp>
      <p:sp>
        <p:nvSpPr>
          <p:cNvPr id="340" name="Forming"/>
          <p:cNvSpPr/>
          <p:nvPr/>
        </p:nvSpPr>
        <p:spPr>
          <a:xfrm>
            <a:off x="454118" y="6200537"/>
            <a:ext cx="5080001" cy="2032001"/>
          </a:xfrm>
          <a:prstGeom prst="rect">
            <a:avLst/>
          </a:prstGeom>
          <a:solidFill>
            <a:schemeClr val="accent4">
              <a:hueOff val="384618"/>
              <a:satOff val="3869"/>
              <a:lumOff val="5802"/>
            </a:schemeClr>
          </a:solidFill>
          <a:ln w="50800">
            <a:solidFill>
              <a:srgbClr val="000000"/>
            </a:solidFill>
            <a:miter lim="400000"/>
          </a:ln>
          <a:extLst>
            <a:ext uri="{C572A759-6A51-4108-AA02-DFA0A04FC94B}">
              <ma14:wrappingTextBoxFlag xmlns:ma14="http://schemas.microsoft.com/office/mac/drawingml/2011/main" val="1"/>
            </a:ext>
          </a:extLst>
        </p:spPr>
        <p:txBody>
          <a:bodyPr lIns="33866" tIns="33866" rIns="33866" bIns="33866" anchor="ctr"/>
          <a:lstStyle>
            <a:lvl1pPr marL="0" indent="0" algn="ctr">
              <a:spcBef>
                <a:spcPts val="0"/>
              </a:spcBef>
              <a:buSzTx/>
              <a:buNone/>
              <a:defRPr sz="4400">
                <a:latin typeface="Avenir Book"/>
                <a:ea typeface="Avenir Book"/>
                <a:cs typeface="Avenir Book"/>
                <a:sym typeface="Avenir Book"/>
              </a:defRPr>
            </a:lvl1pPr>
          </a:lstStyle>
          <a:p>
            <a:pPr/>
            <a:r>
              <a:t>Forming</a:t>
            </a:r>
          </a:p>
        </p:txBody>
      </p:sp>
      <p:sp>
        <p:nvSpPr>
          <p:cNvPr id="341" name="Storming"/>
          <p:cNvSpPr/>
          <p:nvPr/>
        </p:nvSpPr>
        <p:spPr>
          <a:xfrm>
            <a:off x="3878169" y="4867564"/>
            <a:ext cx="5080001" cy="2032001"/>
          </a:xfrm>
          <a:prstGeom prst="rect">
            <a:avLst/>
          </a:prstGeom>
          <a:solidFill>
            <a:schemeClr val="accent3">
              <a:satOff val="18648"/>
              <a:lumOff val="5971"/>
            </a:schemeClr>
          </a:solidFill>
          <a:ln w="50800">
            <a:solidFill>
              <a:srgbClr val="000000"/>
            </a:solidFill>
            <a:miter lim="400000"/>
          </a:ln>
          <a:extLst>
            <a:ext uri="{C572A759-6A51-4108-AA02-DFA0A04FC94B}">
              <ma14:wrappingTextBoxFlag xmlns:ma14="http://schemas.microsoft.com/office/mac/drawingml/2011/main" val="1"/>
            </a:ext>
          </a:extLst>
        </p:spPr>
        <p:txBody>
          <a:bodyPr lIns="33866" tIns="33866" rIns="33866" bIns="33866" anchor="ctr"/>
          <a:lstStyle>
            <a:lvl1pPr marL="0" indent="0" algn="ctr">
              <a:spcBef>
                <a:spcPts val="0"/>
              </a:spcBef>
              <a:buSzTx/>
              <a:buNone/>
              <a:defRPr sz="4400">
                <a:latin typeface="Avenir Book"/>
                <a:ea typeface="Avenir Book"/>
                <a:cs typeface="Avenir Book"/>
                <a:sym typeface="Avenir Book"/>
              </a:defRPr>
            </a:lvl1pPr>
          </a:lstStyle>
          <a:p>
            <a:pPr/>
            <a:r>
              <a:t>Storming</a:t>
            </a:r>
          </a:p>
        </p:txBody>
      </p:sp>
      <p:sp>
        <p:nvSpPr>
          <p:cNvPr id="342" name="power/control…"/>
          <p:cNvSpPr txBox="1"/>
          <p:nvPr/>
        </p:nvSpPr>
        <p:spPr>
          <a:xfrm>
            <a:off x="3898569" y="2952401"/>
            <a:ext cx="3159600" cy="19473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p>
            <a:pPr marL="0" indent="0">
              <a:buSzTx/>
              <a:buNone/>
              <a:defRPr>
                <a:latin typeface="Avenir Book"/>
                <a:ea typeface="Avenir Book"/>
                <a:cs typeface="Avenir Book"/>
                <a:sym typeface="Avenir Book"/>
              </a:defRPr>
            </a:pPr>
            <a:r>
              <a:t>power/control</a:t>
            </a:r>
          </a:p>
          <a:p>
            <a:pPr marL="0" indent="0">
              <a:buSzTx/>
              <a:buNone/>
              <a:defRPr>
                <a:latin typeface="Avenir Book"/>
                <a:ea typeface="Avenir Book"/>
                <a:cs typeface="Avenir Book"/>
                <a:sym typeface="Avenir Book"/>
              </a:defRPr>
            </a:pPr>
            <a:r>
              <a:t>communication</a:t>
            </a:r>
          </a:p>
          <a:p>
            <a:pPr marL="0" indent="0">
              <a:buSzTx/>
              <a:buNone/>
              <a:defRPr>
                <a:latin typeface="Avenir Book"/>
                <a:ea typeface="Avenir Book"/>
                <a:cs typeface="Avenir Book"/>
                <a:sym typeface="Avenir Book"/>
              </a:defRPr>
            </a:pPr>
            <a:r>
              <a:t>reacting</a:t>
            </a:r>
          </a:p>
        </p:txBody>
      </p:sp>
      <p:sp>
        <p:nvSpPr>
          <p:cNvPr id="343" name="expectations…"/>
          <p:cNvSpPr txBox="1"/>
          <p:nvPr/>
        </p:nvSpPr>
        <p:spPr>
          <a:xfrm>
            <a:off x="465230" y="4295163"/>
            <a:ext cx="2655258" cy="1947335"/>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p>
            <a:pPr marL="0" indent="0">
              <a:buSzTx/>
              <a:buNone/>
              <a:defRPr>
                <a:latin typeface="Avenir Book"/>
                <a:ea typeface="Avenir Book"/>
                <a:cs typeface="Avenir Book"/>
                <a:sym typeface="Avenir Book"/>
              </a:defRPr>
            </a:pPr>
            <a:r>
              <a:t>expectations</a:t>
            </a:r>
          </a:p>
          <a:p>
            <a:pPr marL="0" indent="0">
              <a:buSzTx/>
              <a:buNone/>
              <a:defRPr>
                <a:latin typeface="Avenir Book"/>
                <a:ea typeface="Avenir Book"/>
                <a:cs typeface="Avenir Book"/>
                <a:sym typeface="Avenir Book"/>
              </a:defRPr>
            </a:pPr>
            <a:r>
              <a:t>goals</a:t>
            </a:r>
          </a:p>
          <a:p>
            <a:pPr marL="0" indent="0">
              <a:buSzTx/>
              <a:buNone/>
              <a:defRPr>
                <a:latin typeface="Avenir Book"/>
                <a:ea typeface="Avenir Book"/>
                <a:cs typeface="Avenir Book"/>
                <a:sym typeface="Avenir Book"/>
              </a:defRPr>
            </a:pPr>
            <a:r>
              <a:t>trust</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5" name="Stages of Group Dynamics"/>
          <p:cNvSpPr/>
          <p:nvPr>
            <p:ph type="title"/>
          </p:nvPr>
        </p:nvSpPr>
        <p:spPr>
          <a:prstGeom prst="rect">
            <a:avLst/>
          </a:prstGeom>
        </p:spPr>
        <p:txBody>
          <a:bodyPr/>
          <a:lstStyle/>
          <a:p>
            <a:pPr/>
            <a:r>
              <a:t>Stages of Group Dynamics</a:t>
            </a:r>
          </a:p>
        </p:txBody>
      </p:sp>
      <p:sp>
        <p:nvSpPr>
          <p:cNvPr id="346" name="Forming"/>
          <p:cNvSpPr/>
          <p:nvPr/>
        </p:nvSpPr>
        <p:spPr>
          <a:xfrm>
            <a:off x="454118" y="6200537"/>
            <a:ext cx="5080001" cy="2032001"/>
          </a:xfrm>
          <a:prstGeom prst="rect">
            <a:avLst/>
          </a:prstGeom>
          <a:solidFill>
            <a:schemeClr val="accent4">
              <a:hueOff val="384618"/>
              <a:satOff val="3869"/>
              <a:lumOff val="5802"/>
            </a:schemeClr>
          </a:solidFill>
          <a:ln w="50800">
            <a:solidFill>
              <a:srgbClr val="000000"/>
            </a:solidFill>
            <a:miter lim="400000"/>
          </a:ln>
          <a:extLst>
            <a:ext uri="{C572A759-6A51-4108-AA02-DFA0A04FC94B}">
              <ma14:wrappingTextBoxFlag xmlns:ma14="http://schemas.microsoft.com/office/mac/drawingml/2011/main" val="1"/>
            </a:ext>
          </a:extLst>
        </p:spPr>
        <p:txBody>
          <a:bodyPr lIns="33866" tIns="33866" rIns="33866" bIns="33866" anchor="ctr"/>
          <a:lstStyle>
            <a:lvl1pPr marL="0" indent="0" algn="ctr">
              <a:spcBef>
                <a:spcPts val="0"/>
              </a:spcBef>
              <a:buSzTx/>
              <a:buNone/>
              <a:defRPr sz="4400">
                <a:latin typeface="Avenir Book"/>
                <a:ea typeface="Avenir Book"/>
                <a:cs typeface="Avenir Book"/>
                <a:sym typeface="Avenir Book"/>
              </a:defRPr>
            </a:lvl1pPr>
          </a:lstStyle>
          <a:p>
            <a:pPr/>
            <a:r>
              <a:t>Forming</a:t>
            </a:r>
          </a:p>
        </p:txBody>
      </p:sp>
      <p:sp>
        <p:nvSpPr>
          <p:cNvPr id="347" name="Storming"/>
          <p:cNvSpPr/>
          <p:nvPr/>
        </p:nvSpPr>
        <p:spPr>
          <a:xfrm>
            <a:off x="3878169" y="4867564"/>
            <a:ext cx="5080001" cy="2032001"/>
          </a:xfrm>
          <a:prstGeom prst="rect">
            <a:avLst/>
          </a:prstGeom>
          <a:solidFill>
            <a:schemeClr val="accent3">
              <a:satOff val="18648"/>
              <a:lumOff val="5971"/>
            </a:schemeClr>
          </a:solidFill>
          <a:ln w="50800">
            <a:solidFill>
              <a:srgbClr val="000000"/>
            </a:solidFill>
            <a:miter lim="400000"/>
          </a:ln>
          <a:extLst>
            <a:ext uri="{C572A759-6A51-4108-AA02-DFA0A04FC94B}">
              <ma14:wrappingTextBoxFlag xmlns:ma14="http://schemas.microsoft.com/office/mac/drawingml/2011/main" val="1"/>
            </a:ext>
          </a:extLst>
        </p:spPr>
        <p:txBody>
          <a:bodyPr lIns="33866" tIns="33866" rIns="33866" bIns="33866" anchor="ctr"/>
          <a:lstStyle>
            <a:lvl1pPr marL="0" indent="0" algn="ctr">
              <a:spcBef>
                <a:spcPts val="0"/>
              </a:spcBef>
              <a:buSzTx/>
              <a:buNone/>
              <a:defRPr sz="4400">
                <a:latin typeface="Avenir Book"/>
                <a:ea typeface="Avenir Book"/>
                <a:cs typeface="Avenir Book"/>
                <a:sym typeface="Avenir Book"/>
              </a:defRPr>
            </a:lvl1pPr>
          </a:lstStyle>
          <a:p>
            <a:pPr/>
            <a:r>
              <a:t>Storming</a:t>
            </a:r>
          </a:p>
        </p:txBody>
      </p:sp>
      <p:sp>
        <p:nvSpPr>
          <p:cNvPr id="348" name="Norming"/>
          <p:cNvSpPr/>
          <p:nvPr/>
        </p:nvSpPr>
        <p:spPr>
          <a:xfrm>
            <a:off x="7307169" y="3533606"/>
            <a:ext cx="5080001" cy="2032001"/>
          </a:xfrm>
          <a:prstGeom prst="rect">
            <a:avLst/>
          </a:prstGeom>
          <a:solidFill>
            <a:schemeClr val="accent1">
              <a:satOff val="-3355"/>
              <a:lumOff val="26614"/>
            </a:schemeClr>
          </a:solidFill>
          <a:ln w="50800">
            <a:solidFill>
              <a:srgbClr val="000000"/>
            </a:solidFill>
            <a:miter lim="400000"/>
          </a:ln>
          <a:extLst>
            <a:ext uri="{C572A759-6A51-4108-AA02-DFA0A04FC94B}">
              <ma14:wrappingTextBoxFlag xmlns:ma14="http://schemas.microsoft.com/office/mac/drawingml/2011/main" val="1"/>
            </a:ext>
          </a:extLst>
        </p:spPr>
        <p:txBody>
          <a:bodyPr lIns="33866" tIns="33866" rIns="33866" bIns="33866" anchor="ctr"/>
          <a:lstStyle>
            <a:lvl1pPr marL="0" indent="0" algn="ctr">
              <a:spcBef>
                <a:spcPts val="0"/>
              </a:spcBef>
              <a:buSzTx/>
              <a:buNone/>
              <a:defRPr sz="4400">
                <a:latin typeface="Avenir Book"/>
                <a:ea typeface="Avenir Book"/>
                <a:cs typeface="Avenir Book"/>
                <a:sym typeface="Avenir Book"/>
              </a:defRPr>
            </a:lvl1pPr>
          </a:lstStyle>
          <a:p>
            <a:pPr/>
            <a:r>
              <a:t>Norming</a:t>
            </a:r>
          </a:p>
        </p:txBody>
      </p:sp>
      <p:sp>
        <p:nvSpPr>
          <p:cNvPr id="349" name="power/control…"/>
          <p:cNvSpPr txBox="1"/>
          <p:nvPr/>
        </p:nvSpPr>
        <p:spPr>
          <a:xfrm>
            <a:off x="3898569" y="2952401"/>
            <a:ext cx="3159600" cy="19473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p>
            <a:pPr marL="0" indent="0">
              <a:buSzTx/>
              <a:buNone/>
              <a:defRPr>
                <a:latin typeface="Avenir Book"/>
                <a:ea typeface="Avenir Book"/>
                <a:cs typeface="Avenir Book"/>
                <a:sym typeface="Avenir Book"/>
              </a:defRPr>
            </a:pPr>
            <a:r>
              <a:t>power/control</a:t>
            </a:r>
          </a:p>
          <a:p>
            <a:pPr marL="0" indent="0">
              <a:buSzTx/>
              <a:buNone/>
              <a:defRPr>
                <a:latin typeface="Avenir Book"/>
                <a:ea typeface="Avenir Book"/>
                <a:cs typeface="Avenir Book"/>
                <a:sym typeface="Avenir Book"/>
              </a:defRPr>
            </a:pPr>
            <a:r>
              <a:t>communication</a:t>
            </a:r>
          </a:p>
          <a:p>
            <a:pPr marL="0" indent="0">
              <a:buSzTx/>
              <a:buNone/>
              <a:defRPr>
                <a:latin typeface="Avenir Book"/>
                <a:ea typeface="Avenir Book"/>
                <a:cs typeface="Avenir Book"/>
                <a:sym typeface="Avenir Book"/>
              </a:defRPr>
            </a:pPr>
            <a:r>
              <a:t>reacting</a:t>
            </a:r>
          </a:p>
        </p:txBody>
      </p:sp>
      <p:sp>
        <p:nvSpPr>
          <p:cNvPr id="350" name="expectations…"/>
          <p:cNvSpPr txBox="1"/>
          <p:nvPr/>
        </p:nvSpPr>
        <p:spPr>
          <a:xfrm>
            <a:off x="465230" y="4295163"/>
            <a:ext cx="2655258" cy="1947335"/>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p>
            <a:pPr marL="0" indent="0">
              <a:buSzTx/>
              <a:buNone/>
              <a:defRPr>
                <a:latin typeface="Avenir Book"/>
                <a:ea typeface="Avenir Book"/>
                <a:cs typeface="Avenir Book"/>
                <a:sym typeface="Avenir Book"/>
              </a:defRPr>
            </a:pPr>
            <a:r>
              <a:t>expectations</a:t>
            </a:r>
          </a:p>
          <a:p>
            <a:pPr marL="0" indent="0">
              <a:buSzTx/>
              <a:buNone/>
              <a:defRPr>
                <a:latin typeface="Avenir Book"/>
                <a:ea typeface="Avenir Book"/>
                <a:cs typeface="Avenir Book"/>
                <a:sym typeface="Avenir Book"/>
              </a:defRPr>
            </a:pPr>
            <a:r>
              <a:t>goals</a:t>
            </a:r>
          </a:p>
          <a:p>
            <a:pPr marL="0" indent="0">
              <a:buSzTx/>
              <a:buNone/>
              <a:defRPr>
                <a:latin typeface="Avenir Book"/>
                <a:ea typeface="Avenir Book"/>
                <a:cs typeface="Avenir Book"/>
                <a:sym typeface="Avenir Book"/>
              </a:defRPr>
            </a:pPr>
            <a:r>
              <a:t>trust</a:t>
            </a:r>
          </a:p>
        </p:txBody>
      </p:sp>
      <p:sp>
        <p:nvSpPr>
          <p:cNvPr id="351" name="roles…"/>
          <p:cNvSpPr txBox="1"/>
          <p:nvPr/>
        </p:nvSpPr>
        <p:spPr>
          <a:xfrm>
            <a:off x="7321962" y="1635534"/>
            <a:ext cx="3334479" cy="19473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p>
            <a:pPr marL="0" indent="0">
              <a:buSzTx/>
              <a:buNone/>
              <a:defRPr>
                <a:latin typeface="Avenir Book"/>
                <a:ea typeface="Avenir Book"/>
                <a:cs typeface="Avenir Book"/>
                <a:sym typeface="Avenir Book"/>
              </a:defRPr>
            </a:pPr>
            <a:r>
              <a:t>roles</a:t>
            </a:r>
          </a:p>
          <a:p>
            <a:pPr marL="0" indent="0">
              <a:buSzTx/>
              <a:buNone/>
              <a:defRPr>
                <a:latin typeface="Avenir Book"/>
                <a:ea typeface="Avenir Book"/>
                <a:cs typeface="Avenir Book"/>
                <a:sym typeface="Avenir Book"/>
              </a:defRPr>
            </a:pPr>
            <a:r>
              <a:t>problem-solving</a:t>
            </a:r>
          </a:p>
          <a:p>
            <a:pPr marL="0" indent="0">
              <a:buSzTx/>
              <a:buNone/>
              <a:defRPr>
                <a:latin typeface="Avenir Book"/>
                <a:ea typeface="Avenir Book"/>
                <a:cs typeface="Avenir Book"/>
                <a:sym typeface="Avenir Book"/>
              </a:defRPr>
            </a:pPr>
            <a:r>
              <a:t>consensus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3" name="Stages of Group Dynamics"/>
          <p:cNvSpPr/>
          <p:nvPr>
            <p:ph type="title"/>
          </p:nvPr>
        </p:nvSpPr>
        <p:spPr>
          <a:prstGeom prst="rect">
            <a:avLst/>
          </a:prstGeom>
        </p:spPr>
        <p:txBody>
          <a:bodyPr/>
          <a:lstStyle/>
          <a:p>
            <a:pPr/>
            <a:r>
              <a:t>Stages of Group Dynamics</a:t>
            </a:r>
          </a:p>
        </p:txBody>
      </p:sp>
      <p:sp>
        <p:nvSpPr>
          <p:cNvPr id="354" name="Forming"/>
          <p:cNvSpPr/>
          <p:nvPr/>
        </p:nvSpPr>
        <p:spPr>
          <a:xfrm>
            <a:off x="454118" y="6200537"/>
            <a:ext cx="5080001" cy="2032001"/>
          </a:xfrm>
          <a:prstGeom prst="rect">
            <a:avLst/>
          </a:prstGeom>
          <a:solidFill>
            <a:schemeClr val="accent4">
              <a:hueOff val="384618"/>
              <a:satOff val="3869"/>
              <a:lumOff val="5802"/>
            </a:schemeClr>
          </a:solidFill>
          <a:ln w="50800">
            <a:solidFill>
              <a:srgbClr val="000000"/>
            </a:solidFill>
            <a:miter lim="400000"/>
          </a:ln>
          <a:extLst>
            <a:ext uri="{C572A759-6A51-4108-AA02-DFA0A04FC94B}">
              <ma14:wrappingTextBoxFlag xmlns:ma14="http://schemas.microsoft.com/office/mac/drawingml/2011/main" val="1"/>
            </a:ext>
          </a:extLst>
        </p:spPr>
        <p:txBody>
          <a:bodyPr lIns="33866" tIns="33866" rIns="33866" bIns="33866" anchor="ctr"/>
          <a:lstStyle>
            <a:lvl1pPr marL="0" indent="0" algn="ctr">
              <a:spcBef>
                <a:spcPts val="0"/>
              </a:spcBef>
              <a:buSzTx/>
              <a:buNone/>
              <a:defRPr sz="4400">
                <a:latin typeface="Avenir Book"/>
                <a:ea typeface="Avenir Book"/>
                <a:cs typeface="Avenir Book"/>
                <a:sym typeface="Avenir Book"/>
              </a:defRPr>
            </a:lvl1pPr>
          </a:lstStyle>
          <a:p>
            <a:pPr/>
            <a:r>
              <a:t>Forming</a:t>
            </a:r>
          </a:p>
        </p:txBody>
      </p:sp>
      <p:sp>
        <p:nvSpPr>
          <p:cNvPr id="355" name="Storming"/>
          <p:cNvSpPr/>
          <p:nvPr/>
        </p:nvSpPr>
        <p:spPr>
          <a:xfrm>
            <a:off x="3878169" y="4867564"/>
            <a:ext cx="5080001" cy="2032001"/>
          </a:xfrm>
          <a:prstGeom prst="rect">
            <a:avLst/>
          </a:prstGeom>
          <a:solidFill>
            <a:schemeClr val="accent3">
              <a:satOff val="18648"/>
              <a:lumOff val="5971"/>
            </a:schemeClr>
          </a:solidFill>
          <a:ln w="50800">
            <a:solidFill>
              <a:srgbClr val="000000"/>
            </a:solidFill>
            <a:miter lim="400000"/>
          </a:ln>
          <a:extLst>
            <a:ext uri="{C572A759-6A51-4108-AA02-DFA0A04FC94B}">
              <ma14:wrappingTextBoxFlag xmlns:ma14="http://schemas.microsoft.com/office/mac/drawingml/2011/main" val="1"/>
            </a:ext>
          </a:extLst>
        </p:spPr>
        <p:txBody>
          <a:bodyPr lIns="33866" tIns="33866" rIns="33866" bIns="33866" anchor="ctr"/>
          <a:lstStyle>
            <a:lvl1pPr marL="0" indent="0" algn="ctr">
              <a:spcBef>
                <a:spcPts val="0"/>
              </a:spcBef>
              <a:buSzTx/>
              <a:buNone/>
              <a:defRPr sz="4400">
                <a:latin typeface="Avenir Book"/>
                <a:ea typeface="Avenir Book"/>
                <a:cs typeface="Avenir Book"/>
                <a:sym typeface="Avenir Book"/>
              </a:defRPr>
            </a:lvl1pPr>
          </a:lstStyle>
          <a:p>
            <a:pPr/>
            <a:r>
              <a:t>Storming</a:t>
            </a:r>
          </a:p>
        </p:txBody>
      </p:sp>
      <p:sp>
        <p:nvSpPr>
          <p:cNvPr id="356" name="Norming"/>
          <p:cNvSpPr/>
          <p:nvPr/>
        </p:nvSpPr>
        <p:spPr>
          <a:xfrm>
            <a:off x="7307169" y="3533606"/>
            <a:ext cx="5080001" cy="2032001"/>
          </a:xfrm>
          <a:prstGeom prst="rect">
            <a:avLst/>
          </a:prstGeom>
          <a:solidFill>
            <a:schemeClr val="accent1">
              <a:satOff val="-3355"/>
              <a:lumOff val="26614"/>
            </a:schemeClr>
          </a:solidFill>
          <a:ln w="50800">
            <a:solidFill>
              <a:srgbClr val="000000"/>
            </a:solidFill>
            <a:miter lim="400000"/>
          </a:ln>
          <a:extLst>
            <a:ext uri="{C572A759-6A51-4108-AA02-DFA0A04FC94B}">
              <ma14:wrappingTextBoxFlag xmlns:ma14="http://schemas.microsoft.com/office/mac/drawingml/2011/main" val="1"/>
            </a:ext>
          </a:extLst>
        </p:spPr>
        <p:txBody>
          <a:bodyPr lIns="33866" tIns="33866" rIns="33866" bIns="33866" anchor="ctr"/>
          <a:lstStyle>
            <a:lvl1pPr marL="0" indent="0" algn="ctr">
              <a:spcBef>
                <a:spcPts val="0"/>
              </a:spcBef>
              <a:buSzTx/>
              <a:buNone/>
              <a:defRPr sz="4400">
                <a:latin typeface="Avenir Book"/>
                <a:ea typeface="Avenir Book"/>
                <a:cs typeface="Avenir Book"/>
                <a:sym typeface="Avenir Book"/>
              </a:defRPr>
            </a:lvl1pPr>
          </a:lstStyle>
          <a:p>
            <a:pPr/>
            <a:r>
              <a:t>Norming</a:t>
            </a:r>
          </a:p>
        </p:txBody>
      </p:sp>
      <p:sp>
        <p:nvSpPr>
          <p:cNvPr id="357" name="Performing"/>
          <p:cNvSpPr/>
          <p:nvPr/>
        </p:nvSpPr>
        <p:spPr>
          <a:xfrm>
            <a:off x="10736169" y="2203523"/>
            <a:ext cx="5080001" cy="2032001"/>
          </a:xfrm>
          <a:prstGeom prst="rect">
            <a:avLst/>
          </a:prstGeom>
          <a:solidFill>
            <a:schemeClr val="accent2">
              <a:hueOff val="-2473793"/>
              <a:satOff val="-50209"/>
              <a:lumOff val="23543"/>
            </a:schemeClr>
          </a:solidFill>
          <a:ln w="50800">
            <a:solidFill>
              <a:srgbClr val="000000"/>
            </a:solidFill>
            <a:miter lim="400000"/>
          </a:ln>
          <a:extLst>
            <a:ext uri="{C572A759-6A51-4108-AA02-DFA0A04FC94B}">
              <ma14:wrappingTextBoxFlag xmlns:ma14="http://schemas.microsoft.com/office/mac/drawingml/2011/main" val="1"/>
            </a:ext>
          </a:extLst>
        </p:spPr>
        <p:txBody>
          <a:bodyPr lIns="33866" tIns="33866" rIns="33866" bIns="33866" anchor="ctr"/>
          <a:lstStyle>
            <a:lvl1pPr marL="0" indent="0" algn="ctr">
              <a:spcBef>
                <a:spcPts val="0"/>
              </a:spcBef>
              <a:buSzTx/>
              <a:buNone/>
              <a:defRPr sz="4400">
                <a:latin typeface="Avenir Book"/>
                <a:ea typeface="Avenir Book"/>
                <a:cs typeface="Avenir Book"/>
                <a:sym typeface="Avenir Book"/>
              </a:defRPr>
            </a:lvl1pPr>
          </a:lstStyle>
          <a:p>
            <a:pPr/>
            <a:r>
              <a:t>Performing</a:t>
            </a:r>
          </a:p>
        </p:txBody>
      </p:sp>
      <p:sp>
        <p:nvSpPr>
          <p:cNvPr id="358" name="power/control…"/>
          <p:cNvSpPr txBox="1"/>
          <p:nvPr/>
        </p:nvSpPr>
        <p:spPr>
          <a:xfrm>
            <a:off x="3898569" y="2952401"/>
            <a:ext cx="3159600" cy="19473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p>
            <a:pPr marL="0" indent="0">
              <a:buSzTx/>
              <a:buNone/>
              <a:defRPr>
                <a:latin typeface="Avenir Book"/>
                <a:ea typeface="Avenir Book"/>
                <a:cs typeface="Avenir Book"/>
                <a:sym typeface="Avenir Book"/>
              </a:defRPr>
            </a:pPr>
            <a:r>
              <a:t>power/control</a:t>
            </a:r>
          </a:p>
          <a:p>
            <a:pPr marL="0" indent="0">
              <a:buSzTx/>
              <a:buNone/>
              <a:defRPr>
                <a:latin typeface="Avenir Book"/>
                <a:ea typeface="Avenir Book"/>
                <a:cs typeface="Avenir Book"/>
                <a:sym typeface="Avenir Book"/>
              </a:defRPr>
            </a:pPr>
            <a:r>
              <a:t>communication</a:t>
            </a:r>
          </a:p>
          <a:p>
            <a:pPr marL="0" indent="0">
              <a:buSzTx/>
              <a:buNone/>
              <a:defRPr>
                <a:latin typeface="Avenir Book"/>
                <a:ea typeface="Avenir Book"/>
                <a:cs typeface="Avenir Book"/>
                <a:sym typeface="Avenir Book"/>
              </a:defRPr>
            </a:pPr>
            <a:r>
              <a:t>reacting</a:t>
            </a:r>
          </a:p>
        </p:txBody>
      </p:sp>
      <p:sp>
        <p:nvSpPr>
          <p:cNvPr id="359" name="expectations…"/>
          <p:cNvSpPr txBox="1"/>
          <p:nvPr/>
        </p:nvSpPr>
        <p:spPr>
          <a:xfrm>
            <a:off x="465230" y="4295163"/>
            <a:ext cx="2655258" cy="1947335"/>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p>
            <a:pPr marL="0" indent="0">
              <a:buSzTx/>
              <a:buNone/>
              <a:defRPr>
                <a:latin typeface="Avenir Book"/>
                <a:ea typeface="Avenir Book"/>
                <a:cs typeface="Avenir Book"/>
                <a:sym typeface="Avenir Book"/>
              </a:defRPr>
            </a:pPr>
            <a:r>
              <a:t>expectations</a:t>
            </a:r>
          </a:p>
          <a:p>
            <a:pPr marL="0" indent="0">
              <a:buSzTx/>
              <a:buNone/>
              <a:defRPr>
                <a:latin typeface="Avenir Book"/>
                <a:ea typeface="Avenir Book"/>
                <a:cs typeface="Avenir Book"/>
                <a:sym typeface="Avenir Book"/>
              </a:defRPr>
            </a:pPr>
            <a:r>
              <a:t>goals</a:t>
            </a:r>
          </a:p>
          <a:p>
            <a:pPr marL="0" indent="0">
              <a:buSzTx/>
              <a:buNone/>
              <a:defRPr>
                <a:latin typeface="Avenir Book"/>
                <a:ea typeface="Avenir Book"/>
                <a:cs typeface="Avenir Book"/>
                <a:sym typeface="Avenir Book"/>
              </a:defRPr>
            </a:pPr>
            <a:r>
              <a:t>trust</a:t>
            </a:r>
          </a:p>
        </p:txBody>
      </p:sp>
      <p:sp>
        <p:nvSpPr>
          <p:cNvPr id="360" name="roles…"/>
          <p:cNvSpPr txBox="1"/>
          <p:nvPr/>
        </p:nvSpPr>
        <p:spPr>
          <a:xfrm>
            <a:off x="7321962" y="1635534"/>
            <a:ext cx="3334479" cy="19473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p>
            <a:pPr marL="0" indent="0">
              <a:buSzTx/>
              <a:buNone/>
              <a:defRPr>
                <a:latin typeface="Avenir Book"/>
                <a:ea typeface="Avenir Book"/>
                <a:cs typeface="Avenir Book"/>
                <a:sym typeface="Avenir Book"/>
              </a:defRPr>
            </a:pPr>
            <a:r>
              <a:t>roles</a:t>
            </a:r>
          </a:p>
          <a:p>
            <a:pPr marL="0" indent="0">
              <a:buSzTx/>
              <a:buNone/>
              <a:defRPr>
                <a:latin typeface="Avenir Book"/>
                <a:ea typeface="Avenir Book"/>
                <a:cs typeface="Avenir Book"/>
                <a:sym typeface="Avenir Book"/>
              </a:defRPr>
            </a:pPr>
            <a:r>
              <a:t>problem-solving</a:t>
            </a:r>
          </a:p>
          <a:p>
            <a:pPr marL="0" indent="0">
              <a:buSzTx/>
              <a:buNone/>
              <a:defRPr>
                <a:latin typeface="Avenir Book"/>
                <a:ea typeface="Avenir Book"/>
                <a:cs typeface="Avenir Book"/>
                <a:sym typeface="Avenir Book"/>
              </a:defRPr>
            </a:pPr>
            <a:r>
              <a:t>consensus</a:t>
            </a:r>
          </a:p>
        </p:txBody>
      </p:sp>
      <p:sp>
        <p:nvSpPr>
          <p:cNvPr id="361" name="identity…"/>
          <p:cNvSpPr txBox="1"/>
          <p:nvPr/>
        </p:nvSpPr>
        <p:spPr>
          <a:xfrm>
            <a:off x="10756325" y="287570"/>
            <a:ext cx="2342635" cy="19473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p>
            <a:pPr marL="0" indent="0">
              <a:buSzTx/>
              <a:buNone/>
              <a:defRPr>
                <a:latin typeface="Avenir Book"/>
                <a:ea typeface="Avenir Book"/>
                <a:cs typeface="Avenir Book"/>
                <a:sym typeface="Avenir Book"/>
              </a:defRPr>
            </a:pPr>
            <a:r>
              <a:t>identity</a:t>
            </a:r>
          </a:p>
          <a:p>
            <a:pPr marL="0" indent="0">
              <a:buSzTx/>
              <a:buNone/>
              <a:defRPr>
                <a:latin typeface="Avenir Book"/>
                <a:ea typeface="Avenir Book"/>
                <a:cs typeface="Avenir Book"/>
                <a:sym typeface="Avenir Book"/>
              </a:defRPr>
            </a:pPr>
            <a:r>
              <a:t>satisfaction</a:t>
            </a:r>
          </a:p>
          <a:p>
            <a:pPr marL="0" indent="0">
              <a:buSzTx/>
              <a:buNone/>
              <a:defRPr>
                <a:latin typeface="Avenir Book"/>
                <a:ea typeface="Avenir Book"/>
                <a:cs typeface="Avenir Book"/>
                <a:sym typeface="Avenir Book"/>
              </a:defRPr>
            </a:pPr>
            <a:r>
              <a:t>care</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3" name="Establishing norms"/>
          <p:cNvSpPr/>
          <p:nvPr>
            <p:ph type="title"/>
          </p:nvPr>
        </p:nvSpPr>
        <p:spPr>
          <a:prstGeom prst="rect">
            <a:avLst/>
          </a:prstGeom>
        </p:spPr>
        <p:txBody>
          <a:bodyPr/>
          <a:lstStyle/>
          <a:p>
            <a:pPr/>
            <a:r>
              <a:t>Establishing norms</a:t>
            </a:r>
          </a:p>
        </p:txBody>
      </p:sp>
      <p:pic>
        <p:nvPicPr>
          <p:cNvPr id="364" name="Image" descr="Image"/>
          <p:cNvPicPr>
            <a:picLocks noChangeAspect="1"/>
          </p:cNvPicPr>
          <p:nvPr/>
        </p:nvPicPr>
        <p:blipFill>
          <a:blip r:embed="rId2">
            <a:extLst/>
          </a:blip>
          <a:srcRect l="0" t="0" r="0" b="0"/>
          <a:stretch>
            <a:fillRect/>
          </a:stretch>
        </p:blipFill>
        <p:spPr>
          <a:xfrm>
            <a:off x="1310679" y="1389062"/>
            <a:ext cx="13634566" cy="6489989"/>
          </a:xfrm>
          <a:prstGeom prst="rect">
            <a:avLst/>
          </a:prstGeom>
          <a:ln w="3175">
            <a:miter lim="400000"/>
          </a:ln>
        </p:spPr>
      </p:pic>
      <p:grpSp>
        <p:nvGrpSpPr>
          <p:cNvPr id="367" name="Group"/>
          <p:cNvGrpSpPr/>
          <p:nvPr/>
        </p:nvGrpSpPr>
        <p:grpSpPr>
          <a:xfrm>
            <a:off x="863647" y="4644661"/>
            <a:ext cx="14815700" cy="3401911"/>
            <a:chOff x="0" y="0"/>
            <a:chExt cx="14815699" cy="3401909"/>
          </a:xfrm>
        </p:grpSpPr>
        <p:sp>
          <p:nvSpPr>
            <p:cNvPr id="365" name="Rectangle"/>
            <p:cNvSpPr/>
            <p:nvPr/>
          </p:nvSpPr>
          <p:spPr>
            <a:xfrm>
              <a:off x="286993" y="0"/>
              <a:ext cx="14528707" cy="2830094"/>
            </a:xfrm>
            <a:prstGeom prst="rect">
              <a:avLst/>
            </a:prstGeom>
            <a:solidFill>
              <a:srgbClr val="FFFFFF"/>
            </a:solidFill>
            <a:ln w="3175" cap="flat">
              <a:noFill/>
              <a:miter lim="400000"/>
            </a:ln>
            <a:effectLst/>
          </p:spPr>
          <p:txBody>
            <a:bodyPr wrap="square" lIns="33866" tIns="33866" rIns="33866" bIns="33866" numCol="1" anchor="ctr">
              <a:noAutofit/>
            </a:bodyPr>
            <a:lstStyle/>
            <a:p>
              <a:pPr marL="0" indent="0" algn="ctr">
                <a:spcBef>
                  <a:spcPts val="0"/>
                </a:spcBef>
                <a:buSzTx/>
                <a:buNone/>
                <a:defRPr sz="2000">
                  <a:solidFill>
                    <a:srgbClr val="FFFFFF"/>
                  </a:solidFill>
                  <a:latin typeface="+mn-lt"/>
                  <a:ea typeface="+mn-ea"/>
                  <a:cs typeface="+mn-cs"/>
                  <a:sym typeface="Helvetica Light"/>
                </a:defRPr>
              </a:pPr>
            </a:p>
          </p:txBody>
        </p:sp>
        <p:sp>
          <p:nvSpPr>
            <p:cNvPr id="366" name="Rectangle"/>
            <p:cNvSpPr/>
            <p:nvPr/>
          </p:nvSpPr>
          <p:spPr>
            <a:xfrm>
              <a:off x="0" y="571815"/>
              <a:ext cx="11154834" cy="2830095"/>
            </a:xfrm>
            <a:prstGeom prst="rect">
              <a:avLst/>
            </a:prstGeom>
            <a:solidFill>
              <a:srgbClr val="FFFFFF"/>
            </a:solidFill>
            <a:ln w="3175" cap="flat">
              <a:noFill/>
              <a:miter lim="400000"/>
            </a:ln>
            <a:effectLst/>
          </p:spPr>
          <p:txBody>
            <a:bodyPr wrap="square" lIns="33866" tIns="33866" rIns="33866" bIns="33866" numCol="1" anchor="ctr">
              <a:noAutofit/>
            </a:bodyPr>
            <a:lstStyle/>
            <a:p>
              <a:pPr marL="0" indent="0" algn="ctr">
                <a:spcBef>
                  <a:spcPts val="0"/>
                </a:spcBef>
                <a:buSzTx/>
                <a:buNone/>
                <a:defRPr sz="2000">
                  <a:solidFill>
                    <a:srgbClr val="FFFFFF"/>
                  </a:solidFill>
                  <a:latin typeface="+mn-lt"/>
                  <a:ea typeface="+mn-ea"/>
                  <a:cs typeface="+mn-cs"/>
                  <a:sym typeface="Helvetica Light"/>
                </a:defRPr>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67"/>
                                        </p:tgtEl>
                                        <p:attrNameLst>
                                          <p:attrName>style.visibility</p:attrName>
                                        </p:attrNameLst>
                                      </p:cBhvr>
                                      <p:to>
                                        <p:strVal val="visible"/>
                                      </p:to>
                                    </p:set>
                                    <p:animEffect filter="dissolve" transition="in">
                                      <p:cBhvr>
                                        <p:cTn id="7" dur="500"/>
                                        <p:tgtEl>
                                          <p:spTgt spid="3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7"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9" name="Establishing norms"/>
          <p:cNvSpPr/>
          <p:nvPr>
            <p:ph type="title"/>
          </p:nvPr>
        </p:nvSpPr>
        <p:spPr>
          <a:prstGeom prst="rect">
            <a:avLst/>
          </a:prstGeom>
        </p:spPr>
        <p:txBody>
          <a:bodyPr/>
          <a:lstStyle/>
          <a:p>
            <a:pPr/>
            <a:r>
              <a:t>Establishing norms</a:t>
            </a:r>
          </a:p>
        </p:txBody>
      </p:sp>
      <p:pic>
        <p:nvPicPr>
          <p:cNvPr id="370" name="Image" descr="Image"/>
          <p:cNvPicPr>
            <a:picLocks noChangeAspect="1"/>
          </p:cNvPicPr>
          <p:nvPr/>
        </p:nvPicPr>
        <p:blipFill>
          <a:blip r:embed="rId2">
            <a:extLst/>
          </a:blip>
          <a:srcRect l="0" t="0" r="0" b="50862"/>
          <a:stretch>
            <a:fillRect/>
          </a:stretch>
        </p:blipFill>
        <p:spPr>
          <a:xfrm>
            <a:off x="1310679" y="1389062"/>
            <a:ext cx="13634566" cy="3189016"/>
          </a:xfrm>
          <a:prstGeom prst="rect">
            <a:avLst/>
          </a:prstGeom>
          <a:ln w="3175">
            <a:miter lim="400000"/>
          </a:ln>
        </p:spPr>
      </p:pic>
      <p:pic>
        <p:nvPicPr>
          <p:cNvPr id="371" name="Image" descr="Image"/>
          <p:cNvPicPr>
            <a:picLocks noChangeAspect="1"/>
          </p:cNvPicPr>
          <p:nvPr/>
        </p:nvPicPr>
        <p:blipFill>
          <a:blip r:embed="rId3">
            <a:extLst/>
          </a:blip>
          <a:stretch>
            <a:fillRect/>
          </a:stretch>
        </p:blipFill>
        <p:spPr>
          <a:xfrm>
            <a:off x="941603" y="5529010"/>
            <a:ext cx="14372794" cy="2441526"/>
          </a:xfrm>
          <a:prstGeom prst="rect">
            <a:avLst/>
          </a:prstGeom>
          <a:ln w="3175">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371"/>
                                        </p:tgtEl>
                                        <p:attrNameLst>
                                          <p:attrName>style.visibility</p:attrName>
                                        </p:attrNameLst>
                                      </p:cBhvr>
                                      <p:to>
                                        <p:strVal val="visible"/>
                                      </p:to>
                                    </p:set>
                                    <p:animEffect filter="dissolve" transition="in">
                                      <p:cBhvr>
                                        <p:cTn id="7" dur="500"/>
                                        <p:tgtEl>
                                          <p:spTgt spid="3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1"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3" name="Team-player Styles"/>
          <p:cNvSpPr/>
          <p:nvPr>
            <p:ph type="title"/>
          </p:nvPr>
        </p:nvSpPr>
        <p:spPr>
          <a:prstGeom prst="rect">
            <a:avLst/>
          </a:prstGeom>
        </p:spPr>
        <p:txBody>
          <a:bodyPr/>
          <a:lstStyle/>
          <a:p>
            <a:pPr/>
            <a:r>
              <a:t>Team-player Styles</a:t>
            </a:r>
          </a:p>
        </p:txBody>
      </p:sp>
      <p:sp>
        <p:nvSpPr>
          <p:cNvPr id="374" name="Contributor"/>
          <p:cNvSpPr/>
          <p:nvPr/>
        </p:nvSpPr>
        <p:spPr>
          <a:xfrm>
            <a:off x="2393230" y="1900709"/>
            <a:ext cx="5080001" cy="2846471"/>
          </a:xfrm>
          <a:prstGeom prst="rect">
            <a:avLst/>
          </a:prstGeom>
          <a:solidFill>
            <a:schemeClr val="accent2">
              <a:hueOff val="-2473793"/>
              <a:satOff val="-50209"/>
              <a:lumOff val="23543"/>
            </a:schemeClr>
          </a:solidFill>
          <a:ln w="50800">
            <a:solidFill>
              <a:srgbClr val="000000"/>
            </a:solidFill>
            <a:miter lim="400000"/>
          </a:ln>
          <a:extLst>
            <a:ext uri="{C572A759-6A51-4108-AA02-DFA0A04FC94B}">
              <ma14:wrappingTextBoxFlag xmlns:ma14="http://schemas.microsoft.com/office/mac/drawingml/2011/main" val="1"/>
            </a:ext>
          </a:extLst>
        </p:spPr>
        <p:txBody>
          <a:bodyPr lIns="33866" tIns="33866" rIns="33866" bIns="33866"/>
          <a:lstStyle>
            <a:lvl1pPr marL="0" indent="0" algn="ctr">
              <a:spcBef>
                <a:spcPts val="0"/>
              </a:spcBef>
              <a:buSzTx/>
              <a:buNone/>
              <a:defRPr sz="4400">
                <a:latin typeface="Avenir Book"/>
                <a:ea typeface="Avenir Book"/>
                <a:cs typeface="Avenir Book"/>
                <a:sym typeface="Avenir Book"/>
              </a:defRPr>
            </a:lvl1pPr>
          </a:lstStyle>
          <a:p>
            <a:pPr/>
            <a:r>
              <a:t>Contributor</a:t>
            </a:r>
          </a:p>
        </p:txBody>
      </p:sp>
      <p:sp>
        <p:nvSpPr>
          <p:cNvPr id="375" name="Focus on the immediate task"/>
          <p:cNvSpPr/>
          <p:nvPr/>
        </p:nvSpPr>
        <p:spPr>
          <a:xfrm>
            <a:off x="2943730" y="2829345"/>
            <a:ext cx="3979001" cy="1520924"/>
          </a:xfrm>
          <a:prstGeom prst="rect">
            <a:avLst/>
          </a:prstGeom>
          <a:solidFill>
            <a:srgbClr val="FFFFFF"/>
          </a:solidFill>
          <a:ln w="3175">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lIns="33866" tIns="33866" rIns="33866" bIns="33866" anchor="ctr"/>
          <a:lstStyle>
            <a:lvl1pPr marL="0" indent="0">
              <a:spcBef>
                <a:spcPts val="0"/>
              </a:spcBef>
              <a:buSzTx/>
              <a:buNone/>
              <a:defRPr sz="3000">
                <a:latin typeface="Avenir Book"/>
                <a:ea typeface="Avenir Book"/>
                <a:cs typeface="Avenir Book"/>
                <a:sym typeface="Avenir Book"/>
              </a:defRPr>
            </a:lvl1pPr>
          </a:lstStyle>
          <a:p>
            <a:pPr/>
            <a:r>
              <a:t>Focus on the immediate task</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7" name="Team-player Styles"/>
          <p:cNvSpPr/>
          <p:nvPr>
            <p:ph type="title"/>
          </p:nvPr>
        </p:nvSpPr>
        <p:spPr>
          <a:prstGeom prst="rect">
            <a:avLst/>
          </a:prstGeom>
        </p:spPr>
        <p:txBody>
          <a:bodyPr/>
          <a:lstStyle/>
          <a:p>
            <a:pPr/>
            <a:r>
              <a:t>Team-player Styles</a:t>
            </a:r>
          </a:p>
        </p:txBody>
      </p:sp>
      <p:sp>
        <p:nvSpPr>
          <p:cNvPr id="378" name="Contributor"/>
          <p:cNvSpPr/>
          <p:nvPr/>
        </p:nvSpPr>
        <p:spPr>
          <a:xfrm>
            <a:off x="2393230" y="1900709"/>
            <a:ext cx="5080001" cy="2846471"/>
          </a:xfrm>
          <a:prstGeom prst="rect">
            <a:avLst/>
          </a:prstGeom>
          <a:solidFill>
            <a:schemeClr val="accent2">
              <a:hueOff val="-2473793"/>
              <a:satOff val="-50209"/>
              <a:lumOff val="23543"/>
            </a:schemeClr>
          </a:solidFill>
          <a:ln w="50800">
            <a:solidFill>
              <a:srgbClr val="000000"/>
            </a:solidFill>
            <a:miter lim="400000"/>
          </a:ln>
          <a:extLst>
            <a:ext uri="{C572A759-6A51-4108-AA02-DFA0A04FC94B}">
              <ma14:wrappingTextBoxFlag xmlns:ma14="http://schemas.microsoft.com/office/mac/drawingml/2011/main" val="1"/>
            </a:ext>
          </a:extLst>
        </p:spPr>
        <p:txBody>
          <a:bodyPr lIns="33866" tIns="33866" rIns="33866" bIns="33866"/>
          <a:lstStyle>
            <a:lvl1pPr marL="0" indent="0" algn="ctr">
              <a:spcBef>
                <a:spcPts val="0"/>
              </a:spcBef>
              <a:buSzTx/>
              <a:buNone/>
              <a:defRPr sz="4400">
                <a:latin typeface="Avenir Book"/>
                <a:ea typeface="Avenir Book"/>
                <a:cs typeface="Avenir Book"/>
                <a:sym typeface="Avenir Book"/>
              </a:defRPr>
            </a:lvl1pPr>
          </a:lstStyle>
          <a:p>
            <a:pPr/>
            <a:r>
              <a:t>Contributor</a:t>
            </a:r>
          </a:p>
        </p:txBody>
      </p:sp>
      <p:sp>
        <p:nvSpPr>
          <p:cNvPr id="379" name="Collaborator"/>
          <p:cNvSpPr/>
          <p:nvPr/>
        </p:nvSpPr>
        <p:spPr>
          <a:xfrm>
            <a:off x="8167708" y="1900709"/>
            <a:ext cx="5080001" cy="2846471"/>
          </a:xfrm>
          <a:prstGeom prst="rect">
            <a:avLst/>
          </a:prstGeom>
          <a:solidFill>
            <a:schemeClr val="accent4">
              <a:hueOff val="384618"/>
              <a:satOff val="3869"/>
              <a:lumOff val="5802"/>
            </a:schemeClr>
          </a:solidFill>
          <a:ln w="50800">
            <a:solidFill>
              <a:srgbClr val="000000"/>
            </a:solidFill>
            <a:miter lim="400000"/>
          </a:ln>
          <a:extLst>
            <a:ext uri="{C572A759-6A51-4108-AA02-DFA0A04FC94B}">
              <ma14:wrappingTextBoxFlag xmlns:ma14="http://schemas.microsoft.com/office/mac/drawingml/2011/main" val="1"/>
            </a:ext>
          </a:extLst>
        </p:spPr>
        <p:txBody>
          <a:bodyPr lIns="33866" tIns="33866" rIns="33866" bIns="33866"/>
          <a:lstStyle>
            <a:lvl1pPr marL="0" indent="0" algn="ctr">
              <a:spcBef>
                <a:spcPts val="0"/>
              </a:spcBef>
              <a:buSzTx/>
              <a:buNone/>
              <a:defRPr sz="4400">
                <a:latin typeface="Avenir Book"/>
                <a:ea typeface="Avenir Book"/>
                <a:cs typeface="Avenir Book"/>
                <a:sym typeface="Avenir Book"/>
              </a:defRPr>
            </a:lvl1pPr>
          </a:lstStyle>
          <a:p>
            <a:pPr/>
            <a:r>
              <a:t>Collaborator</a:t>
            </a:r>
          </a:p>
        </p:txBody>
      </p:sp>
      <p:sp>
        <p:nvSpPr>
          <p:cNvPr id="380" name="Focus on the immediate task"/>
          <p:cNvSpPr/>
          <p:nvPr/>
        </p:nvSpPr>
        <p:spPr>
          <a:xfrm>
            <a:off x="2943730" y="2829345"/>
            <a:ext cx="3979001" cy="1520924"/>
          </a:xfrm>
          <a:prstGeom prst="rect">
            <a:avLst/>
          </a:prstGeom>
          <a:solidFill>
            <a:srgbClr val="FFFFFF"/>
          </a:solidFill>
          <a:ln w="3175">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lIns="33866" tIns="33866" rIns="33866" bIns="33866" anchor="ctr"/>
          <a:lstStyle>
            <a:lvl1pPr marL="0" indent="0">
              <a:spcBef>
                <a:spcPts val="0"/>
              </a:spcBef>
              <a:buSzTx/>
              <a:buNone/>
              <a:defRPr sz="3000">
                <a:latin typeface="Avenir Book"/>
                <a:ea typeface="Avenir Book"/>
                <a:cs typeface="Avenir Book"/>
                <a:sym typeface="Avenir Book"/>
              </a:defRPr>
            </a:lvl1pPr>
          </a:lstStyle>
          <a:p>
            <a:pPr/>
            <a:r>
              <a:t>Focus on the immediate task</a:t>
            </a:r>
          </a:p>
        </p:txBody>
      </p:sp>
      <p:sp>
        <p:nvSpPr>
          <p:cNvPr id="381" name="Emphasize the overall purpose of team"/>
          <p:cNvSpPr/>
          <p:nvPr/>
        </p:nvSpPr>
        <p:spPr>
          <a:xfrm>
            <a:off x="8718208" y="2829345"/>
            <a:ext cx="3979001" cy="1520924"/>
          </a:xfrm>
          <a:prstGeom prst="rect">
            <a:avLst/>
          </a:prstGeom>
          <a:solidFill>
            <a:srgbClr val="FFFFFF"/>
          </a:solidFill>
          <a:ln w="3175">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lIns="33866" tIns="33866" rIns="33866" bIns="33866" anchor="ctr"/>
          <a:lstStyle>
            <a:lvl1pPr marL="0" indent="0">
              <a:spcBef>
                <a:spcPts val="0"/>
              </a:spcBef>
              <a:buSzTx/>
              <a:buNone/>
              <a:defRPr sz="3000">
                <a:latin typeface="Avenir Book"/>
                <a:ea typeface="Avenir Book"/>
                <a:cs typeface="Avenir Book"/>
                <a:sym typeface="Avenir Book"/>
              </a:defRPr>
            </a:lvl1pPr>
          </a:lstStyle>
          <a:p>
            <a:pPr/>
            <a:r>
              <a:t>Emphasize the overall purpose of team</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3" name="Team-player Styles"/>
          <p:cNvSpPr/>
          <p:nvPr>
            <p:ph type="title"/>
          </p:nvPr>
        </p:nvSpPr>
        <p:spPr>
          <a:prstGeom prst="rect">
            <a:avLst/>
          </a:prstGeom>
        </p:spPr>
        <p:txBody>
          <a:bodyPr/>
          <a:lstStyle/>
          <a:p>
            <a:pPr/>
            <a:r>
              <a:t>Team-player Styles</a:t>
            </a:r>
          </a:p>
        </p:txBody>
      </p:sp>
      <p:sp>
        <p:nvSpPr>
          <p:cNvPr id="384" name="Contributor"/>
          <p:cNvSpPr/>
          <p:nvPr/>
        </p:nvSpPr>
        <p:spPr>
          <a:xfrm>
            <a:off x="2393230" y="1900709"/>
            <a:ext cx="5080001" cy="2846471"/>
          </a:xfrm>
          <a:prstGeom prst="rect">
            <a:avLst/>
          </a:prstGeom>
          <a:solidFill>
            <a:schemeClr val="accent2">
              <a:hueOff val="-2473793"/>
              <a:satOff val="-50209"/>
              <a:lumOff val="23543"/>
            </a:schemeClr>
          </a:solidFill>
          <a:ln w="50800">
            <a:solidFill>
              <a:srgbClr val="000000"/>
            </a:solidFill>
            <a:miter lim="400000"/>
          </a:ln>
          <a:extLst>
            <a:ext uri="{C572A759-6A51-4108-AA02-DFA0A04FC94B}">
              <ma14:wrappingTextBoxFlag xmlns:ma14="http://schemas.microsoft.com/office/mac/drawingml/2011/main" val="1"/>
            </a:ext>
          </a:extLst>
        </p:spPr>
        <p:txBody>
          <a:bodyPr lIns="33866" tIns="33866" rIns="33866" bIns="33866"/>
          <a:lstStyle>
            <a:lvl1pPr marL="0" indent="0" algn="ctr">
              <a:spcBef>
                <a:spcPts val="0"/>
              </a:spcBef>
              <a:buSzTx/>
              <a:buNone/>
              <a:defRPr sz="4400">
                <a:latin typeface="Avenir Book"/>
                <a:ea typeface="Avenir Book"/>
                <a:cs typeface="Avenir Book"/>
                <a:sym typeface="Avenir Book"/>
              </a:defRPr>
            </a:lvl1pPr>
          </a:lstStyle>
          <a:p>
            <a:pPr/>
            <a:r>
              <a:t>Contributor</a:t>
            </a:r>
          </a:p>
        </p:txBody>
      </p:sp>
      <p:sp>
        <p:nvSpPr>
          <p:cNvPr id="385" name="Collaborator"/>
          <p:cNvSpPr/>
          <p:nvPr/>
        </p:nvSpPr>
        <p:spPr>
          <a:xfrm>
            <a:off x="8167708" y="1900709"/>
            <a:ext cx="5080001" cy="2846471"/>
          </a:xfrm>
          <a:prstGeom prst="rect">
            <a:avLst/>
          </a:prstGeom>
          <a:solidFill>
            <a:schemeClr val="accent4">
              <a:hueOff val="384618"/>
              <a:satOff val="3869"/>
              <a:lumOff val="5802"/>
            </a:schemeClr>
          </a:solidFill>
          <a:ln w="50800">
            <a:solidFill>
              <a:srgbClr val="000000"/>
            </a:solidFill>
            <a:miter lim="400000"/>
          </a:ln>
          <a:extLst>
            <a:ext uri="{C572A759-6A51-4108-AA02-DFA0A04FC94B}">
              <ma14:wrappingTextBoxFlag xmlns:ma14="http://schemas.microsoft.com/office/mac/drawingml/2011/main" val="1"/>
            </a:ext>
          </a:extLst>
        </p:spPr>
        <p:txBody>
          <a:bodyPr lIns="33866" tIns="33866" rIns="33866" bIns="33866"/>
          <a:lstStyle>
            <a:lvl1pPr marL="0" indent="0" algn="ctr">
              <a:spcBef>
                <a:spcPts val="0"/>
              </a:spcBef>
              <a:buSzTx/>
              <a:buNone/>
              <a:defRPr sz="4400">
                <a:latin typeface="Avenir Book"/>
                <a:ea typeface="Avenir Book"/>
                <a:cs typeface="Avenir Book"/>
                <a:sym typeface="Avenir Book"/>
              </a:defRPr>
            </a:lvl1pPr>
          </a:lstStyle>
          <a:p>
            <a:pPr/>
            <a:r>
              <a:t>Collaborator</a:t>
            </a:r>
          </a:p>
        </p:txBody>
      </p:sp>
      <p:sp>
        <p:nvSpPr>
          <p:cNvPr id="386" name="Communicator"/>
          <p:cNvSpPr/>
          <p:nvPr/>
        </p:nvSpPr>
        <p:spPr>
          <a:xfrm>
            <a:off x="2393230" y="5114903"/>
            <a:ext cx="5080001" cy="2846471"/>
          </a:xfrm>
          <a:prstGeom prst="rect">
            <a:avLst/>
          </a:prstGeom>
          <a:solidFill>
            <a:schemeClr val="accent1">
              <a:satOff val="-3355"/>
              <a:lumOff val="26614"/>
            </a:schemeClr>
          </a:solidFill>
          <a:ln w="50800">
            <a:solidFill>
              <a:srgbClr val="000000"/>
            </a:solidFill>
            <a:miter lim="400000"/>
          </a:ln>
          <a:extLst>
            <a:ext uri="{C572A759-6A51-4108-AA02-DFA0A04FC94B}">
              <ma14:wrappingTextBoxFlag xmlns:ma14="http://schemas.microsoft.com/office/mac/drawingml/2011/main" val="1"/>
            </a:ext>
          </a:extLst>
        </p:spPr>
        <p:txBody>
          <a:bodyPr lIns="33866" tIns="33866" rIns="33866" bIns="33866"/>
          <a:lstStyle>
            <a:lvl1pPr marL="0" indent="0" algn="ctr">
              <a:spcBef>
                <a:spcPts val="0"/>
              </a:spcBef>
              <a:buSzTx/>
              <a:buNone/>
              <a:defRPr sz="4400">
                <a:latin typeface="Avenir Book"/>
                <a:ea typeface="Avenir Book"/>
                <a:cs typeface="Avenir Book"/>
                <a:sym typeface="Avenir Book"/>
              </a:defRPr>
            </a:lvl1pPr>
          </a:lstStyle>
          <a:p>
            <a:pPr/>
            <a:r>
              <a:t>Communicator</a:t>
            </a:r>
          </a:p>
        </p:txBody>
      </p:sp>
      <p:sp>
        <p:nvSpPr>
          <p:cNvPr id="387" name="Focus on the immediate task"/>
          <p:cNvSpPr/>
          <p:nvPr/>
        </p:nvSpPr>
        <p:spPr>
          <a:xfrm>
            <a:off x="2943730" y="2829345"/>
            <a:ext cx="3979001" cy="1520924"/>
          </a:xfrm>
          <a:prstGeom prst="rect">
            <a:avLst/>
          </a:prstGeom>
          <a:solidFill>
            <a:srgbClr val="FFFFFF"/>
          </a:solidFill>
          <a:ln w="3175">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lIns="33866" tIns="33866" rIns="33866" bIns="33866" anchor="ctr"/>
          <a:lstStyle>
            <a:lvl1pPr marL="0" indent="0">
              <a:spcBef>
                <a:spcPts val="0"/>
              </a:spcBef>
              <a:buSzTx/>
              <a:buNone/>
              <a:defRPr sz="3000">
                <a:latin typeface="Avenir Book"/>
                <a:ea typeface="Avenir Book"/>
                <a:cs typeface="Avenir Book"/>
                <a:sym typeface="Avenir Book"/>
              </a:defRPr>
            </a:lvl1pPr>
          </a:lstStyle>
          <a:p>
            <a:pPr/>
            <a:r>
              <a:t>Focus on the immediate task</a:t>
            </a:r>
          </a:p>
        </p:txBody>
      </p:sp>
      <p:sp>
        <p:nvSpPr>
          <p:cNvPr id="388" name="Emphasize the overall purpose of team"/>
          <p:cNvSpPr/>
          <p:nvPr/>
        </p:nvSpPr>
        <p:spPr>
          <a:xfrm>
            <a:off x="8718208" y="2829345"/>
            <a:ext cx="3979001" cy="1520924"/>
          </a:xfrm>
          <a:prstGeom prst="rect">
            <a:avLst/>
          </a:prstGeom>
          <a:solidFill>
            <a:srgbClr val="FFFFFF"/>
          </a:solidFill>
          <a:ln w="3175">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lIns="33866" tIns="33866" rIns="33866" bIns="33866" anchor="ctr"/>
          <a:lstStyle>
            <a:lvl1pPr marL="0" indent="0">
              <a:spcBef>
                <a:spcPts val="0"/>
              </a:spcBef>
              <a:buSzTx/>
              <a:buNone/>
              <a:defRPr sz="3000">
                <a:latin typeface="Avenir Book"/>
                <a:ea typeface="Avenir Book"/>
                <a:cs typeface="Avenir Book"/>
                <a:sym typeface="Avenir Book"/>
              </a:defRPr>
            </a:lvl1pPr>
          </a:lstStyle>
          <a:p>
            <a:pPr/>
            <a:r>
              <a:t>Emphasize the overall purpose of team</a:t>
            </a:r>
          </a:p>
        </p:txBody>
      </p:sp>
      <p:sp>
        <p:nvSpPr>
          <p:cNvPr id="389" name="Positive interpersonal relations, processes"/>
          <p:cNvSpPr/>
          <p:nvPr/>
        </p:nvSpPr>
        <p:spPr>
          <a:xfrm>
            <a:off x="2943730" y="6029696"/>
            <a:ext cx="3979001" cy="1520924"/>
          </a:xfrm>
          <a:prstGeom prst="rect">
            <a:avLst/>
          </a:prstGeom>
          <a:solidFill>
            <a:srgbClr val="FFFFFF"/>
          </a:solidFill>
          <a:ln w="3175">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lIns="33866" tIns="33866" rIns="33866" bIns="33866" anchor="ctr"/>
          <a:lstStyle>
            <a:lvl1pPr marL="0" indent="0">
              <a:spcBef>
                <a:spcPts val="0"/>
              </a:spcBef>
              <a:buSzTx/>
              <a:buNone/>
              <a:defRPr sz="3000">
                <a:latin typeface="Avenir Book"/>
                <a:ea typeface="Avenir Book"/>
                <a:cs typeface="Avenir Book"/>
                <a:sym typeface="Avenir Book"/>
              </a:defRPr>
            </a:lvl1pPr>
          </a:lstStyle>
          <a:p>
            <a:pPr/>
            <a:r>
              <a:t>Positive interpersonal relations, processes</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1" name="Team-player Styles"/>
          <p:cNvSpPr/>
          <p:nvPr>
            <p:ph type="title"/>
          </p:nvPr>
        </p:nvSpPr>
        <p:spPr>
          <a:prstGeom prst="rect">
            <a:avLst/>
          </a:prstGeom>
        </p:spPr>
        <p:txBody>
          <a:bodyPr/>
          <a:lstStyle/>
          <a:p>
            <a:pPr/>
            <a:r>
              <a:t>Team-player Styles</a:t>
            </a:r>
          </a:p>
        </p:txBody>
      </p:sp>
      <p:sp>
        <p:nvSpPr>
          <p:cNvPr id="392" name="Contributor"/>
          <p:cNvSpPr/>
          <p:nvPr/>
        </p:nvSpPr>
        <p:spPr>
          <a:xfrm>
            <a:off x="2393230" y="1900709"/>
            <a:ext cx="5080001" cy="2846471"/>
          </a:xfrm>
          <a:prstGeom prst="rect">
            <a:avLst/>
          </a:prstGeom>
          <a:solidFill>
            <a:schemeClr val="accent2">
              <a:hueOff val="-2473793"/>
              <a:satOff val="-50209"/>
              <a:lumOff val="23543"/>
            </a:schemeClr>
          </a:solidFill>
          <a:ln w="50800">
            <a:solidFill>
              <a:srgbClr val="000000"/>
            </a:solidFill>
            <a:miter lim="400000"/>
          </a:ln>
          <a:extLst>
            <a:ext uri="{C572A759-6A51-4108-AA02-DFA0A04FC94B}">
              <ma14:wrappingTextBoxFlag xmlns:ma14="http://schemas.microsoft.com/office/mac/drawingml/2011/main" val="1"/>
            </a:ext>
          </a:extLst>
        </p:spPr>
        <p:txBody>
          <a:bodyPr lIns="33866" tIns="33866" rIns="33866" bIns="33866"/>
          <a:lstStyle>
            <a:lvl1pPr marL="0" indent="0" algn="ctr">
              <a:spcBef>
                <a:spcPts val="0"/>
              </a:spcBef>
              <a:buSzTx/>
              <a:buNone/>
              <a:defRPr sz="4400">
                <a:latin typeface="Avenir Book"/>
                <a:ea typeface="Avenir Book"/>
                <a:cs typeface="Avenir Book"/>
                <a:sym typeface="Avenir Book"/>
              </a:defRPr>
            </a:lvl1pPr>
          </a:lstStyle>
          <a:p>
            <a:pPr/>
            <a:r>
              <a:t>Contributor</a:t>
            </a:r>
          </a:p>
        </p:txBody>
      </p:sp>
      <p:sp>
        <p:nvSpPr>
          <p:cNvPr id="393" name="Collaborator"/>
          <p:cNvSpPr/>
          <p:nvPr/>
        </p:nvSpPr>
        <p:spPr>
          <a:xfrm>
            <a:off x="8167708" y="1900709"/>
            <a:ext cx="5080001" cy="2846471"/>
          </a:xfrm>
          <a:prstGeom prst="rect">
            <a:avLst/>
          </a:prstGeom>
          <a:solidFill>
            <a:schemeClr val="accent4">
              <a:hueOff val="384618"/>
              <a:satOff val="3869"/>
              <a:lumOff val="5802"/>
            </a:schemeClr>
          </a:solidFill>
          <a:ln w="50800">
            <a:solidFill>
              <a:srgbClr val="000000"/>
            </a:solidFill>
            <a:miter lim="400000"/>
          </a:ln>
          <a:extLst>
            <a:ext uri="{C572A759-6A51-4108-AA02-DFA0A04FC94B}">
              <ma14:wrappingTextBoxFlag xmlns:ma14="http://schemas.microsoft.com/office/mac/drawingml/2011/main" val="1"/>
            </a:ext>
          </a:extLst>
        </p:spPr>
        <p:txBody>
          <a:bodyPr lIns="33866" tIns="33866" rIns="33866" bIns="33866"/>
          <a:lstStyle>
            <a:lvl1pPr marL="0" indent="0" algn="ctr">
              <a:spcBef>
                <a:spcPts val="0"/>
              </a:spcBef>
              <a:buSzTx/>
              <a:buNone/>
              <a:defRPr sz="4400">
                <a:latin typeface="Avenir Book"/>
                <a:ea typeface="Avenir Book"/>
                <a:cs typeface="Avenir Book"/>
                <a:sym typeface="Avenir Book"/>
              </a:defRPr>
            </a:lvl1pPr>
          </a:lstStyle>
          <a:p>
            <a:pPr/>
            <a:r>
              <a:t>Collaborator</a:t>
            </a:r>
          </a:p>
        </p:txBody>
      </p:sp>
      <p:sp>
        <p:nvSpPr>
          <p:cNvPr id="394" name="Communicator"/>
          <p:cNvSpPr/>
          <p:nvPr/>
        </p:nvSpPr>
        <p:spPr>
          <a:xfrm>
            <a:off x="2393230" y="5114903"/>
            <a:ext cx="5080001" cy="2846471"/>
          </a:xfrm>
          <a:prstGeom prst="rect">
            <a:avLst/>
          </a:prstGeom>
          <a:solidFill>
            <a:schemeClr val="accent1">
              <a:satOff val="-3355"/>
              <a:lumOff val="26614"/>
            </a:schemeClr>
          </a:solidFill>
          <a:ln w="50800">
            <a:solidFill>
              <a:srgbClr val="000000"/>
            </a:solidFill>
            <a:miter lim="400000"/>
          </a:ln>
          <a:extLst>
            <a:ext uri="{C572A759-6A51-4108-AA02-DFA0A04FC94B}">
              <ma14:wrappingTextBoxFlag xmlns:ma14="http://schemas.microsoft.com/office/mac/drawingml/2011/main" val="1"/>
            </a:ext>
          </a:extLst>
        </p:spPr>
        <p:txBody>
          <a:bodyPr lIns="33866" tIns="33866" rIns="33866" bIns="33866"/>
          <a:lstStyle>
            <a:lvl1pPr marL="0" indent="0" algn="ctr">
              <a:spcBef>
                <a:spcPts val="0"/>
              </a:spcBef>
              <a:buSzTx/>
              <a:buNone/>
              <a:defRPr sz="4400">
                <a:latin typeface="Avenir Book"/>
                <a:ea typeface="Avenir Book"/>
                <a:cs typeface="Avenir Book"/>
                <a:sym typeface="Avenir Book"/>
              </a:defRPr>
            </a:lvl1pPr>
          </a:lstStyle>
          <a:p>
            <a:pPr/>
            <a:r>
              <a:t>Communicator</a:t>
            </a:r>
          </a:p>
        </p:txBody>
      </p:sp>
      <p:sp>
        <p:nvSpPr>
          <p:cNvPr id="395" name="Challenger"/>
          <p:cNvSpPr/>
          <p:nvPr/>
        </p:nvSpPr>
        <p:spPr>
          <a:xfrm>
            <a:off x="8167708" y="5114903"/>
            <a:ext cx="5080001" cy="2846471"/>
          </a:xfrm>
          <a:prstGeom prst="rect">
            <a:avLst/>
          </a:prstGeom>
          <a:solidFill>
            <a:schemeClr val="accent6">
              <a:satOff val="24555"/>
              <a:lumOff val="22232"/>
            </a:schemeClr>
          </a:solidFill>
          <a:ln w="50800">
            <a:solidFill>
              <a:srgbClr val="000000"/>
            </a:solidFill>
            <a:miter lim="400000"/>
          </a:ln>
          <a:extLst>
            <a:ext uri="{C572A759-6A51-4108-AA02-DFA0A04FC94B}">
              <ma14:wrappingTextBoxFlag xmlns:ma14="http://schemas.microsoft.com/office/mac/drawingml/2011/main" val="1"/>
            </a:ext>
          </a:extLst>
        </p:spPr>
        <p:txBody>
          <a:bodyPr lIns="33866" tIns="33866" rIns="33866" bIns="33866"/>
          <a:lstStyle>
            <a:lvl1pPr marL="0" indent="0" algn="ctr">
              <a:spcBef>
                <a:spcPts val="0"/>
              </a:spcBef>
              <a:buSzTx/>
              <a:buNone/>
              <a:defRPr sz="4400">
                <a:latin typeface="Avenir Book"/>
                <a:ea typeface="Avenir Book"/>
                <a:cs typeface="Avenir Book"/>
                <a:sym typeface="Avenir Book"/>
              </a:defRPr>
            </a:lvl1pPr>
          </a:lstStyle>
          <a:p>
            <a:pPr/>
            <a:r>
              <a:t>Challenger</a:t>
            </a:r>
          </a:p>
        </p:txBody>
      </p:sp>
      <p:sp>
        <p:nvSpPr>
          <p:cNvPr id="396" name="Focus on the immediate task"/>
          <p:cNvSpPr/>
          <p:nvPr/>
        </p:nvSpPr>
        <p:spPr>
          <a:xfrm>
            <a:off x="2943730" y="2829345"/>
            <a:ext cx="3979001" cy="1520924"/>
          </a:xfrm>
          <a:prstGeom prst="rect">
            <a:avLst/>
          </a:prstGeom>
          <a:solidFill>
            <a:srgbClr val="FFFFFF"/>
          </a:solidFill>
          <a:ln w="3175">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lIns="33866" tIns="33866" rIns="33866" bIns="33866" anchor="ctr"/>
          <a:lstStyle>
            <a:lvl1pPr marL="0" indent="0">
              <a:spcBef>
                <a:spcPts val="0"/>
              </a:spcBef>
              <a:buSzTx/>
              <a:buNone/>
              <a:defRPr sz="3000">
                <a:latin typeface="Avenir Book"/>
                <a:ea typeface="Avenir Book"/>
                <a:cs typeface="Avenir Book"/>
                <a:sym typeface="Avenir Book"/>
              </a:defRPr>
            </a:lvl1pPr>
          </a:lstStyle>
          <a:p>
            <a:pPr/>
            <a:r>
              <a:t>Focus on the immediate task</a:t>
            </a:r>
          </a:p>
        </p:txBody>
      </p:sp>
      <p:sp>
        <p:nvSpPr>
          <p:cNvPr id="397" name="Emphasize the overall purpose of team"/>
          <p:cNvSpPr/>
          <p:nvPr/>
        </p:nvSpPr>
        <p:spPr>
          <a:xfrm>
            <a:off x="8718208" y="2829345"/>
            <a:ext cx="3979001" cy="1520924"/>
          </a:xfrm>
          <a:prstGeom prst="rect">
            <a:avLst/>
          </a:prstGeom>
          <a:solidFill>
            <a:srgbClr val="FFFFFF"/>
          </a:solidFill>
          <a:ln w="3175">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lIns="33866" tIns="33866" rIns="33866" bIns="33866" anchor="ctr"/>
          <a:lstStyle>
            <a:lvl1pPr marL="0" indent="0">
              <a:spcBef>
                <a:spcPts val="0"/>
              </a:spcBef>
              <a:buSzTx/>
              <a:buNone/>
              <a:defRPr sz="3000">
                <a:latin typeface="Avenir Book"/>
                <a:ea typeface="Avenir Book"/>
                <a:cs typeface="Avenir Book"/>
                <a:sym typeface="Avenir Book"/>
              </a:defRPr>
            </a:lvl1pPr>
          </a:lstStyle>
          <a:p>
            <a:pPr/>
            <a:r>
              <a:t>Emphasize the overall purpose of team</a:t>
            </a:r>
          </a:p>
        </p:txBody>
      </p:sp>
      <p:sp>
        <p:nvSpPr>
          <p:cNvPr id="398" name="Positive interpersonal relations, processes"/>
          <p:cNvSpPr/>
          <p:nvPr/>
        </p:nvSpPr>
        <p:spPr>
          <a:xfrm>
            <a:off x="2943730" y="6029696"/>
            <a:ext cx="3979001" cy="1520924"/>
          </a:xfrm>
          <a:prstGeom prst="rect">
            <a:avLst/>
          </a:prstGeom>
          <a:solidFill>
            <a:srgbClr val="FFFFFF"/>
          </a:solidFill>
          <a:ln w="3175">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lIns="33866" tIns="33866" rIns="33866" bIns="33866" anchor="ctr"/>
          <a:lstStyle>
            <a:lvl1pPr marL="0" indent="0">
              <a:spcBef>
                <a:spcPts val="0"/>
              </a:spcBef>
              <a:buSzTx/>
              <a:buNone/>
              <a:defRPr sz="3000">
                <a:latin typeface="Avenir Book"/>
                <a:ea typeface="Avenir Book"/>
                <a:cs typeface="Avenir Book"/>
                <a:sym typeface="Avenir Book"/>
              </a:defRPr>
            </a:lvl1pPr>
          </a:lstStyle>
          <a:p>
            <a:pPr/>
            <a:r>
              <a:t>Positive interpersonal relations, processes</a:t>
            </a:r>
          </a:p>
        </p:txBody>
      </p:sp>
      <p:sp>
        <p:nvSpPr>
          <p:cNvPr id="399" name="Ask tough questions and pushes for risks"/>
          <p:cNvSpPr/>
          <p:nvPr/>
        </p:nvSpPr>
        <p:spPr>
          <a:xfrm>
            <a:off x="8718208" y="6029696"/>
            <a:ext cx="3979001" cy="1520924"/>
          </a:xfrm>
          <a:prstGeom prst="rect">
            <a:avLst/>
          </a:prstGeom>
          <a:solidFill>
            <a:srgbClr val="FFFFFF"/>
          </a:solidFill>
          <a:ln w="3175">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lIns="33866" tIns="33866" rIns="33866" bIns="33866" anchor="ctr"/>
          <a:lstStyle>
            <a:lvl1pPr marL="0" indent="0">
              <a:spcBef>
                <a:spcPts val="0"/>
              </a:spcBef>
              <a:buSzTx/>
              <a:buNone/>
              <a:defRPr sz="3000">
                <a:latin typeface="Avenir Book"/>
                <a:ea typeface="Avenir Book"/>
                <a:cs typeface="Avenir Book"/>
                <a:sym typeface="Avenir Book"/>
              </a:defRPr>
            </a:lvl1pPr>
          </a:lstStyle>
          <a:p>
            <a:pPr/>
            <a:r>
              <a:t>Ask tough questions and pushes for risks</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1" name="Group formation"/>
          <p:cNvSpPr/>
          <p:nvPr>
            <p:ph type="title"/>
          </p:nvPr>
        </p:nvSpPr>
        <p:spPr>
          <a:prstGeom prst="rect">
            <a:avLst/>
          </a:prstGeom>
        </p:spPr>
        <p:txBody>
          <a:bodyPr/>
          <a:lstStyle/>
          <a:p>
            <a:pPr/>
            <a:r>
              <a:t>Group formation</a:t>
            </a:r>
          </a:p>
        </p:txBody>
      </p:sp>
      <p:pic>
        <p:nvPicPr>
          <p:cNvPr id="402" name="Screen Shot 2018-11-27 at 3.16.25 PM.png" descr="Screen Shot 2018-11-27 at 3.16.25 PM.png"/>
          <p:cNvPicPr>
            <a:picLocks noChangeAspect="1"/>
          </p:cNvPicPr>
          <p:nvPr/>
        </p:nvPicPr>
        <p:blipFill>
          <a:blip r:embed="rId2">
            <a:extLst/>
          </a:blip>
          <a:stretch>
            <a:fillRect/>
          </a:stretch>
        </p:blipFill>
        <p:spPr>
          <a:xfrm>
            <a:off x="4167109" y="1383784"/>
            <a:ext cx="7313691" cy="5886966"/>
          </a:xfrm>
          <a:prstGeom prst="rect">
            <a:avLst/>
          </a:prstGeom>
          <a:ln w="3175">
            <a:miter lim="400000"/>
          </a:ln>
        </p:spPr>
      </p:pic>
      <p:sp>
        <p:nvSpPr>
          <p:cNvPr id="403" name="http://my.safaribooksonline.com/book/teamwork/9780787998110/resources-…"/>
          <p:cNvSpPr txBox="1"/>
          <p:nvPr/>
        </p:nvSpPr>
        <p:spPr>
          <a:xfrm>
            <a:off x="56648" y="7416151"/>
            <a:ext cx="13402362" cy="1351446"/>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p>
            <a:pPr marL="0" indent="0">
              <a:buSzTx/>
              <a:buNone/>
              <a:defRPr sz="2300">
                <a:latin typeface="Monaco"/>
                <a:ea typeface="Monaco"/>
                <a:cs typeface="Monaco"/>
                <a:sym typeface="Monaco"/>
              </a:defRPr>
            </a:pPr>
            <a:r>
              <a:t>http://my.safaribooksonline.com/book/teamwork/9780787998110/resources- </a:t>
            </a:r>
          </a:p>
          <a:p>
            <a:pPr marL="0" indent="0">
              <a:buSzTx/>
              <a:buNone/>
              <a:defRPr sz="2300">
                <a:latin typeface="Monaco"/>
                <a:ea typeface="Monaco"/>
                <a:cs typeface="Monaco"/>
                <a:sym typeface="Monaco"/>
              </a:defRPr>
            </a:pPr>
            <a:r>
              <a:t>tools-for-developing-teams-and-team-players/resources_tools_for_developing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Why and why not?"/>
          <p:cNvSpPr/>
          <p:nvPr>
            <p:ph type="title"/>
          </p:nvPr>
        </p:nvSpPr>
        <p:spPr>
          <a:prstGeom prst="rect">
            <a:avLst/>
          </a:prstGeom>
        </p:spPr>
        <p:txBody>
          <a:bodyPr/>
          <a:lstStyle/>
          <a:p>
            <a:pPr/>
            <a:r>
              <a:t>Why and why not?</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5" name="Interpersonal skills"/>
          <p:cNvSpPr/>
          <p:nvPr/>
        </p:nvSpPr>
        <p:spPr>
          <a:xfrm>
            <a:off x="8066455" y="3508750"/>
            <a:ext cx="3524057" cy="1917219"/>
          </a:xfrm>
          <a:prstGeom prst="roundRect">
            <a:avLst>
              <a:gd name="adj" fmla="val 13170"/>
            </a:avLst>
          </a:prstGeom>
          <a:solidFill>
            <a:srgbClr val="F5ECD6"/>
          </a:solidFill>
          <a:ln w="63500">
            <a:solidFill>
              <a:srgbClr val="552B95"/>
            </a:solidFill>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lIns="33866" tIns="33866" rIns="33866" bIns="33866" anchor="ctr"/>
          <a:lstStyle>
            <a:lvl1pPr marL="0" indent="0" algn="ctr">
              <a:spcBef>
                <a:spcPts val="0"/>
              </a:spcBef>
              <a:buSzTx/>
              <a:buNone/>
              <a:defRPr sz="4000">
                <a:solidFill>
                  <a:srgbClr val="552B95"/>
                </a:solidFill>
                <a:latin typeface="Avenir Book"/>
                <a:ea typeface="Avenir Book"/>
                <a:cs typeface="Avenir Book"/>
                <a:sym typeface="Avenir Book"/>
              </a:defRPr>
            </a:lvl1pPr>
          </a:lstStyle>
          <a:p>
            <a:pPr/>
            <a:r>
              <a:t>Interpersonal skills</a:t>
            </a:r>
          </a:p>
        </p:txBody>
      </p:sp>
      <p:sp>
        <p:nvSpPr>
          <p:cNvPr id="406" name="Constructive criticism"/>
          <p:cNvSpPr/>
          <p:nvPr/>
        </p:nvSpPr>
        <p:spPr>
          <a:xfrm>
            <a:off x="12484440" y="2740093"/>
            <a:ext cx="2740315" cy="1396088"/>
          </a:xfrm>
          <a:prstGeom prst="roundRect">
            <a:avLst>
              <a:gd name="adj" fmla="val 13645"/>
            </a:avLst>
          </a:prstGeom>
          <a:solidFill>
            <a:srgbClr val="552B95"/>
          </a:solidFill>
          <a:ln w="3175">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lIns="33866" tIns="33866" rIns="33866" bIns="33866" anchor="ctr"/>
          <a:lstStyle>
            <a:lvl1pPr marL="0" indent="0" algn="ctr">
              <a:spcBef>
                <a:spcPts val="0"/>
              </a:spcBef>
              <a:buSzTx/>
              <a:buNone/>
              <a:defRPr sz="2800">
                <a:solidFill>
                  <a:srgbClr val="F5ECD6"/>
                </a:solidFill>
                <a:latin typeface="Avenir Book"/>
                <a:ea typeface="Avenir Book"/>
                <a:cs typeface="Avenir Book"/>
                <a:sym typeface="Avenir Book"/>
              </a:defRPr>
            </a:lvl1pPr>
          </a:lstStyle>
          <a:p>
            <a:pPr/>
            <a:r>
              <a:t>Constructive criticism</a:t>
            </a:r>
          </a:p>
        </p:txBody>
      </p:sp>
      <p:sp>
        <p:nvSpPr>
          <p:cNvPr id="407" name="Consensus vs. compromise"/>
          <p:cNvSpPr/>
          <p:nvPr/>
        </p:nvSpPr>
        <p:spPr>
          <a:xfrm>
            <a:off x="12612961" y="5149947"/>
            <a:ext cx="2961684" cy="1396089"/>
          </a:xfrm>
          <a:prstGeom prst="roundRect">
            <a:avLst>
              <a:gd name="adj" fmla="val 13645"/>
            </a:avLst>
          </a:prstGeom>
          <a:solidFill>
            <a:srgbClr val="552B95"/>
          </a:solidFill>
          <a:ln w="3175">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lIns="33866" tIns="33866" rIns="33866" bIns="33866" anchor="ctr"/>
          <a:lstStyle>
            <a:lvl1pPr marL="0" indent="0" algn="ctr">
              <a:spcBef>
                <a:spcPts val="0"/>
              </a:spcBef>
              <a:buSzTx/>
              <a:buNone/>
              <a:defRPr sz="2800">
                <a:solidFill>
                  <a:srgbClr val="F5ECD6"/>
                </a:solidFill>
                <a:latin typeface="Avenir Book"/>
                <a:ea typeface="Avenir Book"/>
                <a:cs typeface="Avenir Book"/>
                <a:sym typeface="Avenir Book"/>
              </a:defRPr>
            </a:lvl1pPr>
          </a:lstStyle>
          <a:p>
            <a:pPr/>
            <a:r>
              <a:t>Consensus vs. compromise</a:t>
            </a:r>
          </a:p>
        </p:txBody>
      </p:sp>
      <p:sp>
        <p:nvSpPr>
          <p:cNvPr id="408" name="Active listening"/>
          <p:cNvSpPr/>
          <p:nvPr/>
        </p:nvSpPr>
        <p:spPr>
          <a:xfrm>
            <a:off x="7835331" y="807236"/>
            <a:ext cx="2129630" cy="1191560"/>
          </a:xfrm>
          <a:prstGeom prst="roundRect">
            <a:avLst>
              <a:gd name="adj" fmla="val 20136"/>
            </a:avLst>
          </a:prstGeom>
          <a:solidFill>
            <a:srgbClr val="552B95"/>
          </a:solidFill>
          <a:ln w="3175">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lIns="33866" tIns="33866" rIns="33866" bIns="33866" anchor="ctr"/>
          <a:lstStyle>
            <a:lvl1pPr marL="0" indent="0" algn="ctr">
              <a:spcBef>
                <a:spcPts val="0"/>
              </a:spcBef>
              <a:buSzTx/>
              <a:buNone/>
              <a:defRPr sz="2800">
                <a:solidFill>
                  <a:srgbClr val="F5ECD6"/>
                </a:solidFill>
                <a:latin typeface="Avenir Book"/>
                <a:ea typeface="Avenir Book"/>
                <a:cs typeface="Avenir Book"/>
                <a:sym typeface="Avenir Book"/>
              </a:defRPr>
            </a:lvl1pPr>
          </a:lstStyle>
          <a:p>
            <a:pPr/>
            <a:r>
              <a:t>Active listening</a:t>
            </a:r>
          </a:p>
        </p:txBody>
      </p:sp>
      <p:sp>
        <p:nvSpPr>
          <p:cNvPr id="409" name="Conflict resolution"/>
          <p:cNvSpPr/>
          <p:nvPr/>
        </p:nvSpPr>
        <p:spPr>
          <a:xfrm>
            <a:off x="11221286" y="767182"/>
            <a:ext cx="2609781" cy="1271669"/>
          </a:xfrm>
          <a:prstGeom prst="roundRect">
            <a:avLst>
              <a:gd name="adj" fmla="val 14980"/>
            </a:avLst>
          </a:prstGeom>
          <a:solidFill>
            <a:srgbClr val="552B95"/>
          </a:solidFill>
          <a:ln w="3175">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lIns="33866" tIns="33866" rIns="33866" bIns="33866" anchor="ctr"/>
          <a:lstStyle>
            <a:lvl1pPr marL="0" indent="0" algn="ctr">
              <a:spcBef>
                <a:spcPts val="0"/>
              </a:spcBef>
              <a:buSzTx/>
              <a:buNone/>
              <a:defRPr sz="2800">
                <a:solidFill>
                  <a:srgbClr val="F5ECD6"/>
                </a:solidFill>
                <a:latin typeface="Avenir Book"/>
                <a:ea typeface="Avenir Book"/>
                <a:cs typeface="Avenir Book"/>
                <a:sym typeface="Avenir Book"/>
              </a:defRPr>
            </a:lvl1pPr>
          </a:lstStyle>
          <a:p>
            <a:pPr/>
            <a:r>
              <a:t>Conflict resolution</a:t>
            </a:r>
          </a:p>
        </p:txBody>
      </p:sp>
      <p:cxnSp>
        <p:nvCxnSpPr>
          <p:cNvPr id="410" name="Connection Line"/>
          <p:cNvCxnSpPr>
            <a:stCxn id="407" idx="0"/>
            <a:endCxn id="405" idx="0"/>
          </p:cNvCxnSpPr>
          <p:nvPr/>
        </p:nvCxnSpPr>
        <p:spPr>
          <a:xfrm flipH="1" flipV="1">
            <a:off x="9828483" y="4467359"/>
            <a:ext cx="4265321" cy="1380633"/>
          </a:xfrm>
          <a:prstGeom prst="straightConnector1">
            <a:avLst/>
          </a:prstGeom>
          <a:ln w="12700">
            <a:solidFill>
              <a:srgbClr val="000000"/>
            </a:solidFill>
            <a:miter lim="400000"/>
          </a:ln>
        </p:spPr>
      </p:cxnSp>
      <p:cxnSp>
        <p:nvCxnSpPr>
          <p:cNvPr id="411" name="Connection Line"/>
          <p:cNvCxnSpPr>
            <a:stCxn id="408" idx="0"/>
            <a:endCxn id="405" idx="0"/>
          </p:cNvCxnSpPr>
          <p:nvPr/>
        </p:nvCxnSpPr>
        <p:spPr>
          <a:xfrm>
            <a:off x="8900145" y="1403016"/>
            <a:ext cx="928339" cy="3064344"/>
          </a:xfrm>
          <a:prstGeom prst="straightConnector1">
            <a:avLst/>
          </a:prstGeom>
          <a:ln w="12700">
            <a:solidFill>
              <a:srgbClr val="000000"/>
            </a:solidFill>
            <a:miter lim="400000"/>
          </a:ln>
        </p:spPr>
      </p:cxnSp>
      <p:cxnSp>
        <p:nvCxnSpPr>
          <p:cNvPr id="412" name="Connection Line"/>
          <p:cNvCxnSpPr>
            <a:stCxn id="409" idx="0"/>
            <a:endCxn id="405" idx="0"/>
          </p:cNvCxnSpPr>
          <p:nvPr/>
        </p:nvCxnSpPr>
        <p:spPr>
          <a:xfrm flipH="1">
            <a:off x="9828483" y="1403016"/>
            <a:ext cx="2697694" cy="3064344"/>
          </a:xfrm>
          <a:prstGeom prst="straightConnector1">
            <a:avLst/>
          </a:prstGeom>
          <a:ln w="12700">
            <a:solidFill>
              <a:srgbClr val="000000"/>
            </a:solidFill>
            <a:miter lim="400000"/>
          </a:ln>
        </p:spPr>
      </p:cxnSp>
      <p:cxnSp>
        <p:nvCxnSpPr>
          <p:cNvPr id="413" name="Connection Line"/>
          <p:cNvCxnSpPr>
            <a:stCxn id="406" idx="0"/>
            <a:endCxn id="405" idx="0"/>
          </p:cNvCxnSpPr>
          <p:nvPr/>
        </p:nvCxnSpPr>
        <p:spPr>
          <a:xfrm flipH="1">
            <a:off x="9828483" y="3438137"/>
            <a:ext cx="4026115" cy="1029223"/>
          </a:xfrm>
          <a:prstGeom prst="straightConnector1">
            <a:avLst/>
          </a:prstGeom>
          <a:ln w="12700">
            <a:solidFill>
              <a:srgbClr val="000000"/>
            </a:solidFill>
            <a:miter lim="400000"/>
          </a:ln>
        </p:spPr>
      </p:cxnSp>
      <p:sp>
        <p:nvSpPr>
          <p:cNvPr id="414" name="Testing for mastery"/>
          <p:cNvSpPr/>
          <p:nvPr/>
        </p:nvSpPr>
        <p:spPr>
          <a:xfrm>
            <a:off x="9868403" y="6619041"/>
            <a:ext cx="2325310" cy="1396089"/>
          </a:xfrm>
          <a:prstGeom prst="roundRect">
            <a:avLst>
              <a:gd name="adj" fmla="val 13645"/>
            </a:avLst>
          </a:prstGeom>
          <a:solidFill>
            <a:srgbClr val="552B95"/>
          </a:solidFill>
          <a:ln w="3175">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lIns="33866" tIns="33866" rIns="33866" bIns="33866" anchor="ctr"/>
          <a:lstStyle>
            <a:lvl1pPr marL="0" indent="0" algn="ctr">
              <a:spcBef>
                <a:spcPts val="0"/>
              </a:spcBef>
              <a:buSzTx/>
              <a:buNone/>
              <a:defRPr sz="2800">
                <a:solidFill>
                  <a:srgbClr val="F5ECD6"/>
                </a:solidFill>
                <a:latin typeface="Avenir Book"/>
                <a:ea typeface="Avenir Book"/>
                <a:cs typeface="Avenir Book"/>
                <a:sym typeface="Avenir Book"/>
              </a:defRPr>
            </a:lvl1pPr>
          </a:lstStyle>
          <a:p>
            <a:pPr/>
            <a:r>
              <a:t>Testing for mastery</a:t>
            </a:r>
          </a:p>
        </p:txBody>
      </p:sp>
      <p:cxnSp>
        <p:nvCxnSpPr>
          <p:cNvPr id="415" name="Connection Line"/>
          <p:cNvCxnSpPr>
            <a:stCxn id="405" idx="0"/>
            <a:endCxn id="414" idx="0"/>
          </p:cNvCxnSpPr>
          <p:nvPr/>
        </p:nvCxnSpPr>
        <p:spPr>
          <a:xfrm>
            <a:off x="9828483" y="4467359"/>
            <a:ext cx="1202575" cy="2849727"/>
          </a:xfrm>
          <a:prstGeom prst="straightConnector1">
            <a:avLst/>
          </a:prstGeom>
          <a:ln w="12700">
            <a:solidFill>
              <a:srgbClr val="000000"/>
            </a:solidFill>
            <a:miter lim="400000"/>
          </a:ln>
        </p:spPr>
      </p:cxnSp>
      <p:pic>
        <p:nvPicPr>
          <p:cNvPr id="416" name="1484159149.png" descr="1484159149.png"/>
          <p:cNvPicPr>
            <a:picLocks noChangeAspect="1"/>
          </p:cNvPicPr>
          <p:nvPr/>
        </p:nvPicPr>
        <p:blipFill>
          <a:blip r:embed="rId2">
            <a:extLst/>
          </a:blip>
          <a:stretch>
            <a:fillRect/>
          </a:stretch>
        </p:blipFill>
        <p:spPr>
          <a:xfrm>
            <a:off x="922261" y="1255525"/>
            <a:ext cx="5807392" cy="4365224"/>
          </a:xfrm>
          <a:prstGeom prst="rect">
            <a:avLst/>
          </a:prstGeom>
          <a:ln w="3175">
            <a:miter lim="400000"/>
          </a:ln>
        </p:spPr>
      </p:pic>
      <p:sp>
        <p:nvSpPr>
          <p:cNvPr id="417" name="Label behaviors, not people"/>
          <p:cNvSpPr/>
          <p:nvPr/>
        </p:nvSpPr>
        <p:spPr>
          <a:xfrm>
            <a:off x="5207366" y="6182664"/>
            <a:ext cx="3153341" cy="1396088"/>
          </a:xfrm>
          <a:prstGeom prst="roundRect">
            <a:avLst>
              <a:gd name="adj" fmla="val 13645"/>
            </a:avLst>
          </a:prstGeom>
          <a:solidFill>
            <a:srgbClr val="552B95"/>
          </a:solidFill>
          <a:ln w="3175">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lIns="33866" tIns="33866" rIns="33866" bIns="33866" anchor="ctr"/>
          <a:lstStyle>
            <a:lvl1pPr marL="0" indent="0" algn="ctr">
              <a:spcBef>
                <a:spcPts val="0"/>
              </a:spcBef>
              <a:buSzTx/>
              <a:buNone/>
              <a:defRPr sz="2800">
                <a:solidFill>
                  <a:srgbClr val="F5ECD6"/>
                </a:solidFill>
                <a:latin typeface="Avenir Book"/>
                <a:ea typeface="Avenir Book"/>
                <a:cs typeface="Avenir Book"/>
                <a:sym typeface="Avenir Book"/>
              </a:defRPr>
            </a:lvl1pPr>
          </a:lstStyle>
          <a:p>
            <a:pPr/>
            <a:r>
              <a:t>Label behaviors, not people</a:t>
            </a:r>
          </a:p>
        </p:txBody>
      </p:sp>
      <p:cxnSp>
        <p:nvCxnSpPr>
          <p:cNvPr id="418" name="Connection Line"/>
          <p:cNvCxnSpPr>
            <a:stCxn id="417" idx="0"/>
            <a:endCxn id="405" idx="0"/>
          </p:cNvCxnSpPr>
          <p:nvPr/>
        </p:nvCxnSpPr>
        <p:spPr>
          <a:xfrm flipV="1">
            <a:off x="6784036" y="4467359"/>
            <a:ext cx="3044448" cy="2413350"/>
          </a:xfrm>
          <a:prstGeom prst="straightConnector1">
            <a:avLst/>
          </a:prstGeom>
          <a:ln w="12700">
            <a:solidFill>
              <a:srgbClr val="000000"/>
            </a:solidFill>
            <a:miter lim="400000"/>
          </a:ln>
        </p:spPr>
      </p:cxn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08"/>
                                        </p:tgtEl>
                                        <p:attrNameLst>
                                          <p:attrName>style.visibility</p:attrName>
                                        </p:attrNameLst>
                                      </p:cBhvr>
                                      <p:to>
                                        <p:strVal val="visible"/>
                                      </p:to>
                                    </p:set>
                                    <p:animEffect filter="dissolve" transition="in">
                                      <p:cBhvr>
                                        <p:cTn id="7" dur="500"/>
                                        <p:tgtEl>
                                          <p:spTgt spid="408"/>
                                        </p:tgtEl>
                                      </p:cBhvr>
                                    </p:animEffect>
                                  </p:childTnLst>
                                </p:cTn>
                              </p:par>
                            </p:childTnLst>
                          </p:cTn>
                        </p:par>
                        <p:par>
                          <p:cTn id="8" fill="hold">
                            <p:stCondLst>
                              <p:cond delay="500"/>
                            </p:stCondLst>
                            <p:childTnLst>
                              <p:par>
                                <p:cTn id="9" presetClass="entr" nodeType="afterEffect" presetID="9" grpId="2" fill="hold">
                                  <p:stCondLst>
                                    <p:cond delay="0"/>
                                  </p:stCondLst>
                                  <p:iterate type="el" backwards="0">
                                    <p:tmAbs val="0"/>
                                  </p:iterate>
                                  <p:childTnLst>
                                    <p:set>
                                      <p:cBhvr>
                                        <p:cTn id="10" fill="hold"/>
                                        <p:tgtEl>
                                          <p:spTgt spid="411"/>
                                        </p:tgtEl>
                                        <p:attrNameLst>
                                          <p:attrName>style.visibility</p:attrName>
                                        </p:attrNameLst>
                                      </p:cBhvr>
                                      <p:to>
                                        <p:strVal val="visible"/>
                                      </p:to>
                                    </p:set>
                                    <p:animEffect filter="dissolve" transition="in">
                                      <p:cBhvr>
                                        <p:cTn id="11" dur="500"/>
                                        <p:tgtEl>
                                          <p:spTgt spid="411"/>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ID="9" grpId="3" fill="hold">
                                  <p:stCondLst>
                                    <p:cond delay="0"/>
                                  </p:stCondLst>
                                  <p:iterate type="el" backwards="0">
                                    <p:tmAbs val="0"/>
                                  </p:iterate>
                                  <p:childTnLst>
                                    <p:set>
                                      <p:cBhvr>
                                        <p:cTn id="15" fill="hold"/>
                                        <p:tgtEl>
                                          <p:spTgt spid="409"/>
                                        </p:tgtEl>
                                        <p:attrNameLst>
                                          <p:attrName>style.visibility</p:attrName>
                                        </p:attrNameLst>
                                      </p:cBhvr>
                                      <p:to>
                                        <p:strVal val="visible"/>
                                      </p:to>
                                    </p:set>
                                    <p:animEffect filter="dissolve" transition="in">
                                      <p:cBhvr>
                                        <p:cTn id="16" dur="500"/>
                                        <p:tgtEl>
                                          <p:spTgt spid="409"/>
                                        </p:tgtEl>
                                      </p:cBhvr>
                                    </p:animEffect>
                                  </p:childTnLst>
                                </p:cTn>
                              </p:par>
                            </p:childTnLst>
                          </p:cTn>
                        </p:par>
                        <p:par>
                          <p:cTn id="17" fill="hold">
                            <p:stCondLst>
                              <p:cond delay="500"/>
                            </p:stCondLst>
                            <p:childTnLst>
                              <p:par>
                                <p:cTn id="18" presetClass="entr" nodeType="afterEffect" presetID="9" grpId="4" fill="hold">
                                  <p:stCondLst>
                                    <p:cond delay="0"/>
                                  </p:stCondLst>
                                  <p:iterate type="el" backwards="0">
                                    <p:tmAbs val="0"/>
                                  </p:iterate>
                                  <p:childTnLst>
                                    <p:set>
                                      <p:cBhvr>
                                        <p:cTn id="19" fill="hold"/>
                                        <p:tgtEl>
                                          <p:spTgt spid="412"/>
                                        </p:tgtEl>
                                        <p:attrNameLst>
                                          <p:attrName>style.visibility</p:attrName>
                                        </p:attrNameLst>
                                      </p:cBhvr>
                                      <p:to>
                                        <p:strVal val="visible"/>
                                      </p:to>
                                    </p:set>
                                    <p:animEffect filter="dissolve" transition="in">
                                      <p:cBhvr>
                                        <p:cTn id="20" dur="500"/>
                                        <p:tgtEl>
                                          <p:spTgt spid="412"/>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5" fill="hold">
                                  <p:stCondLst>
                                    <p:cond delay="0"/>
                                  </p:stCondLst>
                                  <p:iterate type="el" backwards="0">
                                    <p:tmAbs val="0"/>
                                  </p:iterate>
                                  <p:childTnLst>
                                    <p:set>
                                      <p:cBhvr>
                                        <p:cTn id="24" fill="hold"/>
                                        <p:tgtEl>
                                          <p:spTgt spid="406"/>
                                        </p:tgtEl>
                                        <p:attrNameLst>
                                          <p:attrName>style.visibility</p:attrName>
                                        </p:attrNameLst>
                                      </p:cBhvr>
                                      <p:to>
                                        <p:strVal val="visible"/>
                                      </p:to>
                                    </p:set>
                                    <p:animEffect filter="dissolve" transition="in">
                                      <p:cBhvr>
                                        <p:cTn id="25" dur="500"/>
                                        <p:tgtEl>
                                          <p:spTgt spid="406"/>
                                        </p:tgtEl>
                                      </p:cBhvr>
                                    </p:animEffect>
                                  </p:childTnLst>
                                </p:cTn>
                              </p:par>
                            </p:childTnLst>
                          </p:cTn>
                        </p:par>
                        <p:par>
                          <p:cTn id="26" fill="hold">
                            <p:stCondLst>
                              <p:cond delay="500"/>
                            </p:stCondLst>
                            <p:childTnLst>
                              <p:par>
                                <p:cTn id="27" presetClass="entr" nodeType="afterEffect" presetID="9" grpId="6" fill="hold">
                                  <p:stCondLst>
                                    <p:cond delay="0"/>
                                  </p:stCondLst>
                                  <p:iterate type="el" backwards="0">
                                    <p:tmAbs val="0"/>
                                  </p:iterate>
                                  <p:childTnLst>
                                    <p:set>
                                      <p:cBhvr>
                                        <p:cTn id="28" fill="hold"/>
                                        <p:tgtEl>
                                          <p:spTgt spid="413"/>
                                        </p:tgtEl>
                                        <p:attrNameLst>
                                          <p:attrName>style.visibility</p:attrName>
                                        </p:attrNameLst>
                                      </p:cBhvr>
                                      <p:to>
                                        <p:strVal val="visible"/>
                                      </p:to>
                                    </p:set>
                                    <p:animEffect filter="dissolve" transition="in">
                                      <p:cBhvr>
                                        <p:cTn id="29" dur="500"/>
                                        <p:tgtEl>
                                          <p:spTgt spid="413"/>
                                        </p:tgtEl>
                                      </p:cBhvr>
                                    </p:animEffect>
                                  </p:childTnLst>
                                </p:cTn>
                              </p:par>
                            </p:childTnLst>
                          </p:cTn>
                        </p:par>
                      </p:childTnLst>
                    </p:cTn>
                  </p:par>
                  <p:par>
                    <p:cTn id="30" fill="hold">
                      <p:stCondLst>
                        <p:cond delay="indefinite"/>
                      </p:stCondLst>
                      <p:childTnLst>
                        <p:par>
                          <p:cTn id="31" fill="hold">
                            <p:stCondLst>
                              <p:cond delay="0"/>
                            </p:stCondLst>
                            <p:childTnLst>
                              <p:par>
                                <p:cTn id="32" presetClass="entr" nodeType="clickEffect" presetID="9" grpId="7" fill="hold">
                                  <p:stCondLst>
                                    <p:cond delay="0"/>
                                  </p:stCondLst>
                                  <p:iterate type="el" backwards="0">
                                    <p:tmAbs val="0"/>
                                  </p:iterate>
                                  <p:childTnLst>
                                    <p:set>
                                      <p:cBhvr>
                                        <p:cTn id="33" fill="hold"/>
                                        <p:tgtEl>
                                          <p:spTgt spid="407"/>
                                        </p:tgtEl>
                                        <p:attrNameLst>
                                          <p:attrName>style.visibility</p:attrName>
                                        </p:attrNameLst>
                                      </p:cBhvr>
                                      <p:to>
                                        <p:strVal val="visible"/>
                                      </p:to>
                                    </p:set>
                                    <p:animEffect filter="dissolve" transition="in">
                                      <p:cBhvr>
                                        <p:cTn id="34" dur="500"/>
                                        <p:tgtEl>
                                          <p:spTgt spid="407"/>
                                        </p:tgtEl>
                                      </p:cBhvr>
                                    </p:animEffect>
                                  </p:childTnLst>
                                </p:cTn>
                              </p:par>
                            </p:childTnLst>
                          </p:cTn>
                        </p:par>
                        <p:par>
                          <p:cTn id="35" fill="hold">
                            <p:stCondLst>
                              <p:cond delay="500"/>
                            </p:stCondLst>
                            <p:childTnLst>
                              <p:par>
                                <p:cTn id="36" presetClass="entr" nodeType="afterEffect" presetID="9" grpId="8" fill="hold">
                                  <p:stCondLst>
                                    <p:cond delay="0"/>
                                  </p:stCondLst>
                                  <p:iterate type="el" backwards="0">
                                    <p:tmAbs val="0"/>
                                  </p:iterate>
                                  <p:childTnLst>
                                    <p:set>
                                      <p:cBhvr>
                                        <p:cTn id="37" fill="hold"/>
                                        <p:tgtEl>
                                          <p:spTgt spid="410"/>
                                        </p:tgtEl>
                                        <p:attrNameLst>
                                          <p:attrName>style.visibility</p:attrName>
                                        </p:attrNameLst>
                                      </p:cBhvr>
                                      <p:to>
                                        <p:strVal val="visible"/>
                                      </p:to>
                                    </p:set>
                                    <p:animEffect filter="dissolve" transition="in">
                                      <p:cBhvr>
                                        <p:cTn id="38" dur="500"/>
                                        <p:tgtEl>
                                          <p:spTgt spid="410"/>
                                        </p:tgtEl>
                                      </p:cBhvr>
                                    </p:animEffect>
                                  </p:childTnLst>
                                </p:cTn>
                              </p:par>
                            </p:childTnLst>
                          </p:cTn>
                        </p:par>
                      </p:childTnLst>
                    </p:cTn>
                  </p:par>
                  <p:par>
                    <p:cTn id="39" fill="hold">
                      <p:stCondLst>
                        <p:cond delay="indefinite"/>
                      </p:stCondLst>
                      <p:childTnLst>
                        <p:par>
                          <p:cTn id="40" fill="hold">
                            <p:stCondLst>
                              <p:cond delay="0"/>
                            </p:stCondLst>
                            <p:childTnLst>
                              <p:par>
                                <p:cTn id="41" presetClass="entr" nodeType="clickEffect" presetID="9" grpId="9" fill="hold">
                                  <p:stCondLst>
                                    <p:cond delay="0"/>
                                  </p:stCondLst>
                                  <p:iterate type="el" backwards="0">
                                    <p:tmAbs val="0"/>
                                  </p:iterate>
                                  <p:childTnLst>
                                    <p:set>
                                      <p:cBhvr>
                                        <p:cTn id="42" fill="hold"/>
                                        <p:tgtEl>
                                          <p:spTgt spid="414"/>
                                        </p:tgtEl>
                                        <p:attrNameLst>
                                          <p:attrName>style.visibility</p:attrName>
                                        </p:attrNameLst>
                                      </p:cBhvr>
                                      <p:to>
                                        <p:strVal val="visible"/>
                                      </p:to>
                                    </p:set>
                                    <p:animEffect filter="dissolve" transition="in">
                                      <p:cBhvr>
                                        <p:cTn id="43" dur="500"/>
                                        <p:tgtEl>
                                          <p:spTgt spid="414"/>
                                        </p:tgtEl>
                                      </p:cBhvr>
                                    </p:animEffect>
                                  </p:childTnLst>
                                </p:cTn>
                              </p:par>
                            </p:childTnLst>
                          </p:cTn>
                        </p:par>
                        <p:par>
                          <p:cTn id="44" fill="hold">
                            <p:stCondLst>
                              <p:cond delay="500"/>
                            </p:stCondLst>
                            <p:childTnLst>
                              <p:par>
                                <p:cTn id="45" presetClass="entr" nodeType="afterEffect" presetID="9" grpId="10" fill="hold">
                                  <p:stCondLst>
                                    <p:cond delay="0"/>
                                  </p:stCondLst>
                                  <p:iterate type="el" backwards="0">
                                    <p:tmAbs val="0"/>
                                  </p:iterate>
                                  <p:childTnLst>
                                    <p:set>
                                      <p:cBhvr>
                                        <p:cTn id="46" fill="hold"/>
                                        <p:tgtEl>
                                          <p:spTgt spid="415"/>
                                        </p:tgtEl>
                                        <p:attrNameLst>
                                          <p:attrName>style.visibility</p:attrName>
                                        </p:attrNameLst>
                                      </p:cBhvr>
                                      <p:to>
                                        <p:strVal val="visible"/>
                                      </p:to>
                                    </p:set>
                                    <p:animEffect filter="dissolve" transition="in">
                                      <p:cBhvr>
                                        <p:cTn id="47" dur="500"/>
                                        <p:tgtEl>
                                          <p:spTgt spid="415"/>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ID="9" grpId="11" fill="hold">
                                  <p:stCondLst>
                                    <p:cond delay="0"/>
                                  </p:stCondLst>
                                  <p:iterate type="el" backwards="0">
                                    <p:tmAbs val="0"/>
                                  </p:iterate>
                                  <p:childTnLst>
                                    <p:set>
                                      <p:cBhvr>
                                        <p:cTn id="51" fill="hold"/>
                                        <p:tgtEl>
                                          <p:spTgt spid="417"/>
                                        </p:tgtEl>
                                        <p:attrNameLst>
                                          <p:attrName>style.visibility</p:attrName>
                                        </p:attrNameLst>
                                      </p:cBhvr>
                                      <p:to>
                                        <p:strVal val="visible"/>
                                      </p:to>
                                    </p:set>
                                    <p:animEffect filter="dissolve" transition="in">
                                      <p:cBhvr>
                                        <p:cTn id="52" dur="500"/>
                                        <p:tgtEl>
                                          <p:spTgt spid="417"/>
                                        </p:tgtEl>
                                      </p:cBhvr>
                                    </p:animEffect>
                                  </p:childTnLst>
                                </p:cTn>
                              </p:par>
                            </p:childTnLst>
                          </p:cTn>
                        </p:par>
                        <p:par>
                          <p:cTn id="53" fill="hold">
                            <p:stCondLst>
                              <p:cond delay="500"/>
                            </p:stCondLst>
                            <p:childTnLst>
                              <p:par>
                                <p:cTn id="54" presetClass="entr" nodeType="afterEffect" presetID="9" grpId="12" fill="hold">
                                  <p:stCondLst>
                                    <p:cond delay="0"/>
                                  </p:stCondLst>
                                  <p:iterate type="el" backwards="0">
                                    <p:tmAbs val="0"/>
                                  </p:iterate>
                                  <p:childTnLst>
                                    <p:set>
                                      <p:cBhvr>
                                        <p:cTn id="55" fill="hold"/>
                                        <p:tgtEl>
                                          <p:spTgt spid="418"/>
                                        </p:tgtEl>
                                        <p:attrNameLst>
                                          <p:attrName>style.visibility</p:attrName>
                                        </p:attrNameLst>
                                      </p:cBhvr>
                                      <p:to>
                                        <p:strVal val="visible"/>
                                      </p:to>
                                    </p:set>
                                    <p:animEffect filter="dissolve" transition="in">
                                      <p:cBhvr>
                                        <p:cTn id="56" dur="500"/>
                                        <p:tgtEl>
                                          <p:spTgt spid="4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8" grpId="1"/>
      <p:bldP build="whole" bldLvl="1" animBg="1" rev="0" advAuto="0" spid="409" grpId="3"/>
      <p:bldP build="whole" bldLvl="1" animBg="1" rev="0" advAuto="0" spid="418" grpId="12"/>
      <p:bldP build="whole" bldLvl="1" animBg="1" rev="0" advAuto="0" spid="413" grpId="6"/>
      <p:bldP build="whole" bldLvl="1" animBg="1" rev="0" advAuto="0" spid="414" grpId="9"/>
      <p:bldP build="whole" bldLvl="1" animBg="1" rev="0" advAuto="0" spid="411" grpId="2"/>
      <p:bldP build="whole" bldLvl="1" animBg="1" rev="0" advAuto="0" spid="415" grpId="10"/>
      <p:bldP build="whole" bldLvl="1" animBg="1" rev="0" advAuto="0" spid="410" grpId="8"/>
      <p:bldP build="whole" bldLvl="1" animBg="1" rev="0" advAuto="0" spid="412" grpId="4"/>
      <p:bldP build="whole" bldLvl="1" animBg="1" rev="0" advAuto="0" spid="417" grpId="11"/>
      <p:bldP build="whole" bldLvl="1" animBg="1" rev="0" advAuto="0" spid="406" grpId="5"/>
      <p:bldP build="whole" bldLvl="1" animBg="1" rev="0" advAuto="0" spid="407" grpId="7"/>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0" name="Stages of Skill Development"/>
          <p:cNvSpPr/>
          <p:nvPr>
            <p:ph type="title"/>
          </p:nvPr>
        </p:nvSpPr>
        <p:spPr>
          <a:prstGeom prst="rect">
            <a:avLst/>
          </a:prstGeom>
        </p:spPr>
        <p:txBody>
          <a:bodyPr/>
          <a:lstStyle/>
          <a:p>
            <a:pPr/>
            <a:r>
              <a:t>Stages of Skill Development</a:t>
            </a:r>
          </a:p>
        </p:txBody>
      </p:sp>
      <p:sp>
        <p:nvSpPr>
          <p:cNvPr id="421" name="Awareness of need"/>
          <p:cNvSpPr/>
          <p:nvPr/>
        </p:nvSpPr>
        <p:spPr>
          <a:xfrm>
            <a:off x="3048000" y="6868134"/>
            <a:ext cx="10160000" cy="1270001"/>
          </a:xfrm>
          <a:prstGeom prst="rect">
            <a:avLst/>
          </a:prstGeom>
          <a:solidFill>
            <a:schemeClr val="accent6">
              <a:satOff val="24555"/>
              <a:lumOff val="22232"/>
            </a:schemeClr>
          </a:solidFill>
          <a:ln w="50800">
            <a:solidFill>
              <a:srgbClr val="000000"/>
            </a:solidFill>
            <a:miter lim="400000"/>
          </a:ln>
          <a:extLst>
            <a:ext uri="{C572A759-6A51-4108-AA02-DFA0A04FC94B}">
              <ma14:wrappingTextBoxFlag xmlns:ma14="http://schemas.microsoft.com/office/mac/drawingml/2011/main" val="1"/>
            </a:ext>
          </a:extLst>
        </p:spPr>
        <p:txBody>
          <a:bodyPr lIns="33866" tIns="33866" rIns="33866" bIns="33866" anchor="ctr"/>
          <a:lstStyle>
            <a:lvl1pPr marL="0" indent="0" algn="ctr">
              <a:spcBef>
                <a:spcPts val="0"/>
              </a:spcBef>
              <a:buSzTx/>
              <a:buNone/>
              <a:defRPr sz="4400">
                <a:latin typeface="Avenir Book"/>
                <a:ea typeface="Avenir Book"/>
                <a:cs typeface="Avenir Book"/>
                <a:sym typeface="Avenir Book"/>
              </a:defRPr>
            </a:lvl1pPr>
          </a:lstStyle>
          <a:p>
            <a:pPr/>
            <a:r>
              <a:t>Awareness of need</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3" name="Stages of Skill Development"/>
          <p:cNvSpPr/>
          <p:nvPr>
            <p:ph type="title"/>
          </p:nvPr>
        </p:nvSpPr>
        <p:spPr>
          <a:prstGeom prst="rect">
            <a:avLst/>
          </a:prstGeom>
        </p:spPr>
        <p:txBody>
          <a:bodyPr/>
          <a:lstStyle/>
          <a:p>
            <a:pPr/>
            <a:r>
              <a:t>Stages of Skill Development</a:t>
            </a:r>
          </a:p>
        </p:txBody>
      </p:sp>
      <p:sp>
        <p:nvSpPr>
          <p:cNvPr id="424" name="Comprehension of what skill is"/>
          <p:cNvSpPr/>
          <p:nvPr/>
        </p:nvSpPr>
        <p:spPr>
          <a:xfrm>
            <a:off x="3048000" y="5534176"/>
            <a:ext cx="10160000" cy="1270001"/>
          </a:xfrm>
          <a:prstGeom prst="rect">
            <a:avLst/>
          </a:prstGeom>
          <a:solidFill>
            <a:schemeClr val="accent4">
              <a:hueOff val="384618"/>
              <a:satOff val="3869"/>
              <a:lumOff val="5802"/>
            </a:schemeClr>
          </a:solidFill>
          <a:ln w="50800">
            <a:solidFill>
              <a:srgbClr val="000000"/>
            </a:solidFill>
            <a:miter lim="400000"/>
          </a:ln>
          <a:extLst>
            <a:ext uri="{C572A759-6A51-4108-AA02-DFA0A04FC94B}">
              <ma14:wrappingTextBoxFlag xmlns:ma14="http://schemas.microsoft.com/office/mac/drawingml/2011/main" val="1"/>
            </a:ext>
          </a:extLst>
        </p:spPr>
        <p:txBody>
          <a:bodyPr lIns="33866" tIns="33866" rIns="33866" bIns="33866" anchor="ctr"/>
          <a:lstStyle>
            <a:lvl1pPr marL="0" indent="0" algn="ctr">
              <a:spcBef>
                <a:spcPts val="0"/>
              </a:spcBef>
              <a:buSzTx/>
              <a:buNone/>
              <a:defRPr sz="4400">
                <a:latin typeface="Avenir Book"/>
                <a:ea typeface="Avenir Book"/>
                <a:cs typeface="Avenir Book"/>
                <a:sym typeface="Avenir Book"/>
              </a:defRPr>
            </a:lvl1pPr>
          </a:lstStyle>
          <a:p>
            <a:pPr/>
            <a:r>
              <a:t>Comprehension of what skill is</a:t>
            </a:r>
          </a:p>
        </p:txBody>
      </p:sp>
      <p:sp>
        <p:nvSpPr>
          <p:cNvPr id="425" name="Awareness of need"/>
          <p:cNvSpPr/>
          <p:nvPr/>
        </p:nvSpPr>
        <p:spPr>
          <a:xfrm>
            <a:off x="3048000" y="6868134"/>
            <a:ext cx="10160000" cy="1270001"/>
          </a:xfrm>
          <a:prstGeom prst="rect">
            <a:avLst/>
          </a:prstGeom>
          <a:solidFill>
            <a:schemeClr val="accent6">
              <a:satOff val="24555"/>
              <a:lumOff val="22232"/>
            </a:schemeClr>
          </a:solidFill>
          <a:ln w="50800">
            <a:solidFill>
              <a:srgbClr val="000000"/>
            </a:solidFill>
            <a:miter lim="400000"/>
          </a:ln>
          <a:extLst>
            <a:ext uri="{C572A759-6A51-4108-AA02-DFA0A04FC94B}">
              <ma14:wrappingTextBoxFlag xmlns:ma14="http://schemas.microsoft.com/office/mac/drawingml/2011/main" val="1"/>
            </a:ext>
          </a:extLst>
        </p:spPr>
        <p:txBody>
          <a:bodyPr lIns="33866" tIns="33866" rIns="33866" bIns="33866" anchor="ctr"/>
          <a:lstStyle>
            <a:lvl1pPr marL="0" indent="0" algn="ctr">
              <a:spcBef>
                <a:spcPts val="0"/>
              </a:spcBef>
              <a:buSzTx/>
              <a:buNone/>
              <a:defRPr sz="4400">
                <a:latin typeface="Avenir Book"/>
                <a:ea typeface="Avenir Book"/>
                <a:cs typeface="Avenir Book"/>
                <a:sym typeface="Avenir Book"/>
              </a:defRPr>
            </a:lvl1pPr>
          </a:lstStyle>
          <a:p>
            <a:pPr/>
            <a:r>
              <a:t>Awareness of need</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7" name="Stages of Skill Development"/>
          <p:cNvSpPr/>
          <p:nvPr>
            <p:ph type="title"/>
          </p:nvPr>
        </p:nvSpPr>
        <p:spPr>
          <a:prstGeom prst="rect">
            <a:avLst/>
          </a:prstGeom>
        </p:spPr>
        <p:txBody>
          <a:bodyPr/>
          <a:lstStyle/>
          <a:p>
            <a:pPr/>
            <a:r>
              <a:t>Stages of Skill Development</a:t>
            </a:r>
          </a:p>
        </p:txBody>
      </p:sp>
      <p:sp>
        <p:nvSpPr>
          <p:cNvPr id="428" name="Comprehension of what skill is"/>
          <p:cNvSpPr/>
          <p:nvPr/>
        </p:nvSpPr>
        <p:spPr>
          <a:xfrm>
            <a:off x="3048000" y="5534176"/>
            <a:ext cx="10160000" cy="1270001"/>
          </a:xfrm>
          <a:prstGeom prst="rect">
            <a:avLst/>
          </a:prstGeom>
          <a:solidFill>
            <a:schemeClr val="accent4">
              <a:hueOff val="384618"/>
              <a:satOff val="3869"/>
              <a:lumOff val="5802"/>
            </a:schemeClr>
          </a:solidFill>
          <a:ln w="50800">
            <a:solidFill>
              <a:srgbClr val="000000"/>
            </a:solidFill>
            <a:miter lim="400000"/>
          </a:ln>
          <a:extLst>
            <a:ext uri="{C572A759-6A51-4108-AA02-DFA0A04FC94B}">
              <ma14:wrappingTextBoxFlag xmlns:ma14="http://schemas.microsoft.com/office/mac/drawingml/2011/main" val="1"/>
            </a:ext>
          </a:extLst>
        </p:spPr>
        <p:txBody>
          <a:bodyPr lIns="33866" tIns="33866" rIns="33866" bIns="33866" anchor="ctr"/>
          <a:lstStyle>
            <a:lvl1pPr marL="0" indent="0" algn="ctr">
              <a:spcBef>
                <a:spcPts val="0"/>
              </a:spcBef>
              <a:buSzTx/>
              <a:buNone/>
              <a:defRPr sz="4400">
                <a:latin typeface="Avenir Book"/>
                <a:ea typeface="Avenir Book"/>
                <a:cs typeface="Avenir Book"/>
                <a:sym typeface="Avenir Book"/>
              </a:defRPr>
            </a:lvl1pPr>
          </a:lstStyle>
          <a:p>
            <a:pPr/>
            <a:r>
              <a:t>Comprehension of what skill is</a:t>
            </a:r>
          </a:p>
        </p:txBody>
      </p:sp>
      <p:sp>
        <p:nvSpPr>
          <p:cNvPr id="429" name="Awkward feelings applying skill"/>
          <p:cNvSpPr/>
          <p:nvPr/>
        </p:nvSpPr>
        <p:spPr>
          <a:xfrm>
            <a:off x="3048000" y="4201203"/>
            <a:ext cx="10160000" cy="1270001"/>
          </a:xfrm>
          <a:prstGeom prst="rect">
            <a:avLst/>
          </a:prstGeom>
          <a:solidFill>
            <a:schemeClr val="accent3">
              <a:satOff val="18648"/>
              <a:lumOff val="5971"/>
            </a:schemeClr>
          </a:solidFill>
          <a:ln w="50800">
            <a:solidFill>
              <a:srgbClr val="000000"/>
            </a:solidFill>
            <a:miter lim="400000"/>
          </a:ln>
          <a:extLst>
            <a:ext uri="{C572A759-6A51-4108-AA02-DFA0A04FC94B}">
              <ma14:wrappingTextBoxFlag xmlns:ma14="http://schemas.microsoft.com/office/mac/drawingml/2011/main" val="1"/>
            </a:ext>
          </a:extLst>
        </p:spPr>
        <p:txBody>
          <a:bodyPr lIns="33866" tIns="33866" rIns="33866" bIns="33866" anchor="ctr"/>
          <a:lstStyle>
            <a:lvl1pPr marL="0" indent="0" algn="ctr">
              <a:spcBef>
                <a:spcPts val="0"/>
              </a:spcBef>
              <a:buSzTx/>
              <a:buNone/>
              <a:defRPr sz="4400">
                <a:latin typeface="Avenir Book"/>
                <a:ea typeface="Avenir Book"/>
                <a:cs typeface="Avenir Book"/>
                <a:sym typeface="Avenir Book"/>
              </a:defRPr>
            </a:lvl1pPr>
          </a:lstStyle>
          <a:p>
            <a:pPr/>
            <a:r>
              <a:t>Awkward feelings applying skill</a:t>
            </a:r>
          </a:p>
        </p:txBody>
      </p:sp>
      <p:sp>
        <p:nvSpPr>
          <p:cNvPr id="430" name="Awareness of need"/>
          <p:cNvSpPr/>
          <p:nvPr/>
        </p:nvSpPr>
        <p:spPr>
          <a:xfrm>
            <a:off x="3048000" y="6868134"/>
            <a:ext cx="10160000" cy="1270001"/>
          </a:xfrm>
          <a:prstGeom prst="rect">
            <a:avLst/>
          </a:prstGeom>
          <a:solidFill>
            <a:schemeClr val="accent6">
              <a:satOff val="24555"/>
              <a:lumOff val="22232"/>
            </a:schemeClr>
          </a:solidFill>
          <a:ln w="50800">
            <a:solidFill>
              <a:srgbClr val="000000"/>
            </a:solidFill>
            <a:miter lim="400000"/>
          </a:ln>
          <a:extLst>
            <a:ext uri="{C572A759-6A51-4108-AA02-DFA0A04FC94B}">
              <ma14:wrappingTextBoxFlag xmlns:ma14="http://schemas.microsoft.com/office/mac/drawingml/2011/main" val="1"/>
            </a:ext>
          </a:extLst>
        </p:spPr>
        <p:txBody>
          <a:bodyPr lIns="33866" tIns="33866" rIns="33866" bIns="33866" anchor="ctr"/>
          <a:lstStyle>
            <a:lvl1pPr marL="0" indent="0" algn="ctr">
              <a:spcBef>
                <a:spcPts val="0"/>
              </a:spcBef>
              <a:buSzTx/>
              <a:buNone/>
              <a:defRPr sz="4400">
                <a:latin typeface="Avenir Book"/>
                <a:ea typeface="Avenir Book"/>
                <a:cs typeface="Avenir Book"/>
                <a:sym typeface="Avenir Book"/>
              </a:defRPr>
            </a:lvl1pPr>
          </a:lstStyle>
          <a:p>
            <a:pPr/>
            <a:r>
              <a:t>Awareness of need</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2" name="Stages of Skill Development"/>
          <p:cNvSpPr/>
          <p:nvPr>
            <p:ph type="title"/>
          </p:nvPr>
        </p:nvSpPr>
        <p:spPr>
          <a:prstGeom prst="rect">
            <a:avLst/>
          </a:prstGeom>
        </p:spPr>
        <p:txBody>
          <a:bodyPr/>
          <a:lstStyle/>
          <a:p>
            <a:pPr/>
            <a:r>
              <a:t>Stages of Skill Development</a:t>
            </a:r>
          </a:p>
        </p:txBody>
      </p:sp>
      <p:sp>
        <p:nvSpPr>
          <p:cNvPr id="433" name="Comprehension of what skill is"/>
          <p:cNvSpPr/>
          <p:nvPr/>
        </p:nvSpPr>
        <p:spPr>
          <a:xfrm>
            <a:off x="3048000" y="5534176"/>
            <a:ext cx="10160000" cy="1270001"/>
          </a:xfrm>
          <a:prstGeom prst="rect">
            <a:avLst/>
          </a:prstGeom>
          <a:solidFill>
            <a:schemeClr val="accent4">
              <a:hueOff val="384618"/>
              <a:satOff val="3869"/>
              <a:lumOff val="5802"/>
            </a:schemeClr>
          </a:solidFill>
          <a:ln w="50800">
            <a:solidFill>
              <a:srgbClr val="000000"/>
            </a:solidFill>
            <a:miter lim="400000"/>
          </a:ln>
          <a:extLst>
            <a:ext uri="{C572A759-6A51-4108-AA02-DFA0A04FC94B}">
              <ma14:wrappingTextBoxFlag xmlns:ma14="http://schemas.microsoft.com/office/mac/drawingml/2011/main" val="1"/>
            </a:ext>
          </a:extLst>
        </p:spPr>
        <p:txBody>
          <a:bodyPr lIns="33866" tIns="33866" rIns="33866" bIns="33866" anchor="ctr"/>
          <a:lstStyle>
            <a:lvl1pPr marL="0" indent="0" algn="ctr">
              <a:spcBef>
                <a:spcPts val="0"/>
              </a:spcBef>
              <a:buSzTx/>
              <a:buNone/>
              <a:defRPr sz="4400">
                <a:latin typeface="Avenir Book"/>
                <a:ea typeface="Avenir Book"/>
                <a:cs typeface="Avenir Book"/>
                <a:sym typeface="Avenir Book"/>
              </a:defRPr>
            </a:lvl1pPr>
          </a:lstStyle>
          <a:p>
            <a:pPr/>
            <a:r>
              <a:t>Comprehension of what skill is</a:t>
            </a:r>
          </a:p>
        </p:txBody>
      </p:sp>
      <p:sp>
        <p:nvSpPr>
          <p:cNvPr id="434" name="Awkward feelings applying skill"/>
          <p:cNvSpPr/>
          <p:nvPr/>
        </p:nvSpPr>
        <p:spPr>
          <a:xfrm>
            <a:off x="3048000" y="4201203"/>
            <a:ext cx="10160000" cy="1270001"/>
          </a:xfrm>
          <a:prstGeom prst="rect">
            <a:avLst/>
          </a:prstGeom>
          <a:solidFill>
            <a:schemeClr val="accent3">
              <a:satOff val="18648"/>
              <a:lumOff val="5971"/>
            </a:schemeClr>
          </a:solidFill>
          <a:ln w="50800">
            <a:solidFill>
              <a:srgbClr val="000000"/>
            </a:solidFill>
            <a:miter lim="400000"/>
          </a:ln>
          <a:extLst>
            <a:ext uri="{C572A759-6A51-4108-AA02-DFA0A04FC94B}">
              <ma14:wrappingTextBoxFlag xmlns:ma14="http://schemas.microsoft.com/office/mac/drawingml/2011/main" val="1"/>
            </a:ext>
          </a:extLst>
        </p:spPr>
        <p:txBody>
          <a:bodyPr lIns="33866" tIns="33866" rIns="33866" bIns="33866" anchor="ctr"/>
          <a:lstStyle>
            <a:lvl1pPr marL="0" indent="0" algn="ctr">
              <a:spcBef>
                <a:spcPts val="0"/>
              </a:spcBef>
              <a:buSzTx/>
              <a:buNone/>
              <a:defRPr sz="4400">
                <a:latin typeface="Avenir Book"/>
                <a:ea typeface="Avenir Book"/>
                <a:cs typeface="Avenir Book"/>
                <a:sym typeface="Avenir Book"/>
              </a:defRPr>
            </a:lvl1pPr>
          </a:lstStyle>
          <a:p>
            <a:pPr/>
            <a:r>
              <a:t>Awkward feelings applying skill</a:t>
            </a:r>
          </a:p>
        </p:txBody>
      </p:sp>
      <p:sp>
        <p:nvSpPr>
          <p:cNvPr id="435" name="Mechanical use of skill"/>
          <p:cNvSpPr/>
          <p:nvPr/>
        </p:nvSpPr>
        <p:spPr>
          <a:xfrm>
            <a:off x="3048000" y="2867244"/>
            <a:ext cx="10160000" cy="1270001"/>
          </a:xfrm>
          <a:prstGeom prst="rect">
            <a:avLst/>
          </a:prstGeom>
          <a:solidFill>
            <a:schemeClr val="accent1">
              <a:satOff val="-3355"/>
              <a:lumOff val="26614"/>
            </a:schemeClr>
          </a:solidFill>
          <a:ln w="50800">
            <a:solidFill>
              <a:srgbClr val="000000"/>
            </a:solidFill>
            <a:miter lim="400000"/>
          </a:ln>
          <a:extLst>
            <a:ext uri="{C572A759-6A51-4108-AA02-DFA0A04FC94B}">
              <ma14:wrappingTextBoxFlag xmlns:ma14="http://schemas.microsoft.com/office/mac/drawingml/2011/main" val="1"/>
            </a:ext>
          </a:extLst>
        </p:spPr>
        <p:txBody>
          <a:bodyPr lIns="33866" tIns="33866" rIns="33866" bIns="33866" anchor="ctr"/>
          <a:lstStyle>
            <a:lvl1pPr marL="0" indent="0" algn="ctr">
              <a:spcBef>
                <a:spcPts val="0"/>
              </a:spcBef>
              <a:buSzTx/>
              <a:buNone/>
              <a:defRPr sz="4400">
                <a:latin typeface="Avenir Book"/>
                <a:ea typeface="Avenir Book"/>
                <a:cs typeface="Avenir Book"/>
                <a:sym typeface="Avenir Book"/>
              </a:defRPr>
            </a:lvl1pPr>
          </a:lstStyle>
          <a:p>
            <a:pPr/>
            <a:r>
              <a:t>Mechanical use of skill</a:t>
            </a:r>
          </a:p>
        </p:txBody>
      </p:sp>
      <p:sp>
        <p:nvSpPr>
          <p:cNvPr id="436" name="Awareness of need"/>
          <p:cNvSpPr/>
          <p:nvPr/>
        </p:nvSpPr>
        <p:spPr>
          <a:xfrm>
            <a:off x="3048000" y="6868134"/>
            <a:ext cx="10160000" cy="1270001"/>
          </a:xfrm>
          <a:prstGeom prst="rect">
            <a:avLst/>
          </a:prstGeom>
          <a:solidFill>
            <a:schemeClr val="accent6">
              <a:satOff val="24555"/>
              <a:lumOff val="22232"/>
            </a:schemeClr>
          </a:solidFill>
          <a:ln w="50800">
            <a:solidFill>
              <a:srgbClr val="000000"/>
            </a:solidFill>
            <a:miter lim="400000"/>
          </a:ln>
          <a:extLst>
            <a:ext uri="{C572A759-6A51-4108-AA02-DFA0A04FC94B}">
              <ma14:wrappingTextBoxFlag xmlns:ma14="http://schemas.microsoft.com/office/mac/drawingml/2011/main" val="1"/>
            </a:ext>
          </a:extLst>
        </p:spPr>
        <p:txBody>
          <a:bodyPr lIns="33866" tIns="33866" rIns="33866" bIns="33866" anchor="ctr"/>
          <a:lstStyle>
            <a:lvl1pPr marL="0" indent="0" algn="ctr">
              <a:spcBef>
                <a:spcPts val="0"/>
              </a:spcBef>
              <a:buSzTx/>
              <a:buNone/>
              <a:defRPr sz="4400">
                <a:latin typeface="Avenir Book"/>
                <a:ea typeface="Avenir Book"/>
                <a:cs typeface="Avenir Book"/>
                <a:sym typeface="Avenir Book"/>
              </a:defRPr>
            </a:lvl1pPr>
          </a:lstStyle>
          <a:p>
            <a:pPr/>
            <a:r>
              <a:t>Awareness of need</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8" name="Stages of Skill Development"/>
          <p:cNvSpPr/>
          <p:nvPr>
            <p:ph type="title"/>
          </p:nvPr>
        </p:nvSpPr>
        <p:spPr>
          <a:prstGeom prst="rect">
            <a:avLst/>
          </a:prstGeom>
        </p:spPr>
        <p:txBody>
          <a:bodyPr/>
          <a:lstStyle/>
          <a:p>
            <a:pPr/>
            <a:r>
              <a:t>Stages of Skill Development</a:t>
            </a:r>
          </a:p>
        </p:txBody>
      </p:sp>
      <p:sp>
        <p:nvSpPr>
          <p:cNvPr id="439" name="Comprehension of what skill is"/>
          <p:cNvSpPr/>
          <p:nvPr/>
        </p:nvSpPr>
        <p:spPr>
          <a:xfrm>
            <a:off x="3048000" y="5534176"/>
            <a:ext cx="10160000" cy="1270001"/>
          </a:xfrm>
          <a:prstGeom prst="rect">
            <a:avLst/>
          </a:prstGeom>
          <a:solidFill>
            <a:schemeClr val="accent4">
              <a:hueOff val="384618"/>
              <a:satOff val="3869"/>
              <a:lumOff val="5802"/>
            </a:schemeClr>
          </a:solidFill>
          <a:ln w="50800">
            <a:solidFill>
              <a:srgbClr val="000000"/>
            </a:solidFill>
            <a:miter lim="400000"/>
          </a:ln>
          <a:extLst>
            <a:ext uri="{C572A759-6A51-4108-AA02-DFA0A04FC94B}">
              <ma14:wrappingTextBoxFlag xmlns:ma14="http://schemas.microsoft.com/office/mac/drawingml/2011/main" val="1"/>
            </a:ext>
          </a:extLst>
        </p:spPr>
        <p:txBody>
          <a:bodyPr lIns="33866" tIns="33866" rIns="33866" bIns="33866" anchor="ctr"/>
          <a:lstStyle>
            <a:lvl1pPr marL="0" indent="0" algn="ctr">
              <a:spcBef>
                <a:spcPts val="0"/>
              </a:spcBef>
              <a:buSzTx/>
              <a:buNone/>
              <a:defRPr sz="4400">
                <a:latin typeface="Avenir Book"/>
                <a:ea typeface="Avenir Book"/>
                <a:cs typeface="Avenir Book"/>
                <a:sym typeface="Avenir Book"/>
              </a:defRPr>
            </a:lvl1pPr>
          </a:lstStyle>
          <a:p>
            <a:pPr/>
            <a:r>
              <a:t>Comprehension of what skill is</a:t>
            </a:r>
          </a:p>
        </p:txBody>
      </p:sp>
      <p:sp>
        <p:nvSpPr>
          <p:cNvPr id="440" name="Awkward feelings applying skill"/>
          <p:cNvSpPr/>
          <p:nvPr/>
        </p:nvSpPr>
        <p:spPr>
          <a:xfrm>
            <a:off x="3048000" y="4201203"/>
            <a:ext cx="10160000" cy="1270001"/>
          </a:xfrm>
          <a:prstGeom prst="rect">
            <a:avLst/>
          </a:prstGeom>
          <a:solidFill>
            <a:schemeClr val="accent3">
              <a:satOff val="18648"/>
              <a:lumOff val="5971"/>
            </a:schemeClr>
          </a:solidFill>
          <a:ln w="50800">
            <a:solidFill>
              <a:srgbClr val="000000"/>
            </a:solidFill>
            <a:miter lim="400000"/>
          </a:ln>
          <a:extLst>
            <a:ext uri="{C572A759-6A51-4108-AA02-DFA0A04FC94B}">
              <ma14:wrappingTextBoxFlag xmlns:ma14="http://schemas.microsoft.com/office/mac/drawingml/2011/main" val="1"/>
            </a:ext>
          </a:extLst>
        </p:spPr>
        <p:txBody>
          <a:bodyPr lIns="33866" tIns="33866" rIns="33866" bIns="33866" anchor="ctr"/>
          <a:lstStyle>
            <a:lvl1pPr marL="0" indent="0" algn="ctr">
              <a:spcBef>
                <a:spcPts val="0"/>
              </a:spcBef>
              <a:buSzTx/>
              <a:buNone/>
              <a:defRPr sz="4400">
                <a:latin typeface="Avenir Book"/>
                <a:ea typeface="Avenir Book"/>
                <a:cs typeface="Avenir Book"/>
                <a:sym typeface="Avenir Book"/>
              </a:defRPr>
            </a:lvl1pPr>
          </a:lstStyle>
          <a:p>
            <a:pPr/>
            <a:r>
              <a:t>Awkward feelings applying skill</a:t>
            </a:r>
          </a:p>
        </p:txBody>
      </p:sp>
      <p:sp>
        <p:nvSpPr>
          <p:cNvPr id="441" name="Mechanical use of skill"/>
          <p:cNvSpPr/>
          <p:nvPr/>
        </p:nvSpPr>
        <p:spPr>
          <a:xfrm>
            <a:off x="3048000" y="2867244"/>
            <a:ext cx="10160000" cy="1270001"/>
          </a:xfrm>
          <a:prstGeom prst="rect">
            <a:avLst/>
          </a:prstGeom>
          <a:solidFill>
            <a:schemeClr val="accent1">
              <a:satOff val="-3355"/>
              <a:lumOff val="26614"/>
            </a:schemeClr>
          </a:solidFill>
          <a:ln w="50800">
            <a:solidFill>
              <a:srgbClr val="000000"/>
            </a:solidFill>
            <a:miter lim="400000"/>
          </a:ln>
          <a:extLst>
            <a:ext uri="{C572A759-6A51-4108-AA02-DFA0A04FC94B}">
              <ma14:wrappingTextBoxFlag xmlns:ma14="http://schemas.microsoft.com/office/mac/drawingml/2011/main" val="1"/>
            </a:ext>
          </a:extLst>
        </p:spPr>
        <p:txBody>
          <a:bodyPr lIns="33866" tIns="33866" rIns="33866" bIns="33866" anchor="ctr"/>
          <a:lstStyle>
            <a:lvl1pPr marL="0" indent="0" algn="ctr">
              <a:spcBef>
                <a:spcPts val="0"/>
              </a:spcBef>
              <a:buSzTx/>
              <a:buNone/>
              <a:defRPr sz="4400">
                <a:latin typeface="Avenir Book"/>
                <a:ea typeface="Avenir Book"/>
                <a:cs typeface="Avenir Book"/>
                <a:sym typeface="Avenir Book"/>
              </a:defRPr>
            </a:lvl1pPr>
          </a:lstStyle>
          <a:p>
            <a:pPr/>
            <a:r>
              <a:t>Mechanical use of skill</a:t>
            </a:r>
          </a:p>
        </p:txBody>
      </p:sp>
      <p:sp>
        <p:nvSpPr>
          <p:cNvPr id="442" name="Automatic use of skill"/>
          <p:cNvSpPr/>
          <p:nvPr/>
        </p:nvSpPr>
        <p:spPr>
          <a:xfrm>
            <a:off x="3048000" y="1537162"/>
            <a:ext cx="10160000" cy="1270001"/>
          </a:xfrm>
          <a:prstGeom prst="rect">
            <a:avLst/>
          </a:prstGeom>
          <a:solidFill>
            <a:schemeClr val="accent2">
              <a:hueOff val="-2473793"/>
              <a:satOff val="-50209"/>
              <a:lumOff val="23543"/>
            </a:schemeClr>
          </a:solidFill>
          <a:ln w="50800">
            <a:solidFill>
              <a:srgbClr val="000000"/>
            </a:solidFill>
            <a:miter lim="400000"/>
          </a:ln>
          <a:extLst>
            <a:ext uri="{C572A759-6A51-4108-AA02-DFA0A04FC94B}">
              <ma14:wrappingTextBoxFlag xmlns:ma14="http://schemas.microsoft.com/office/mac/drawingml/2011/main" val="1"/>
            </a:ext>
          </a:extLst>
        </p:spPr>
        <p:txBody>
          <a:bodyPr lIns="33866" tIns="33866" rIns="33866" bIns="33866" anchor="ctr"/>
          <a:lstStyle>
            <a:lvl1pPr marL="0" indent="0" algn="ctr">
              <a:spcBef>
                <a:spcPts val="0"/>
              </a:spcBef>
              <a:buSzTx/>
              <a:buNone/>
              <a:defRPr sz="4400">
                <a:latin typeface="Avenir Book"/>
                <a:ea typeface="Avenir Book"/>
                <a:cs typeface="Avenir Book"/>
                <a:sym typeface="Avenir Book"/>
              </a:defRPr>
            </a:lvl1pPr>
          </a:lstStyle>
          <a:p>
            <a:pPr/>
            <a:r>
              <a:t>Automatic use of skill</a:t>
            </a:r>
          </a:p>
        </p:txBody>
      </p:sp>
      <p:sp>
        <p:nvSpPr>
          <p:cNvPr id="443" name="Awareness of need"/>
          <p:cNvSpPr/>
          <p:nvPr/>
        </p:nvSpPr>
        <p:spPr>
          <a:xfrm>
            <a:off x="3048000" y="6868134"/>
            <a:ext cx="10160000" cy="1270001"/>
          </a:xfrm>
          <a:prstGeom prst="rect">
            <a:avLst/>
          </a:prstGeom>
          <a:solidFill>
            <a:schemeClr val="accent6">
              <a:satOff val="24555"/>
              <a:lumOff val="22232"/>
            </a:schemeClr>
          </a:solidFill>
          <a:ln w="50800">
            <a:solidFill>
              <a:srgbClr val="000000"/>
            </a:solidFill>
            <a:miter lim="400000"/>
          </a:ln>
          <a:extLst>
            <a:ext uri="{C572A759-6A51-4108-AA02-DFA0A04FC94B}">
              <ma14:wrappingTextBoxFlag xmlns:ma14="http://schemas.microsoft.com/office/mac/drawingml/2011/main" val="1"/>
            </a:ext>
          </a:extLst>
        </p:spPr>
        <p:txBody>
          <a:bodyPr lIns="33866" tIns="33866" rIns="33866" bIns="33866" anchor="ctr"/>
          <a:lstStyle>
            <a:lvl1pPr marL="0" indent="0" algn="ctr">
              <a:spcBef>
                <a:spcPts val="0"/>
              </a:spcBef>
              <a:buSzTx/>
              <a:buNone/>
              <a:defRPr sz="4400">
                <a:latin typeface="Avenir Book"/>
                <a:ea typeface="Avenir Book"/>
                <a:cs typeface="Avenir Book"/>
                <a:sym typeface="Avenir Book"/>
              </a:defRPr>
            </a:lvl1pPr>
          </a:lstStyle>
          <a:p>
            <a:pPr/>
            <a:r>
              <a:t>Awareness of need</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5" name="Common roles"/>
          <p:cNvSpPr/>
          <p:nvPr>
            <p:ph type="title"/>
          </p:nvPr>
        </p:nvSpPr>
        <p:spPr>
          <a:prstGeom prst="rect">
            <a:avLst/>
          </a:prstGeom>
        </p:spPr>
        <p:txBody>
          <a:bodyPr/>
          <a:lstStyle/>
          <a:p>
            <a:pPr/>
            <a:r>
              <a:t>Common roles</a:t>
            </a:r>
          </a:p>
        </p:txBody>
      </p:sp>
      <p:sp>
        <p:nvSpPr>
          <p:cNvPr id="446" name="Reflector…"/>
          <p:cNvSpPr txBox="1"/>
          <p:nvPr>
            <p:ph type="body" idx="13"/>
          </p:nvPr>
        </p:nvSpPr>
        <p:spPr>
          <a:prstGeom prst="rect">
            <a:avLst/>
          </a:prstGeom>
        </p:spPr>
        <p:txBody>
          <a:bodyPr/>
          <a:lstStyle/>
          <a:p>
            <a:pPr/>
            <a:r>
              <a:t>Reflector</a:t>
            </a:r>
          </a:p>
          <a:p>
            <a:pPr/>
            <a:r>
              <a:t>Time keeper</a:t>
            </a:r>
          </a:p>
          <a:p>
            <a:pPr/>
            <a:r>
              <a:t>Reader</a:t>
            </a:r>
          </a:p>
          <a:p>
            <a:pPr/>
            <a:r>
              <a:t>Reporter</a:t>
            </a:r>
          </a:p>
          <a:p>
            <a:pPr/>
            <a:r>
              <a:t>Checker</a:t>
            </a:r>
          </a:p>
        </p:txBody>
      </p:sp>
      <p:sp>
        <p:nvSpPr>
          <p:cNvPr id="447" name="Leader/manager/organizer…"/>
          <p:cNvSpPr/>
          <p:nvPr>
            <p:ph type="body" sz="half" idx="1"/>
          </p:nvPr>
        </p:nvSpPr>
        <p:spPr>
          <a:prstGeom prst="rect">
            <a:avLst/>
          </a:prstGeom>
        </p:spPr>
        <p:txBody>
          <a:bodyPr/>
          <a:lstStyle/>
          <a:p>
            <a:pPr/>
            <a:r>
              <a:t>Leader/manager/organizer</a:t>
            </a:r>
          </a:p>
          <a:p>
            <a:pPr/>
            <a:r>
              <a:t>Recorder</a:t>
            </a:r>
          </a:p>
          <a:p>
            <a:pPr/>
            <a:r>
              <a:t>Materials manager/technician</a:t>
            </a:r>
          </a:p>
          <a:p>
            <a:pPr/>
            <a:r>
              <a:t>Skeptic/questioner</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9" name="Peer Evaluations"/>
          <p:cNvSpPr/>
          <p:nvPr/>
        </p:nvSpPr>
        <p:spPr>
          <a:xfrm>
            <a:off x="8066455" y="3508750"/>
            <a:ext cx="3524057" cy="1917219"/>
          </a:xfrm>
          <a:prstGeom prst="roundRect">
            <a:avLst>
              <a:gd name="adj" fmla="val 13170"/>
            </a:avLst>
          </a:prstGeom>
          <a:solidFill>
            <a:srgbClr val="F5ECD6"/>
          </a:solidFill>
          <a:ln w="63500">
            <a:solidFill>
              <a:srgbClr val="552B95"/>
            </a:solidFill>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lIns="33866" tIns="33866" rIns="33866" bIns="33866" anchor="ctr"/>
          <a:lstStyle>
            <a:lvl1pPr marL="0" indent="0" algn="ctr">
              <a:spcBef>
                <a:spcPts val="0"/>
              </a:spcBef>
              <a:buSzTx/>
              <a:buNone/>
              <a:defRPr sz="4000">
                <a:solidFill>
                  <a:srgbClr val="552B95"/>
                </a:solidFill>
                <a:latin typeface="Avenir Book"/>
                <a:ea typeface="Avenir Book"/>
                <a:cs typeface="Avenir Book"/>
                <a:sym typeface="Avenir Book"/>
              </a:defRPr>
            </a:lvl1pPr>
          </a:lstStyle>
          <a:p>
            <a:pPr/>
            <a:r>
              <a:t>Peer Evaluations</a:t>
            </a:r>
          </a:p>
        </p:txBody>
      </p:sp>
      <p:sp>
        <p:nvSpPr>
          <p:cNvPr id="450" name="When…"/>
          <p:cNvSpPr/>
          <p:nvPr/>
        </p:nvSpPr>
        <p:spPr>
          <a:xfrm>
            <a:off x="12640447" y="3052109"/>
            <a:ext cx="2740316" cy="1267760"/>
          </a:xfrm>
          <a:prstGeom prst="roundRect">
            <a:avLst>
              <a:gd name="adj" fmla="val 15027"/>
            </a:avLst>
          </a:prstGeom>
          <a:solidFill>
            <a:srgbClr val="552B95"/>
          </a:solidFill>
          <a:ln w="3175">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lIns="33866" tIns="33866" rIns="33866" bIns="33866"/>
          <a:lstStyle>
            <a:lvl1pPr marL="0" indent="0" algn="ctr">
              <a:spcBef>
                <a:spcPts val="0"/>
              </a:spcBef>
              <a:buSzTx/>
              <a:buNone/>
              <a:defRPr sz="2800">
                <a:solidFill>
                  <a:srgbClr val="F5ECD6"/>
                </a:solidFill>
                <a:latin typeface="Avenir Book"/>
                <a:ea typeface="Avenir Book"/>
                <a:cs typeface="Avenir Book"/>
                <a:sym typeface="Avenir Book"/>
              </a:defRPr>
            </a:lvl1pPr>
          </a:lstStyle>
          <a:p>
            <a:pPr/>
            <a:r>
              <a:t>When…</a:t>
            </a:r>
          </a:p>
        </p:txBody>
      </p:sp>
      <p:sp>
        <p:nvSpPr>
          <p:cNvPr id="451" name="Why…"/>
          <p:cNvSpPr/>
          <p:nvPr/>
        </p:nvSpPr>
        <p:spPr>
          <a:xfrm>
            <a:off x="11045335" y="6182664"/>
            <a:ext cx="3737455" cy="1269088"/>
          </a:xfrm>
          <a:prstGeom prst="roundRect">
            <a:avLst>
              <a:gd name="adj" fmla="val 15011"/>
            </a:avLst>
          </a:prstGeom>
          <a:solidFill>
            <a:srgbClr val="552B95"/>
          </a:solidFill>
          <a:ln w="3175">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lIns="33866" tIns="33866" rIns="33866" bIns="33866"/>
          <a:lstStyle>
            <a:lvl1pPr marL="0" indent="0" algn="ctr">
              <a:spcBef>
                <a:spcPts val="0"/>
              </a:spcBef>
              <a:buSzTx/>
              <a:buNone/>
              <a:defRPr sz="2800">
                <a:solidFill>
                  <a:srgbClr val="F5ECD6"/>
                </a:solidFill>
                <a:latin typeface="Avenir Book"/>
                <a:ea typeface="Avenir Book"/>
                <a:cs typeface="Avenir Book"/>
                <a:sym typeface="Avenir Book"/>
              </a:defRPr>
            </a:lvl1pPr>
          </a:lstStyle>
          <a:p>
            <a:pPr/>
            <a:r>
              <a:t>Why…</a:t>
            </a:r>
          </a:p>
        </p:txBody>
      </p:sp>
      <p:sp>
        <p:nvSpPr>
          <p:cNvPr id="452" name="Who…"/>
          <p:cNvSpPr/>
          <p:nvPr/>
        </p:nvSpPr>
        <p:spPr>
          <a:xfrm>
            <a:off x="6446862" y="769136"/>
            <a:ext cx="3587557" cy="1267760"/>
          </a:xfrm>
          <a:prstGeom prst="roundRect">
            <a:avLst>
              <a:gd name="adj" fmla="val 18926"/>
            </a:avLst>
          </a:prstGeom>
          <a:solidFill>
            <a:srgbClr val="552B95"/>
          </a:solidFill>
          <a:ln w="3175">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lIns="33866" tIns="33866" rIns="33866" bIns="33866"/>
          <a:lstStyle>
            <a:lvl1pPr marL="0" indent="0" algn="ctr">
              <a:spcBef>
                <a:spcPts val="0"/>
              </a:spcBef>
              <a:buSzTx/>
              <a:buNone/>
              <a:defRPr sz="2800">
                <a:solidFill>
                  <a:srgbClr val="F5ECD6"/>
                </a:solidFill>
                <a:latin typeface="Avenir Book"/>
                <a:ea typeface="Avenir Book"/>
                <a:cs typeface="Avenir Book"/>
                <a:sym typeface="Avenir Book"/>
              </a:defRPr>
            </a:lvl1pPr>
          </a:lstStyle>
          <a:p>
            <a:pPr/>
            <a:r>
              <a:t>Who…</a:t>
            </a:r>
          </a:p>
        </p:txBody>
      </p:sp>
      <p:sp>
        <p:nvSpPr>
          <p:cNvPr id="453" name="What…"/>
          <p:cNvSpPr/>
          <p:nvPr/>
        </p:nvSpPr>
        <p:spPr>
          <a:xfrm>
            <a:off x="10987275" y="1137613"/>
            <a:ext cx="4730692" cy="1271670"/>
          </a:xfrm>
          <a:prstGeom prst="roundRect">
            <a:avLst>
              <a:gd name="adj" fmla="val 14980"/>
            </a:avLst>
          </a:prstGeom>
          <a:solidFill>
            <a:srgbClr val="552B95"/>
          </a:solidFill>
          <a:ln w="3175">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lIns="33866" tIns="33866" rIns="33866" bIns="33866"/>
          <a:lstStyle>
            <a:lvl1pPr marL="0" indent="0" algn="ctr">
              <a:spcBef>
                <a:spcPts val="0"/>
              </a:spcBef>
              <a:buSzTx/>
              <a:buNone/>
              <a:defRPr sz="2800">
                <a:solidFill>
                  <a:srgbClr val="F5ECD6"/>
                </a:solidFill>
                <a:latin typeface="Avenir Book"/>
                <a:ea typeface="Avenir Book"/>
                <a:cs typeface="Avenir Book"/>
                <a:sym typeface="Avenir Book"/>
              </a:defRPr>
            </a:lvl1pPr>
          </a:lstStyle>
          <a:p>
            <a:pPr/>
            <a:r>
              <a:t>What…</a:t>
            </a:r>
          </a:p>
        </p:txBody>
      </p:sp>
      <p:cxnSp>
        <p:nvCxnSpPr>
          <p:cNvPr id="454" name="Connection Line"/>
          <p:cNvCxnSpPr>
            <a:stCxn id="451" idx="0"/>
            <a:endCxn id="449" idx="0"/>
          </p:cNvCxnSpPr>
          <p:nvPr/>
        </p:nvCxnSpPr>
        <p:spPr>
          <a:xfrm flipH="1" flipV="1">
            <a:off x="9828483" y="4467359"/>
            <a:ext cx="3085580" cy="2349850"/>
          </a:xfrm>
          <a:prstGeom prst="straightConnector1">
            <a:avLst/>
          </a:prstGeom>
          <a:ln w="12700">
            <a:solidFill>
              <a:srgbClr val="000000"/>
            </a:solidFill>
            <a:miter lim="400000"/>
          </a:ln>
        </p:spPr>
      </p:cxnSp>
      <p:cxnSp>
        <p:nvCxnSpPr>
          <p:cNvPr id="455" name="Connection Line"/>
          <p:cNvCxnSpPr>
            <a:stCxn id="452" idx="0"/>
            <a:endCxn id="449" idx="0"/>
          </p:cNvCxnSpPr>
          <p:nvPr/>
        </p:nvCxnSpPr>
        <p:spPr>
          <a:xfrm>
            <a:off x="8240640" y="1403016"/>
            <a:ext cx="1587844" cy="3064344"/>
          </a:xfrm>
          <a:prstGeom prst="straightConnector1">
            <a:avLst/>
          </a:prstGeom>
          <a:ln w="12700">
            <a:solidFill>
              <a:srgbClr val="000000"/>
            </a:solidFill>
            <a:miter lim="400000"/>
          </a:ln>
        </p:spPr>
      </p:cxnSp>
      <p:cxnSp>
        <p:nvCxnSpPr>
          <p:cNvPr id="456" name="Connection Line"/>
          <p:cNvCxnSpPr>
            <a:stCxn id="453" idx="0"/>
            <a:endCxn id="449" idx="0"/>
          </p:cNvCxnSpPr>
          <p:nvPr/>
        </p:nvCxnSpPr>
        <p:spPr>
          <a:xfrm flipH="1">
            <a:off x="9828483" y="1773447"/>
            <a:ext cx="3524139" cy="2693913"/>
          </a:xfrm>
          <a:prstGeom prst="straightConnector1">
            <a:avLst/>
          </a:prstGeom>
          <a:ln w="12700">
            <a:solidFill>
              <a:srgbClr val="000000"/>
            </a:solidFill>
            <a:miter lim="400000"/>
          </a:ln>
        </p:spPr>
      </p:cxnSp>
      <p:cxnSp>
        <p:nvCxnSpPr>
          <p:cNvPr id="457" name="Connection Line"/>
          <p:cNvCxnSpPr>
            <a:stCxn id="450" idx="0"/>
            <a:endCxn id="449" idx="0"/>
          </p:cNvCxnSpPr>
          <p:nvPr/>
        </p:nvCxnSpPr>
        <p:spPr>
          <a:xfrm flipH="1">
            <a:off x="9828483" y="3685988"/>
            <a:ext cx="4182122" cy="781372"/>
          </a:xfrm>
          <a:prstGeom prst="straightConnector1">
            <a:avLst/>
          </a:prstGeom>
          <a:ln w="12700">
            <a:solidFill>
              <a:srgbClr val="000000"/>
            </a:solidFill>
            <a:miter lim="400000"/>
          </a:ln>
        </p:spPr>
      </p:cxnSp>
      <p:sp>
        <p:nvSpPr>
          <p:cNvPr id="458" name="How…"/>
          <p:cNvSpPr/>
          <p:nvPr/>
        </p:nvSpPr>
        <p:spPr>
          <a:xfrm>
            <a:off x="6420633" y="6525437"/>
            <a:ext cx="3157940" cy="1269088"/>
          </a:xfrm>
          <a:prstGeom prst="roundRect">
            <a:avLst>
              <a:gd name="adj" fmla="val 15011"/>
            </a:avLst>
          </a:prstGeom>
          <a:solidFill>
            <a:srgbClr val="552B95"/>
          </a:solidFill>
          <a:ln w="3175">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lIns="33866" tIns="33866" rIns="33866" bIns="33866"/>
          <a:lstStyle>
            <a:lvl1pPr marL="0" indent="0" algn="ctr">
              <a:spcBef>
                <a:spcPts val="0"/>
              </a:spcBef>
              <a:buSzTx/>
              <a:buNone/>
              <a:defRPr sz="2800">
                <a:solidFill>
                  <a:srgbClr val="F5ECD6"/>
                </a:solidFill>
                <a:latin typeface="Avenir Book"/>
                <a:ea typeface="Avenir Book"/>
                <a:cs typeface="Avenir Book"/>
                <a:sym typeface="Avenir Book"/>
              </a:defRPr>
            </a:lvl1pPr>
          </a:lstStyle>
          <a:p>
            <a:pPr/>
            <a:r>
              <a:t>How…</a:t>
            </a:r>
          </a:p>
        </p:txBody>
      </p:sp>
      <p:cxnSp>
        <p:nvCxnSpPr>
          <p:cNvPr id="459" name="Connection Line"/>
          <p:cNvCxnSpPr>
            <a:stCxn id="449" idx="0"/>
            <a:endCxn id="458" idx="0"/>
          </p:cNvCxnSpPr>
          <p:nvPr/>
        </p:nvCxnSpPr>
        <p:spPr>
          <a:xfrm flipH="1">
            <a:off x="7999603" y="4467359"/>
            <a:ext cx="1828881" cy="2692623"/>
          </a:xfrm>
          <a:prstGeom prst="straightConnector1">
            <a:avLst/>
          </a:prstGeom>
          <a:ln w="12700">
            <a:solidFill>
              <a:srgbClr val="000000"/>
            </a:solidFill>
            <a:miter lim="400000"/>
          </a:ln>
        </p:spPr>
      </p:cxnSp>
      <p:pic>
        <p:nvPicPr>
          <p:cNvPr id="460" name="1484159149.png" descr="1484159149.png"/>
          <p:cNvPicPr>
            <a:picLocks noChangeAspect="1"/>
          </p:cNvPicPr>
          <p:nvPr/>
        </p:nvPicPr>
        <p:blipFill>
          <a:blip r:embed="rId2">
            <a:extLst/>
          </a:blip>
          <a:stretch>
            <a:fillRect/>
          </a:stretch>
        </p:blipFill>
        <p:spPr>
          <a:xfrm>
            <a:off x="922261" y="1255525"/>
            <a:ext cx="5807392" cy="4365224"/>
          </a:xfrm>
          <a:prstGeom prst="rect">
            <a:avLst/>
          </a:prstGeom>
          <a:ln w="3175">
            <a:miter lim="400000"/>
          </a:ln>
        </p:spPr>
      </p:pic>
      <p:sp>
        <p:nvSpPr>
          <p:cNvPr id="461" name="specific evaluators"/>
          <p:cNvSpPr txBox="1"/>
          <p:nvPr/>
        </p:nvSpPr>
        <p:spPr>
          <a:xfrm>
            <a:off x="6748509" y="1366050"/>
            <a:ext cx="2984264" cy="550335"/>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lvl1pPr marL="0" indent="0">
              <a:buSzTx/>
              <a:buNone/>
              <a:defRPr sz="2800">
                <a:solidFill>
                  <a:srgbClr val="F4ECD8"/>
                </a:solidFill>
                <a:latin typeface="Avenir Book"/>
                <a:ea typeface="Avenir Book"/>
                <a:cs typeface="Avenir Book"/>
                <a:sym typeface="Avenir Book"/>
              </a:defRPr>
            </a:lvl1pPr>
          </a:lstStyle>
          <a:p>
            <a:pPr/>
            <a:r>
              <a:t>specific evaluators</a:t>
            </a:r>
          </a:p>
        </p:txBody>
      </p:sp>
      <p:sp>
        <p:nvSpPr>
          <p:cNvPr id="462" name="quantitative vs. qualitative"/>
          <p:cNvSpPr txBox="1"/>
          <p:nvPr/>
        </p:nvSpPr>
        <p:spPr>
          <a:xfrm>
            <a:off x="11242100" y="1734527"/>
            <a:ext cx="4221041" cy="5503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lvl1pPr marL="0" indent="0">
              <a:buSzTx/>
              <a:buNone/>
              <a:defRPr sz="2800">
                <a:solidFill>
                  <a:srgbClr val="F4ECD8"/>
                </a:solidFill>
                <a:latin typeface="Avenir Book"/>
                <a:ea typeface="Avenir Book"/>
                <a:cs typeface="Avenir Book"/>
                <a:sym typeface="Avenir Book"/>
              </a:defRPr>
            </a:lvl1pPr>
          </a:lstStyle>
          <a:p>
            <a:pPr/>
            <a:r>
              <a:t>quantitative vs. qualitative</a:t>
            </a:r>
          </a:p>
        </p:txBody>
      </p:sp>
      <p:sp>
        <p:nvSpPr>
          <p:cNvPr id="463" name="early or late?"/>
          <p:cNvSpPr txBox="1"/>
          <p:nvPr/>
        </p:nvSpPr>
        <p:spPr>
          <a:xfrm>
            <a:off x="12949994" y="3680152"/>
            <a:ext cx="2121222" cy="550335"/>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lvl1pPr marL="0" indent="0">
              <a:buSzTx/>
              <a:buNone/>
              <a:defRPr sz="2800">
                <a:solidFill>
                  <a:srgbClr val="F4ECD8"/>
                </a:solidFill>
                <a:latin typeface="Avenir Book"/>
                <a:ea typeface="Avenir Book"/>
                <a:cs typeface="Avenir Book"/>
                <a:sym typeface="Avenir Book"/>
              </a:defRPr>
            </a:lvl1pPr>
          </a:lstStyle>
          <a:p>
            <a:pPr/>
            <a:r>
              <a:t>early or late?</a:t>
            </a:r>
          </a:p>
        </p:txBody>
      </p:sp>
      <p:sp>
        <p:nvSpPr>
          <p:cNvPr id="464" name="judge or improve?"/>
          <p:cNvSpPr txBox="1"/>
          <p:nvPr/>
        </p:nvSpPr>
        <p:spPr>
          <a:xfrm>
            <a:off x="11418552" y="6760008"/>
            <a:ext cx="2991020" cy="5503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lvl1pPr marL="0" indent="0">
              <a:buSzTx/>
              <a:buNone/>
              <a:defRPr sz="2800">
                <a:solidFill>
                  <a:srgbClr val="F4ECD8"/>
                </a:solidFill>
                <a:latin typeface="Avenir Book"/>
                <a:ea typeface="Avenir Book"/>
                <a:cs typeface="Avenir Book"/>
                <a:sym typeface="Avenir Book"/>
              </a:defRPr>
            </a:lvl1pPr>
          </a:lstStyle>
          <a:p>
            <a:pPr/>
            <a:r>
              <a:t>judge or improve?</a:t>
            </a:r>
          </a:p>
        </p:txBody>
      </p:sp>
      <p:sp>
        <p:nvSpPr>
          <p:cNvPr id="465" name="impact on grades"/>
          <p:cNvSpPr txBox="1"/>
          <p:nvPr/>
        </p:nvSpPr>
        <p:spPr>
          <a:xfrm>
            <a:off x="6573257" y="7130344"/>
            <a:ext cx="2852692" cy="5503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lvl1pPr marL="0" indent="0">
              <a:buSzTx/>
              <a:buNone/>
              <a:defRPr sz="2800">
                <a:solidFill>
                  <a:srgbClr val="F4ECD8"/>
                </a:solidFill>
                <a:latin typeface="Avenir Book"/>
                <a:ea typeface="Avenir Book"/>
                <a:cs typeface="Avenir Book"/>
                <a:sym typeface="Avenir Book"/>
              </a:defRPr>
            </a:lvl1pPr>
          </a:lstStyle>
          <a:p>
            <a:pPr/>
            <a:r>
              <a:t>impact on grades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461"/>
                                        </p:tgtEl>
                                        <p:attrNameLst>
                                          <p:attrName>style.visibility</p:attrName>
                                        </p:attrNameLst>
                                      </p:cBhvr>
                                      <p:to>
                                        <p:strVal val="visible"/>
                                      </p:to>
                                    </p:set>
                                    <p:animEffect filter="wipe(left)" transition="in">
                                      <p:cBhvr>
                                        <p:cTn id="7" dur="500"/>
                                        <p:tgtEl>
                                          <p:spTgt spid="46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462"/>
                                        </p:tgtEl>
                                        <p:attrNameLst>
                                          <p:attrName>style.visibility</p:attrName>
                                        </p:attrNameLst>
                                      </p:cBhvr>
                                      <p:to>
                                        <p:strVal val="visible"/>
                                      </p:to>
                                    </p:set>
                                    <p:animEffect filter="wipe(left)" transition="in">
                                      <p:cBhvr>
                                        <p:cTn id="12" dur="500"/>
                                        <p:tgtEl>
                                          <p:spTgt spid="462"/>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463"/>
                                        </p:tgtEl>
                                        <p:attrNameLst>
                                          <p:attrName>style.visibility</p:attrName>
                                        </p:attrNameLst>
                                      </p:cBhvr>
                                      <p:to>
                                        <p:strVal val="visible"/>
                                      </p:to>
                                    </p:set>
                                    <p:animEffect filter="wipe(left)" transition="in">
                                      <p:cBhvr>
                                        <p:cTn id="17" dur="500"/>
                                        <p:tgtEl>
                                          <p:spTgt spid="463"/>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4" fill="hold">
                                  <p:stCondLst>
                                    <p:cond delay="0"/>
                                  </p:stCondLst>
                                  <p:iterate type="el" backwards="0">
                                    <p:tmAbs val="0"/>
                                  </p:iterate>
                                  <p:childTnLst>
                                    <p:set>
                                      <p:cBhvr>
                                        <p:cTn id="21" fill="hold"/>
                                        <p:tgtEl>
                                          <p:spTgt spid="464"/>
                                        </p:tgtEl>
                                        <p:attrNameLst>
                                          <p:attrName>style.visibility</p:attrName>
                                        </p:attrNameLst>
                                      </p:cBhvr>
                                      <p:to>
                                        <p:strVal val="visible"/>
                                      </p:to>
                                    </p:set>
                                    <p:animEffect filter="wipe(left)" transition="in">
                                      <p:cBhvr>
                                        <p:cTn id="22" dur="500"/>
                                        <p:tgtEl>
                                          <p:spTgt spid="464"/>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5" fill="hold">
                                  <p:stCondLst>
                                    <p:cond delay="0"/>
                                  </p:stCondLst>
                                  <p:iterate type="el" backwards="0">
                                    <p:tmAbs val="0"/>
                                  </p:iterate>
                                  <p:childTnLst>
                                    <p:set>
                                      <p:cBhvr>
                                        <p:cTn id="26" fill="hold"/>
                                        <p:tgtEl>
                                          <p:spTgt spid="465"/>
                                        </p:tgtEl>
                                        <p:attrNameLst>
                                          <p:attrName>style.visibility</p:attrName>
                                        </p:attrNameLst>
                                      </p:cBhvr>
                                      <p:to>
                                        <p:strVal val="visible"/>
                                      </p:to>
                                    </p:set>
                                    <p:animEffect filter="wipe(left)" transition="in">
                                      <p:cBhvr>
                                        <p:cTn id="27" dur="500"/>
                                        <p:tgtEl>
                                          <p:spTgt spid="4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3" grpId="3"/>
      <p:bldP build="whole" bldLvl="1" animBg="1" rev="0" advAuto="0" spid="461" grpId="1"/>
      <p:bldP build="whole" bldLvl="1" animBg="1" rev="0" advAuto="0" spid="464" grpId="4"/>
      <p:bldP build="whole" bldLvl="1" animBg="1" rev="0" advAuto="0" spid="465" grpId="5"/>
      <p:bldP build="whole" bldLvl="1" animBg="1" rev="0" advAuto="0" spid="462" grpId="2"/>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7" name="Early Group Evaluation"/>
          <p:cNvSpPr/>
          <p:nvPr>
            <p:ph type="title"/>
          </p:nvPr>
        </p:nvSpPr>
        <p:spPr>
          <a:prstGeom prst="rect">
            <a:avLst/>
          </a:prstGeom>
        </p:spPr>
        <p:txBody>
          <a:bodyPr/>
          <a:lstStyle/>
          <a:p>
            <a:pPr/>
            <a:r>
              <a:t>Early Group Evaluation</a:t>
            </a:r>
          </a:p>
        </p:txBody>
      </p:sp>
      <p:pic>
        <p:nvPicPr>
          <p:cNvPr id="468" name="Image" descr="Image"/>
          <p:cNvPicPr>
            <a:picLocks noChangeAspect="1"/>
          </p:cNvPicPr>
          <p:nvPr/>
        </p:nvPicPr>
        <p:blipFill>
          <a:blip r:embed="rId2">
            <a:extLst/>
          </a:blip>
          <a:stretch>
            <a:fillRect/>
          </a:stretch>
        </p:blipFill>
        <p:spPr>
          <a:xfrm>
            <a:off x="2549050" y="1354737"/>
            <a:ext cx="11157900" cy="6434526"/>
          </a:xfrm>
          <a:prstGeom prst="rect">
            <a:avLst/>
          </a:prstGeom>
          <a:ln w="3175">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0" name="Summative Evaluation"/>
          <p:cNvSpPr/>
          <p:nvPr>
            <p:ph type="title"/>
          </p:nvPr>
        </p:nvSpPr>
        <p:spPr>
          <a:prstGeom prst="rect">
            <a:avLst/>
          </a:prstGeom>
        </p:spPr>
        <p:txBody>
          <a:bodyPr/>
          <a:lstStyle/>
          <a:p>
            <a:pPr/>
            <a:r>
              <a:t>Summative Evaluation</a:t>
            </a:r>
          </a:p>
        </p:txBody>
      </p:sp>
      <p:pic>
        <p:nvPicPr>
          <p:cNvPr id="471" name="Image" descr="Image"/>
          <p:cNvPicPr>
            <a:picLocks noChangeAspect="1"/>
          </p:cNvPicPr>
          <p:nvPr/>
        </p:nvPicPr>
        <p:blipFill>
          <a:blip r:embed="rId2">
            <a:extLst/>
          </a:blip>
          <a:stretch>
            <a:fillRect/>
          </a:stretch>
        </p:blipFill>
        <p:spPr>
          <a:xfrm>
            <a:off x="2615974" y="1591872"/>
            <a:ext cx="11024052" cy="5549094"/>
          </a:xfrm>
          <a:prstGeom prst="rect">
            <a:avLst/>
          </a:prstGeom>
          <a:ln w="3175">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Learning is…"/>
          <p:cNvSpPr/>
          <p:nvPr>
            <p:ph type="title"/>
          </p:nvPr>
        </p:nvSpPr>
        <p:spPr>
          <a:prstGeom prst="rect">
            <a:avLst/>
          </a:prstGeom>
        </p:spPr>
        <p:txBody>
          <a:bodyPr/>
          <a:lstStyle/>
          <a:p>
            <a:pPr/>
            <a:r>
              <a:t>Learning is…</a:t>
            </a:r>
          </a:p>
        </p:txBody>
      </p:sp>
      <p:grpSp>
        <p:nvGrpSpPr>
          <p:cNvPr id="255" name="Group"/>
          <p:cNvGrpSpPr/>
          <p:nvPr/>
        </p:nvGrpSpPr>
        <p:grpSpPr>
          <a:xfrm>
            <a:off x="7381927" y="769616"/>
            <a:ext cx="7823576" cy="2946661"/>
            <a:chOff x="0" y="0"/>
            <a:chExt cx="7823574" cy="2946659"/>
          </a:xfrm>
        </p:grpSpPr>
        <p:sp>
          <p:nvSpPr>
            <p:cNvPr id="248" name="CHANGE"/>
            <p:cNvSpPr/>
            <p:nvPr/>
          </p:nvSpPr>
          <p:spPr>
            <a:xfrm>
              <a:off x="2235083" y="1676659"/>
              <a:ext cx="2480038" cy="1270001"/>
            </a:xfrm>
            <a:prstGeom prst="roundRect">
              <a:avLst>
                <a:gd name="adj" fmla="val 15000"/>
              </a:avLst>
            </a:prstGeom>
            <a:solidFill>
              <a:srgbClr val="F5ECD6"/>
            </a:solidFill>
            <a:ln w="63500" cap="flat">
              <a:solidFill>
                <a:srgbClr val="552B95"/>
              </a:solidFill>
              <a:prstDash val="solid"/>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wrap="square" lIns="33866" tIns="33866" rIns="33866" bIns="33866" numCol="1" anchor="ctr">
              <a:noAutofit/>
            </a:bodyPr>
            <a:lstStyle>
              <a:lvl1pPr marL="0" indent="0" algn="ctr">
                <a:spcBef>
                  <a:spcPts val="0"/>
                </a:spcBef>
                <a:buSzTx/>
                <a:buNone/>
                <a:defRPr sz="4000">
                  <a:solidFill>
                    <a:srgbClr val="552B95"/>
                  </a:solidFill>
                  <a:latin typeface="Avenir Book"/>
                  <a:ea typeface="Avenir Book"/>
                  <a:cs typeface="Avenir Book"/>
                  <a:sym typeface="Avenir Book"/>
                </a:defRPr>
              </a:lvl1pPr>
            </a:lstStyle>
            <a:p>
              <a:pPr/>
              <a:r>
                <a:t>CHANGE</a:t>
              </a:r>
            </a:p>
          </p:txBody>
        </p:sp>
        <p:sp>
          <p:nvSpPr>
            <p:cNvPr id="249" name="Knowledge"/>
            <p:cNvSpPr/>
            <p:nvPr/>
          </p:nvSpPr>
          <p:spPr>
            <a:xfrm>
              <a:off x="0" y="445369"/>
              <a:ext cx="2857442" cy="730976"/>
            </a:xfrm>
            <a:prstGeom prst="roundRect">
              <a:avLst>
                <a:gd name="adj" fmla="val 26061"/>
              </a:avLst>
            </a:prstGeom>
            <a:solidFill>
              <a:srgbClr val="552B95"/>
            </a:solidFill>
            <a:ln w="3175" cap="flat">
              <a:noFill/>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wrap="square" lIns="33866" tIns="33866" rIns="33866" bIns="33866" numCol="1" anchor="ctr">
              <a:noAutofit/>
            </a:bodyPr>
            <a:lstStyle>
              <a:lvl1pPr marL="0" indent="0" algn="ctr">
                <a:spcBef>
                  <a:spcPts val="0"/>
                </a:spcBef>
                <a:buSzTx/>
                <a:buNone/>
                <a:defRPr sz="3200">
                  <a:solidFill>
                    <a:srgbClr val="F5ECD6"/>
                  </a:solidFill>
                  <a:latin typeface="Avenir Book"/>
                  <a:ea typeface="Avenir Book"/>
                  <a:cs typeface="Avenir Book"/>
                  <a:sym typeface="Avenir Book"/>
                </a:defRPr>
              </a:lvl1pPr>
            </a:lstStyle>
            <a:p>
              <a:pPr/>
              <a:r>
                <a:t>Knowledge</a:t>
              </a:r>
            </a:p>
          </p:txBody>
        </p:sp>
        <p:sp>
          <p:nvSpPr>
            <p:cNvPr id="250" name="Attitudes"/>
            <p:cNvSpPr/>
            <p:nvPr/>
          </p:nvSpPr>
          <p:spPr>
            <a:xfrm>
              <a:off x="5343537" y="1742500"/>
              <a:ext cx="2480038" cy="730976"/>
            </a:xfrm>
            <a:prstGeom prst="roundRect">
              <a:avLst>
                <a:gd name="adj" fmla="val 26061"/>
              </a:avLst>
            </a:prstGeom>
            <a:solidFill>
              <a:srgbClr val="552B95"/>
            </a:solidFill>
            <a:ln w="3175" cap="flat">
              <a:noFill/>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wrap="square" lIns="33866" tIns="33866" rIns="33866" bIns="33866" numCol="1" anchor="ctr">
              <a:noAutofit/>
            </a:bodyPr>
            <a:lstStyle>
              <a:lvl1pPr marL="0" indent="0" algn="ctr">
                <a:spcBef>
                  <a:spcPts val="0"/>
                </a:spcBef>
                <a:buSzTx/>
                <a:buNone/>
                <a:defRPr sz="3200">
                  <a:solidFill>
                    <a:srgbClr val="F5ECD6"/>
                  </a:solidFill>
                  <a:latin typeface="Avenir Book"/>
                  <a:ea typeface="Avenir Book"/>
                  <a:cs typeface="Avenir Book"/>
                  <a:sym typeface="Avenir Book"/>
                </a:defRPr>
              </a:lvl1pPr>
            </a:lstStyle>
            <a:p>
              <a:pPr/>
              <a:r>
                <a:t>Attitudes</a:t>
              </a:r>
            </a:p>
          </p:txBody>
        </p:sp>
        <p:sp>
          <p:nvSpPr>
            <p:cNvPr id="251" name="Abilities"/>
            <p:cNvSpPr/>
            <p:nvPr/>
          </p:nvSpPr>
          <p:spPr>
            <a:xfrm>
              <a:off x="4024798" y="0"/>
              <a:ext cx="2480038" cy="730975"/>
            </a:xfrm>
            <a:prstGeom prst="roundRect">
              <a:avLst>
                <a:gd name="adj" fmla="val 26061"/>
              </a:avLst>
            </a:prstGeom>
            <a:solidFill>
              <a:srgbClr val="552B95"/>
            </a:solidFill>
            <a:ln w="3175" cap="flat">
              <a:noFill/>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wrap="square" lIns="33866" tIns="33866" rIns="33866" bIns="33866" numCol="1" anchor="ctr">
              <a:noAutofit/>
            </a:bodyPr>
            <a:lstStyle>
              <a:lvl1pPr marL="0" indent="0" algn="ctr">
                <a:spcBef>
                  <a:spcPts val="0"/>
                </a:spcBef>
                <a:buSzTx/>
                <a:buNone/>
                <a:defRPr sz="3200">
                  <a:solidFill>
                    <a:srgbClr val="F5ECD6"/>
                  </a:solidFill>
                  <a:latin typeface="Avenir Book"/>
                  <a:ea typeface="Avenir Book"/>
                  <a:cs typeface="Avenir Book"/>
                  <a:sym typeface="Avenir Book"/>
                </a:defRPr>
              </a:lvl1pPr>
            </a:lstStyle>
            <a:p>
              <a:pPr/>
              <a:r>
                <a:t>Abilities</a:t>
              </a:r>
            </a:p>
          </p:txBody>
        </p:sp>
        <p:cxnSp>
          <p:nvCxnSpPr>
            <p:cNvPr id="252" name="Connection Line"/>
            <p:cNvCxnSpPr>
              <a:stCxn id="248" idx="0"/>
              <a:endCxn id="249" idx="0"/>
            </p:cNvCxnSpPr>
            <p:nvPr/>
          </p:nvCxnSpPr>
          <p:spPr>
            <a:xfrm flipH="1" flipV="1">
              <a:off x="1428720" y="810857"/>
              <a:ext cx="2046383" cy="1500803"/>
            </a:xfrm>
            <a:prstGeom prst="straightConnector1">
              <a:avLst/>
            </a:prstGeom>
            <a:ln w="12700" cap="flat">
              <a:solidFill>
                <a:srgbClr val="000000"/>
              </a:solidFill>
              <a:prstDash val="solid"/>
              <a:miter lim="400000"/>
            </a:ln>
            <a:effectLst/>
          </p:spPr>
        </p:cxnSp>
        <p:cxnSp>
          <p:nvCxnSpPr>
            <p:cNvPr id="253" name="Connection Line"/>
            <p:cNvCxnSpPr>
              <a:stCxn id="248" idx="0"/>
              <a:endCxn id="251" idx="0"/>
            </p:cNvCxnSpPr>
            <p:nvPr/>
          </p:nvCxnSpPr>
          <p:spPr>
            <a:xfrm flipV="1">
              <a:off x="3475102" y="365487"/>
              <a:ext cx="1789715" cy="1946173"/>
            </a:xfrm>
            <a:prstGeom prst="straightConnector1">
              <a:avLst/>
            </a:prstGeom>
            <a:ln w="12700" cap="flat">
              <a:solidFill>
                <a:srgbClr val="000000"/>
              </a:solidFill>
              <a:prstDash val="solid"/>
              <a:miter lim="400000"/>
            </a:ln>
            <a:effectLst/>
          </p:spPr>
        </p:cxnSp>
        <p:cxnSp>
          <p:nvCxnSpPr>
            <p:cNvPr id="254" name="Connection Line"/>
            <p:cNvCxnSpPr>
              <a:stCxn id="248" idx="0"/>
              <a:endCxn id="250" idx="0"/>
            </p:cNvCxnSpPr>
            <p:nvPr/>
          </p:nvCxnSpPr>
          <p:spPr>
            <a:xfrm flipV="1">
              <a:off x="3475102" y="2107988"/>
              <a:ext cx="3108455" cy="203672"/>
            </a:xfrm>
            <a:prstGeom prst="straightConnector1">
              <a:avLst/>
            </a:prstGeom>
            <a:ln w="12700" cap="flat">
              <a:solidFill>
                <a:srgbClr val="000000"/>
              </a:solidFill>
              <a:prstDash val="solid"/>
              <a:miter lim="400000"/>
            </a:ln>
            <a:effectLst/>
          </p:spPr>
        </p:cxnSp>
      </p:grpSp>
      <p:grpSp>
        <p:nvGrpSpPr>
          <p:cNvPr id="265" name="Group"/>
          <p:cNvGrpSpPr/>
          <p:nvPr/>
        </p:nvGrpSpPr>
        <p:grpSpPr>
          <a:xfrm>
            <a:off x="1138803" y="2261456"/>
            <a:ext cx="6775107" cy="4680747"/>
            <a:chOff x="-405478" y="188674"/>
            <a:chExt cx="6775105" cy="4680746"/>
          </a:xfrm>
        </p:grpSpPr>
        <p:sp>
          <p:nvSpPr>
            <p:cNvPr id="256" name="AREA OF INQUIRY"/>
            <p:cNvSpPr/>
            <p:nvPr/>
          </p:nvSpPr>
          <p:spPr>
            <a:xfrm>
              <a:off x="555615" y="1562153"/>
              <a:ext cx="2658703" cy="1791865"/>
            </a:xfrm>
            <a:prstGeom prst="roundRect">
              <a:avLst>
                <a:gd name="adj" fmla="val 10631"/>
              </a:avLst>
            </a:prstGeom>
            <a:solidFill>
              <a:srgbClr val="F5ECD6"/>
            </a:solidFill>
            <a:ln w="63500" cap="flat">
              <a:solidFill>
                <a:srgbClr val="552B95"/>
              </a:solidFill>
              <a:prstDash val="solid"/>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wrap="square" lIns="33866" tIns="33866" rIns="33866" bIns="33866" numCol="1" anchor="ctr">
              <a:noAutofit/>
            </a:bodyPr>
            <a:lstStyle>
              <a:lvl1pPr marL="0" indent="0" algn="ctr">
                <a:spcBef>
                  <a:spcPts val="0"/>
                </a:spcBef>
                <a:buSzTx/>
                <a:buNone/>
                <a:defRPr sz="4000">
                  <a:solidFill>
                    <a:srgbClr val="552B95"/>
                  </a:solidFill>
                  <a:latin typeface="Avenir Book"/>
                  <a:ea typeface="Avenir Book"/>
                  <a:cs typeface="Avenir Book"/>
                  <a:sym typeface="Avenir Book"/>
                </a:defRPr>
              </a:lvl1pPr>
            </a:lstStyle>
            <a:p>
              <a:pPr/>
              <a:r>
                <a:t>AREA OF INQUIRY</a:t>
              </a:r>
            </a:p>
          </p:txBody>
        </p:sp>
        <p:sp>
          <p:nvSpPr>
            <p:cNvPr id="257" name="Factual knowledge"/>
            <p:cNvSpPr/>
            <p:nvPr/>
          </p:nvSpPr>
          <p:spPr>
            <a:xfrm>
              <a:off x="3889589" y="2506594"/>
              <a:ext cx="2480038" cy="1172924"/>
            </a:xfrm>
            <a:prstGeom prst="roundRect">
              <a:avLst>
                <a:gd name="adj" fmla="val 16241"/>
              </a:avLst>
            </a:prstGeom>
            <a:solidFill>
              <a:srgbClr val="552B95"/>
            </a:solidFill>
            <a:ln w="3175" cap="flat">
              <a:noFill/>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wrap="square" lIns="33866" tIns="33866" rIns="33866" bIns="33866" numCol="1" anchor="ctr">
              <a:noAutofit/>
            </a:bodyPr>
            <a:lstStyle>
              <a:lvl1pPr marL="0" indent="0" algn="ctr">
                <a:spcBef>
                  <a:spcPts val="0"/>
                </a:spcBef>
                <a:buSzTx/>
                <a:buNone/>
                <a:defRPr sz="2800">
                  <a:solidFill>
                    <a:srgbClr val="F5ECD6"/>
                  </a:solidFill>
                  <a:latin typeface="Avenir Book"/>
                  <a:ea typeface="Avenir Book"/>
                  <a:cs typeface="Avenir Book"/>
                  <a:sym typeface="Avenir Book"/>
                </a:defRPr>
              </a:lvl1pPr>
            </a:lstStyle>
            <a:p>
              <a:pPr/>
              <a:r>
                <a:t>Factual knowledge</a:t>
              </a:r>
            </a:p>
          </p:txBody>
        </p:sp>
        <p:sp>
          <p:nvSpPr>
            <p:cNvPr id="258" name="Context"/>
            <p:cNvSpPr/>
            <p:nvPr/>
          </p:nvSpPr>
          <p:spPr>
            <a:xfrm>
              <a:off x="-405479" y="4138446"/>
              <a:ext cx="2480038" cy="730976"/>
            </a:xfrm>
            <a:prstGeom prst="roundRect">
              <a:avLst>
                <a:gd name="adj" fmla="val 26061"/>
              </a:avLst>
            </a:prstGeom>
            <a:solidFill>
              <a:srgbClr val="552B95"/>
            </a:solidFill>
            <a:ln w="3175" cap="flat">
              <a:noFill/>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wrap="square" lIns="33866" tIns="33866" rIns="33866" bIns="33866" numCol="1" anchor="ctr">
              <a:noAutofit/>
            </a:bodyPr>
            <a:lstStyle>
              <a:lvl1pPr marL="0" indent="0" algn="ctr">
                <a:spcBef>
                  <a:spcPts val="0"/>
                </a:spcBef>
                <a:buSzTx/>
                <a:buNone/>
                <a:defRPr sz="2800">
                  <a:solidFill>
                    <a:srgbClr val="F5ECD6"/>
                  </a:solidFill>
                  <a:latin typeface="Avenir Book"/>
                  <a:ea typeface="Avenir Book"/>
                  <a:cs typeface="Avenir Book"/>
                  <a:sym typeface="Avenir Book"/>
                </a:defRPr>
              </a:lvl1pPr>
            </a:lstStyle>
            <a:p>
              <a:pPr/>
              <a:r>
                <a:t>Context</a:t>
              </a:r>
            </a:p>
          </p:txBody>
        </p:sp>
        <p:sp>
          <p:nvSpPr>
            <p:cNvPr id="259" name="Retrieval"/>
            <p:cNvSpPr/>
            <p:nvPr/>
          </p:nvSpPr>
          <p:spPr>
            <a:xfrm>
              <a:off x="70790" y="188674"/>
              <a:ext cx="2480039" cy="730976"/>
            </a:xfrm>
            <a:prstGeom prst="roundRect">
              <a:avLst>
                <a:gd name="adj" fmla="val 26061"/>
              </a:avLst>
            </a:prstGeom>
            <a:solidFill>
              <a:srgbClr val="552B95"/>
            </a:solidFill>
            <a:ln w="3175" cap="flat">
              <a:noFill/>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wrap="square" lIns="33866" tIns="33866" rIns="33866" bIns="33866" numCol="1" anchor="ctr">
              <a:noAutofit/>
            </a:bodyPr>
            <a:lstStyle>
              <a:lvl1pPr marL="0" indent="0" algn="ctr">
                <a:spcBef>
                  <a:spcPts val="0"/>
                </a:spcBef>
                <a:buSzTx/>
                <a:buNone/>
                <a:defRPr sz="2800">
                  <a:solidFill>
                    <a:srgbClr val="F5ECD6"/>
                  </a:solidFill>
                  <a:latin typeface="Avenir Book"/>
                  <a:ea typeface="Avenir Book"/>
                  <a:cs typeface="Avenir Book"/>
                  <a:sym typeface="Avenir Book"/>
                </a:defRPr>
              </a:lvl1pPr>
            </a:lstStyle>
            <a:p>
              <a:pPr/>
              <a:r>
                <a:t>Retrieval</a:t>
              </a:r>
            </a:p>
          </p:txBody>
        </p:sp>
        <p:sp>
          <p:nvSpPr>
            <p:cNvPr id="260" name="Application"/>
            <p:cNvSpPr/>
            <p:nvPr/>
          </p:nvSpPr>
          <p:spPr>
            <a:xfrm>
              <a:off x="3280689" y="470709"/>
              <a:ext cx="2480038" cy="730976"/>
            </a:xfrm>
            <a:prstGeom prst="roundRect">
              <a:avLst>
                <a:gd name="adj" fmla="val 26061"/>
              </a:avLst>
            </a:prstGeom>
            <a:solidFill>
              <a:srgbClr val="552B95"/>
            </a:solidFill>
            <a:ln w="3175" cap="flat">
              <a:noFill/>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wrap="square" lIns="33866" tIns="33866" rIns="33866" bIns="33866" numCol="1" anchor="ctr">
              <a:noAutofit/>
            </a:bodyPr>
            <a:lstStyle>
              <a:lvl1pPr marL="0" indent="0" algn="ctr">
                <a:spcBef>
                  <a:spcPts val="0"/>
                </a:spcBef>
                <a:buSzTx/>
                <a:buNone/>
                <a:defRPr sz="2800">
                  <a:solidFill>
                    <a:srgbClr val="F5ECD6"/>
                  </a:solidFill>
                  <a:latin typeface="Avenir Book"/>
                  <a:ea typeface="Avenir Book"/>
                  <a:cs typeface="Avenir Book"/>
                  <a:sym typeface="Avenir Book"/>
                </a:defRPr>
              </a:lvl1pPr>
            </a:lstStyle>
            <a:p>
              <a:pPr/>
              <a:r>
                <a:t>Application</a:t>
              </a:r>
            </a:p>
          </p:txBody>
        </p:sp>
        <p:cxnSp>
          <p:nvCxnSpPr>
            <p:cNvPr id="261" name="Connection Line"/>
            <p:cNvCxnSpPr>
              <a:stCxn id="258" idx="0"/>
              <a:endCxn id="256" idx="0"/>
            </p:cNvCxnSpPr>
            <p:nvPr/>
          </p:nvCxnSpPr>
          <p:spPr>
            <a:xfrm flipV="1">
              <a:off x="834540" y="2458085"/>
              <a:ext cx="1050427" cy="2045849"/>
            </a:xfrm>
            <a:prstGeom prst="straightConnector1">
              <a:avLst/>
            </a:prstGeom>
            <a:ln w="12700" cap="flat">
              <a:solidFill>
                <a:srgbClr val="000000"/>
              </a:solidFill>
              <a:prstDash val="solid"/>
              <a:miter lim="400000"/>
            </a:ln>
            <a:effectLst/>
          </p:spPr>
        </p:cxnSp>
        <p:cxnSp>
          <p:nvCxnSpPr>
            <p:cNvPr id="262" name="Connection Line"/>
            <p:cNvCxnSpPr>
              <a:stCxn id="259" idx="0"/>
              <a:endCxn id="256" idx="0"/>
            </p:cNvCxnSpPr>
            <p:nvPr/>
          </p:nvCxnSpPr>
          <p:spPr>
            <a:xfrm>
              <a:off x="1310809" y="554162"/>
              <a:ext cx="574158" cy="1903924"/>
            </a:xfrm>
            <a:prstGeom prst="straightConnector1">
              <a:avLst/>
            </a:prstGeom>
            <a:ln w="12700" cap="flat">
              <a:solidFill>
                <a:srgbClr val="000000"/>
              </a:solidFill>
              <a:prstDash val="solid"/>
              <a:miter lim="400000"/>
            </a:ln>
            <a:effectLst/>
          </p:spPr>
        </p:cxnSp>
        <p:cxnSp>
          <p:nvCxnSpPr>
            <p:cNvPr id="263" name="Connection Line"/>
            <p:cNvCxnSpPr>
              <a:stCxn id="260" idx="0"/>
              <a:endCxn id="256" idx="0"/>
            </p:cNvCxnSpPr>
            <p:nvPr/>
          </p:nvCxnSpPr>
          <p:spPr>
            <a:xfrm flipH="1">
              <a:off x="1884966" y="836196"/>
              <a:ext cx="2635742" cy="1621890"/>
            </a:xfrm>
            <a:prstGeom prst="straightConnector1">
              <a:avLst/>
            </a:prstGeom>
            <a:ln w="12700" cap="flat">
              <a:solidFill>
                <a:srgbClr val="000000"/>
              </a:solidFill>
              <a:prstDash val="solid"/>
              <a:miter lim="400000"/>
            </a:ln>
            <a:effectLst/>
          </p:spPr>
        </p:cxnSp>
        <p:cxnSp>
          <p:nvCxnSpPr>
            <p:cNvPr id="264" name="Connection Line"/>
            <p:cNvCxnSpPr>
              <a:stCxn id="257" idx="0"/>
              <a:endCxn id="256" idx="0"/>
            </p:cNvCxnSpPr>
            <p:nvPr/>
          </p:nvCxnSpPr>
          <p:spPr>
            <a:xfrm flipH="1" flipV="1">
              <a:off x="1884966" y="2458085"/>
              <a:ext cx="3244643" cy="634971"/>
            </a:xfrm>
            <a:prstGeom prst="straightConnector1">
              <a:avLst/>
            </a:prstGeom>
            <a:ln w="12700" cap="flat">
              <a:solidFill>
                <a:srgbClr val="000000"/>
              </a:solidFill>
              <a:prstDash val="solid"/>
              <a:miter lim="400000"/>
            </a:ln>
            <a:effectLst/>
          </p:spPr>
        </p:cxnSp>
      </p:grpSp>
      <p:grpSp>
        <p:nvGrpSpPr>
          <p:cNvPr id="273" name="Group"/>
          <p:cNvGrpSpPr/>
          <p:nvPr/>
        </p:nvGrpSpPr>
        <p:grpSpPr>
          <a:xfrm>
            <a:off x="7358373" y="4202527"/>
            <a:ext cx="6850538" cy="3782804"/>
            <a:chOff x="-398106" y="-162000"/>
            <a:chExt cx="6850536" cy="3782802"/>
          </a:xfrm>
        </p:grpSpPr>
        <p:sp>
          <p:nvSpPr>
            <p:cNvPr id="266" name="METACOGNITION"/>
            <p:cNvSpPr/>
            <p:nvPr/>
          </p:nvSpPr>
          <p:spPr>
            <a:xfrm>
              <a:off x="1412932" y="1175400"/>
              <a:ext cx="5039499" cy="1270001"/>
            </a:xfrm>
            <a:prstGeom prst="roundRect">
              <a:avLst>
                <a:gd name="adj" fmla="val 15000"/>
              </a:avLst>
            </a:prstGeom>
            <a:solidFill>
              <a:srgbClr val="F5ECD6"/>
            </a:solidFill>
            <a:ln w="63500" cap="flat">
              <a:solidFill>
                <a:srgbClr val="552B95"/>
              </a:solidFill>
              <a:prstDash val="solid"/>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wrap="square" lIns="33866" tIns="33866" rIns="33866" bIns="33866" numCol="1" anchor="ctr">
              <a:noAutofit/>
            </a:bodyPr>
            <a:lstStyle>
              <a:lvl1pPr marL="0" indent="0" algn="ctr">
                <a:spcBef>
                  <a:spcPts val="0"/>
                </a:spcBef>
                <a:buSzTx/>
                <a:buNone/>
                <a:defRPr sz="4000">
                  <a:solidFill>
                    <a:srgbClr val="552B95"/>
                  </a:solidFill>
                  <a:latin typeface="Avenir Book"/>
                  <a:ea typeface="Avenir Book"/>
                  <a:cs typeface="Avenir Book"/>
                  <a:sym typeface="Avenir Book"/>
                </a:defRPr>
              </a:lvl1pPr>
            </a:lstStyle>
            <a:p>
              <a:pPr/>
              <a:r>
                <a:t>METACOGNITION</a:t>
              </a:r>
            </a:p>
          </p:txBody>
        </p:sp>
        <p:sp>
          <p:nvSpPr>
            <p:cNvPr id="267" name="Progress"/>
            <p:cNvSpPr/>
            <p:nvPr/>
          </p:nvSpPr>
          <p:spPr>
            <a:xfrm>
              <a:off x="-398107" y="2889827"/>
              <a:ext cx="2480039" cy="730976"/>
            </a:xfrm>
            <a:prstGeom prst="roundRect">
              <a:avLst>
                <a:gd name="adj" fmla="val 26061"/>
              </a:avLst>
            </a:prstGeom>
            <a:solidFill>
              <a:srgbClr val="552B95"/>
            </a:solidFill>
            <a:ln w="3175" cap="flat">
              <a:noFill/>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wrap="square" lIns="33866" tIns="33866" rIns="33866" bIns="33866" numCol="1" anchor="ctr">
              <a:noAutofit/>
            </a:bodyPr>
            <a:lstStyle>
              <a:lvl1pPr marL="0" indent="0" algn="ctr">
                <a:spcBef>
                  <a:spcPts val="0"/>
                </a:spcBef>
                <a:buSzTx/>
                <a:buNone/>
                <a:defRPr sz="2800">
                  <a:solidFill>
                    <a:srgbClr val="F5ECD6"/>
                  </a:solidFill>
                  <a:latin typeface="Avenir Book"/>
                  <a:ea typeface="Avenir Book"/>
                  <a:cs typeface="Avenir Book"/>
                  <a:sym typeface="Avenir Book"/>
                </a:defRPr>
              </a:lvl1pPr>
            </a:lstStyle>
            <a:p>
              <a:pPr/>
              <a:r>
                <a:t>Progress</a:t>
              </a:r>
            </a:p>
          </p:txBody>
        </p:sp>
        <p:sp>
          <p:nvSpPr>
            <p:cNvPr id="268" name="Practice"/>
            <p:cNvSpPr/>
            <p:nvPr/>
          </p:nvSpPr>
          <p:spPr>
            <a:xfrm>
              <a:off x="3781370" y="2889827"/>
              <a:ext cx="2480038" cy="730976"/>
            </a:xfrm>
            <a:prstGeom prst="roundRect">
              <a:avLst>
                <a:gd name="adj" fmla="val 26061"/>
              </a:avLst>
            </a:prstGeom>
            <a:solidFill>
              <a:srgbClr val="552B95"/>
            </a:solidFill>
            <a:ln w="3175" cap="flat">
              <a:noFill/>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wrap="square" lIns="33866" tIns="33866" rIns="33866" bIns="33866" numCol="1" anchor="ctr">
              <a:noAutofit/>
            </a:bodyPr>
            <a:lstStyle>
              <a:lvl1pPr marL="0" indent="0" algn="ctr">
                <a:spcBef>
                  <a:spcPts val="0"/>
                </a:spcBef>
                <a:buSzTx/>
                <a:buNone/>
                <a:defRPr sz="2800">
                  <a:solidFill>
                    <a:srgbClr val="F5ECD6"/>
                  </a:solidFill>
                  <a:latin typeface="Avenir Book"/>
                  <a:ea typeface="Avenir Book"/>
                  <a:cs typeface="Avenir Book"/>
                  <a:sym typeface="Avenir Book"/>
                </a:defRPr>
              </a:lvl1pPr>
            </a:lstStyle>
            <a:p>
              <a:pPr/>
              <a:r>
                <a:t>Practice</a:t>
              </a:r>
            </a:p>
          </p:txBody>
        </p:sp>
        <p:sp>
          <p:nvSpPr>
            <p:cNvPr id="269" name="Feedback"/>
            <p:cNvSpPr/>
            <p:nvPr/>
          </p:nvSpPr>
          <p:spPr>
            <a:xfrm>
              <a:off x="1332954" y="-162001"/>
              <a:ext cx="2480038" cy="730976"/>
            </a:xfrm>
            <a:prstGeom prst="roundRect">
              <a:avLst>
                <a:gd name="adj" fmla="val 26061"/>
              </a:avLst>
            </a:prstGeom>
            <a:solidFill>
              <a:srgbClr val="552B95"/>
            </a:solidFill>
            <a:ln w="3175" cap="flat">
              <a:noFill/>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wrap="square" lIns="33866" tIns="33866" rIns="33866" bIns="33866" numCol="1" anchor="ctr">
              <a:noAutofit/>
            </a:bodyPr>
            <a:lstStyle>
              <a:lvl1pPr marL="0" indent="0" algn="ctr">
                <a:spcBef>
                  <a:spcPts val="0"/>
                </a:spcBef>
                <a:buSzTx/>
                <a:buNone/>
                <a:defRPr sz="2800">
                  <a:solidFill>
                    <a:srgbClr val="F5ECD6"/>
                  </a:solidFill>
                  <a:latin typeface="Avenir Book"/>
                  <a:ea typeface="Avenir Book"/>
                  <a:cs typeface="Avenir Book"/>
                  <a:sym typeface="Avenir Book"/>
                </a:defRPr>
              </a:lvl1pPr>
            </a:lstStyle>
            <a:p>
              <a:pPr/>
              <a:r>
                <a:t>Feedback</a:t>
              </a:r>
            </a:p>
          </p:txBody>
        </p:sp>
        <p:cxnSp>
          <p:nvCxnSpPr>
            <p:cNvPr id="270" name="Connection Line"/>
            <p:cNvCxnSpPr>
              <a:stCxn id="266" idx="0"/>
              <a:endCxn id="267" idx="0"/>
            </p:cNvCxnSpPr>
            <p:nvPr/>
          </p:nvCxnSpPr>
          <p:spPr>
            <a:xfrm flipH="1">
              <a:off x="841912" y="1810400"/>
              <a:ext cx="3090770" cy="1444915"/>
            </a:xfrm>
            <a:prstGeom prst="straightConnector1">
              <a:avLst/>
            </a:prstGeom>
            <a:ln w="12700" cap="flat">
              <a:solidFill>
                <a:srgbClr val="000000"/>
              </a:solidFill>
              <a:prstDash val="solid"/>
              <a:miter lim="400000"/>
            </a:ln>
            <a:effectLst/>
          </p:spPr>
        </p:cxnSp>
        <p:cxnSp>
          <p:nvCxnSpPr>
            <p:cNvPr id="271" name="Connection Line"/>
            <p:cNvCxnSpPr>
              <a:stCxn id="266" idx="0"/>
              <a:endCxn id="269" idx="0"/>
            </p:cNvCxnSpPr>
            <p:nvPr/>
          </p:nvCxnSpPr>
          <p:spPr>
            <a:xfrm flipH="1" flipV="1">
              <a:off x="2572973" y="203486"/>
              <a:ext cx="1359709" cy="1606915"/>
            </a:xfrm>
            <a:prstGeom prst="straightConnector1">
              <a:avLst/>
            </a:prstGeom>
            <a:ln w="12700" cap="flat">
              <a:solidFill>
                <a:srgbClr val="000000"/>
              </a:solidFill>
              <a:prstDash val="solid"/>
              <a:miter lim="400000"/>
            </a:ln>
            <a:effectLst/>
          </p:spPr>
        </p:cxnSp>
        <p:cxnSp>
          <p:nvCxnSpPr>
            <p:cNvPr id="272" name="Connection Line"/>
            <p:cNvCxnSpPr>
              <a:stCxn id="266" idx="0"/>
              <a:endCxn id="268" idx="0"/>
            </p:cNvCxnSpPr>
            <p:nvPr/>
          </p:nvCxnSpPr>
          <p:spPr>
            <a:xfrm>
              <a:off x="3932681" y="1810400"/>
              <a:ext cx="1088709" cy="1444915"/>
            </a:xfrm>
            <a:prstGeom prst="straightConnector1">
              <a:avLst/>
            </a:prstGeom>
            <a:ln w="12700" cap="flat">
              <a:solidFill>
                <a:srgbClr val="000000"/>
              </a:solidFill>
              <a:prstDash val="solid"/>
              <a:miter lim="400000"/>
            </a:ln>
            <a:effectLst/>
          </p:spPr>
        </p:cxn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55"/>
                                        </p:tgtEl>
                                        <p:attrNameLst>
                                          <p:attrName>style.visibility</p:attrName>
                                        </p:attrNameLst>
                                      </p:cBhvr>
                                      <p:to>
                                        <p:strVal val="visible"/>
                                      </p:to>
                                    </p:set>
                                    <p:animEffect filter="dissolve" transition="in">
                                      <p:cBhvr>
                                        <p:cTn id="7" dur="500"/>
                                        <p:tgtEl>
                                          <p:spTgt spid="25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65"/>
                                        </p:tgtEl>
                                        <p:attrNameLst>
                                          <p:attrName>style.visibility</p:attrName>
                                        </p:attrNameLst>
                                      </p:cBhvr>
                                      <p:to>
                                        <p:strVal val="visible"/>
                                      </p:to>
                                    </p:set>
                                    <p:animEffect filter="dissolve" transition="in">
                                      <p:cBhvr>
                                        <p:cTn id="12" dur="500"/>
                                        <p:tgtEl>
                                          <p:spTgt spid="265"/>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273"/>
                                        </p:tgtEl>
                                        <p:attrNameLst>
                                          <p:attrName>style.visibility</p:attrName>
                                        </p:attrNameLst>
                                      </p:cBhvr>
                                      <p:to>
                                        <p:strVal val="visible"/>
                                      </p:to>
                                    </p:set>
                                    <p:animEffect filter="dissolve" transition="in">
                                      <p:cBhvr>
                                        <p:cTn id="17" dur="500"/>
                                        <p:tgtEl>
                                          <p:spTgt spid="2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5" grpId="1"/>
      <p:bldP build="whole" bldLvl="1" animBg="1" rev="0" advAuto="0" spid="265" grpId="2"/>
      <p:bldP build="whole" bldLvl="1" animBg="1" rev="0" advAuto="0" spid="273" grpId="3"/>
    </p:bld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3" name="Summative Evaluation"/>
          <p:cNvSpPr/>
          <p:nvPr>
            <p:ph type="title"/>
          </p:nvPr>
        </p:nvSpPr>
        <p:spPr>
          <a:prstGeom prst="rect">
            <a:avLst/>
          </a:prstGeom>
        </p:spPr>
        <p:txBody>
          <a:bodyPr/>
          <a:lstStyle/>
          <a:p>
            <a:pPr/>
            <a:r>
              <a:t>Summative Evaluation</a:t>
            </a:r>
          </a:p>
        </p:txBody>
      </p:sp>
      <p:pic>
        <p:nvPicPr>
          <p:cNvPr id="474" name="Image" descr="Image"/>
          <p:cNvPicPr>
            <a:picLocks noChangeAspect="1"/>
          </p:cNvPicPr>
          <p:nvPr/>
        </p:nvPicPr>
        <p:blipFill>
          <a:blip r:embed="rId2">
            <a:extLst/>
          </a:blip>
          <a:stretch>
            <a:fillRect/>
          </a:stretch>
        </p:blipFill>
        <p:spPr>
          <a:xfrm>
            <a:off x="2399607" y="1642442"/>
            <a:ext cx="11456786" cy="6232437"/>
          </a:xfrm>
          <a:prstGeom prst="rect">
            <a:avLst/>
          </a:prstGeom>
          <a:ln w="3175">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6" name="Summative Evaluation"/>
          <p:cNvSpPr/>
          <p:nvPr>
            <p:ph type="title"/>
          </p:nvPr>
        </p:nvSpPr>
        <p:spPr>
          <a:prstGeom prst="rect">
            <a:avLst/>
          </a:prstGeom>
        </p:spPr>
        <p:txBody>
          <a:bodyPr/>
          <a:lstStyle/>
          <a:p>
            <a:pPr/>
            <a:r>
              <a:t>Summative Evaluation</a:t>
            </a:r>
          </a:p>
        </p:txBody>
      </p:sp>
      <p:pic>
        <p:nvPicPr>
          <p:cNvPr id="477" name="Image" descr="Image"/>
          <p:cNvPicPr>
            <a:picLocks noChangeAspect="1"/>
          </p:cNvPicPr>
          <p:nvPr/>
        </p:nvPicPr>
        <p:blipFill>
          <a:blip r:embed="rId2">
            <a:extLst/>
          </a:blip>
          <a:stretch>
            <a:fillRect/>
          </a:stretch>
        </p:blipFill>
        <p:spPr>
          <a:xfrm>
            <a:off x="2533923" y="1839373"/>
            <a:ext cx="11188154" cy="4975788"/>
          </a:xfrm>
          <a:prstGeom prst="rect">
            <a:avLst/>
          </a:prstGeom>
          <a:ln w="3175">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9" name="Hitchhikers and couch potatoes"/>
          <p:cNvSpPr/>
          <p:nvPr>
            <p:ph type="title"/>
          </p:nvPr>
        </p:nvSpPr>
        <p:spPr>
          <a:prstGeom prst="rect">
            <a:avLst/>
          </a:prstGeom>
        </p:spPr>
        <p:txBody>
          <a:bodyPr/>
          <a:lstStyle/>
          <a:p>
            <a:pPr/>
            <a:r>
              <a:t>Hitchhikers and couch potatoes</a:t>
            </a:r>
          </a:p>
        </p:txBody>
      </p:sp>
      <p:graphicFrame>
        <p:nvGraphicFramePr>
          <p:cNvPr id="480" name="Table"/>
          <p:cNvGraphicFramePr/>
          <p:nvPr/>
        </p:nvGraphicFramePr>
        <p:xfrm>
          <a:off x="551912" y="1389062"/>
          <a:ext cx="13885335" cy="5393268"/>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1587500"/>
                <a:gridCol w="2172742"/>
                <a:gridCol w="11391932"/>
              </a:tblGrid>
              <a:tr h="533400">
                <a:tc>
                  <a:txBody>
                    <a:bodyPr/>
                    <a:lstStyle/>
                    <a:p>
                      <a:pPr defTabSz="914400">
                        <a:defRPr b="0" sz="1800">
                          <a:solidFill>
                            <a:srgbClr val="000000"/>
                          </a:solidFill>
                        </a:defRPr>
                      </a:pPr>
                      <a:r>
                        <a:rPr sz="2400">
                          <a:solidFill>
                            <a:srgbClr val="FFFFFF"/>
                          </a:solidFill>
                          <a:latin typeface="Avenir Heavy"/>
                          <a:ea typeface="Avenir Heavy"/>
                          <a:cs typeface="Avenir Heavy"/>
                          <a:sym typeface="Avenir Heavy"/>
                        </a:rPr>
                        <a:t>Name</a:t>
                      </a:r>
                    </a:p>
                  </a:txBody>
                  <a:tcPr marL="50800" marR="50800" marT="50800" marB="50800" anchor="ctr" anchorCtr="0" horzOverflow="overflow">
                    <a:lnB w="12700">
                      <a:solidFill>
                        <a:schemeClr val="accent6"/>
                      </a:solidFill>
                      <a:miter lim="400000"/>
                    </a:lnB>
                    <a:solidFill>
                      <a:schemeClr val="accent6"/>
                    </a:solidFill>
                  </a:tcPr>
                </a:tc>
                <a:tc>
                  <a:txBody>
                    <a:bodyPr/>
                    <a:lstStyle/>
                    <a:p>
                      <a:pPr defTabSz="914400">
                        <a:defRPr b="0" sz="1800">
                          <a:solidFill>
                            <a:srgbClr val="000000"/>
                          </a:solidFill>
                        </a:defRPr>
                      </a:pPr>
                      <a:r>
                        <a:rPr sz="2400">
                          <a:solidFill>
                            <a:srgbClr val="FFFFFF"/>
                          </a:solidFill>
                          <a:latin typeface="Avenir Heavy"/>
                          <a:ea typeface="Avenir Heavy"/>
                          <a:cs typeface="Avenir Heavy"/>
                          <a:sym typeface="Avenir Heavy"/>
                        </a:rPr>
                        <a:t>Rating</a:t>
                      </a:r>
                    </a:p>
                  </a:txBody>
                  <a:tcPr marL="50800" marR="50800" marT="50800" marB="50800" anchor="ctr" anchorCtr="0" horzOverflow="overflow">
                    <a:lnB w="12700">
                      <a:solidFill>
                        <a:schemeClr val="accent6"/>
                      </a:solidFill>
                      <a:miter lim="400000"/>
                    </a:lnB>
                    <a:solidFill>
                      <a:schemeClr val="accent6"/>
                    </a:solidFill>
                  </a:tcPr>
                </a:tc>
                <a:tc>
                  <a:txBody>
                    <a:bodyPr/>
                    <a:lstStyle/>
                    <a:p>
                      <a:pPr defTabSz="914400">
                        <a:defRPr b="0" sz="1800">
                          <a:solidFill>
                            <a:srgbClr val="000000"/>
                          </a:solidFill>
                        </a:defRPr>
                      </a:pPr>
                      <a:r>
                        <a:rPr sz="2400">
                          <a:solidFill>
                            <a:srgbClr val="FFFFFF"/>
                          </a:solidFill>
                          <a:latin typeface="Avenir Heavy"/>
                          <a:ea typeface="Avenir Heavy"/>
                          <a:cs typeface="Avenir Heavy"/>
                          <a:sym typeface="Avenir Heavy"/>
                        </a:rPr>
                        <a:t>Commentary</a:t>
                      </a:r>
                    </a:p>
                  </a:txBody>
                  <a:tcPr marL="50800" marR="50800" marT="50800" marB="50800" anchor="ctr" anchorCtr="0" horzOverflow="overflow">
                    <a:lnB w="12700">
                      <a:solidFill>
                        <a:schemeClr val="accent6"/>
                      </a:solidFill>
                      <a:miter lim="400000"/>
                    </a:lnB>
                    <a:solidFill>
                      <a:schemeClr val="accent6"/>
                    </a:solidFill>
                  </a:tcPr>
                </a:tc>
              </a:tr>
              <a:tr h="952500">
                <a:tc>
                  <a:txBody>
                    <a:bodyPr/>
                    <a:lstStyle/>
                    <a:p>
                      <a:pPr defTabSz="914400">
                        <a:defRPr sz="1800"/>
                      </a:pPr>
                      <a:r>
                        <a:rPr sz="2400">
                          <a:latin typeface="Avenir Book"/>
                          <a:ea typeface="Avenir Book"/>
                          <a:cs typeface="Avenir Book"/>
                          <a:sym typeface="Avenir Book"/>
                        </a:rPr>
                        <a:t>Mary</a:t>
                      </a:r>
                    </a:p>
                  </a:txBody>
                  <a:tcPr marL="50800" marR="50800" marT="50800" marB="50800" anchor="ctr" anchorCtr="0" horzOverflow="overflow">
                    <a:lnL w="12700">
                      <a:solidFill>
                        <a:schemeClr val="accent6"/>
                      </a:solidFill>
                      <a:miter lim="400000"/>
                    </a:lnL>
                    <a:lnR w="12700">
                      <a:solidFill>
                        <a:schemeClr val="accent6"/>
                      </a:solidFill>
                      <a:miter lim="400000"/>
                    </a:lnR>
                    <a:lnT w="12700">
                      <a:solidFill>
                        <a:schemeClr val="accent6"/>
                      </a:solidFill>
                      <a:miter lim="400000"/>
                    </a:lnT>
                    <a:lnB w="12700">
                      <a:solidFill>
                        <a:schemeClr val="accent6"/>
                      </a:solidFill>
                      <a:miter lim="400000"/>
                    </a:lnB>
                  </a:tcPr>
                </a:tc>
                <a:tc>
                  <a:txBody>
                    <a:bodyPr/>
                    <a:lstStyle/>
                    <a:p>
                      <a:pPr defTabSz="914400">
                        <a:defRPr sz="1800"/>
                      </a:pPr>
                      <a:r>
                        <a:rPr sz="2400">
                          <a:latin typeface="Avenir Book"/>
                          <a:ea typeface="Avenir Book"/>
                          <a:cs typeface="Avenir Book"/>
                          <a:sym typeface="Avenir Book"/>
                        </a:rPr>
                        <a:t>Ordinary</a:t>
                      </a:r>
                    </a:p>
                  </a:txBody>
                  <a:tcPr marL="50800" marR="50800" marT="50800" marB="50800" anchor="ctr" anchorCtr="0" horzOverflow="overflow">
                    <a:lnL w="12700">
                      <a:solidFill>
                        <a:schemeClr val="accent6"/>
                      </a:solidFill>
                      <a:miter lim="400000"/>
                    </a:lnL>
                    <a:lnR w="12700">
                      <a:solidFill>
                        <a:schemeClr val="accent6"/>
                      </a:solidFill>
                      <a:miter lim="400000"/>
                    </a:lnR>
                    <a:lnT w="12700">
                      <a:solidFill>
                        <a:schemeClr val="accent6"/>
                      </a:solidFill>
                      <a:miter lim="400000"/>
                    </a:lnT>
                    <a:lnB w="12700">
                      <a:solidFill>
                        <a:schemeClr val="accent6"/>
                      </a:solidFill>
                      <a:miter lim="400000"/>
                    </a:lnB>
                  </a:tcPr>
                </a:tc>
                <a:tc>
                  <a:txBody>
                    <a:bodyPr/>
                    <a:lstStyle/>
                    <a:p>
                      <a:pPr algn="l" defTabSz="914400">
                        <a:defRPr sz="1800"/>
                      </a:pPr>
                      <a:r>
                        <a:rPr sz="2400">
                          <a:latin typeface="Avenir Book"/>
                          <a:ea typeface="Avenir Book"/>
                          <a:cs typeface="Avenir Book"/>
                          <a:sym typeface="Avenir Book"/>
                        </a:rPr>
                        <a:t>Not good at problem solving, but she tries hard and gets extra help from the professor.</a:t>
                      </a:r>
                    </a:p>
                  </a:txBody>
                  <a:tcPr marL="50800" marR="50800" marT="50800" marB="50800" anchor="ctr" anchorCtr="0" horzOverflow="overflow">
                    <a:lnL w="12700">
                      <a:solidFill>
                        <a:schemeClr val="accent6"/>
                      </a:solidFill>
                      <a:miter lim="400000"/>
                    </a:lnL>
                    <a:lnR w="12700">
                      <a:solidFill>
                        <a:schemeClr val="accent6"/>
                      </a:solidFill>
                      <a:miter lim="400000"/>
                    </a:lnR>
                    <a:lnT w="12700">
                      <a:solidFill>
                        <a:schemeClr val="accent6"/>
                      </a:solidFill>
                      <a:miter lim="400000"/>
                    </a:lnT>
                    <a:lnB w="12700">
                      <a:solidFill>
                        <a:schemeClr val="accent6"/>
                      </a:solidFill>
                      <a:miter lim="400000"/>
                    </a:lnB>
                  </a:tcPr>
                </a:tc>
              </a:tr>
              <a:tr h="1371600">
                <a:tc>
                  <a:txBody>
                    <a:bodyPr/>
                    <a:lstStyle/>
                    <a:p>
                      <a:pPr defTabSz="914400">
                        <a:defRPr sz="1800"/>
                      </a:pPr>
                      <a:r>
                        <a:rPr sz="2400">
                          <a:latin typeface="Avenir Book"/>
                          <a:ea typeface="Avenir Book"/>
                          <a:cs typeface="Avenir Book"/>
                          <a:sym typeface="Avenir Book"/>
                        </a:rPr>
                        <a:t>Henry</a:t>
                      </a:r>
                    </a:p>
                  </a:txBody>
                  <a:tcPr marL="50800" marR="50800" marT="50800" marB="50800" anchor="ctr" anchorCtr="0" horzOverflow="overflow">
                    <a:lnL w="12700">
                      <a:solidFill>
                        <a:schemeClr val="accent6"/>
                      </a:solidFill>
                      <a:miter lim="400000"/>
                    </a:lnL>
                    <a:lnR w="12700">
                      <a:solidFill>
                        <a:schemeClr val="accent6"/>
                      </a:solidFill>
                      <a:miter lim="400000"/>
                    </a:lnR>
                    <a:lnT w="12700">
                      <a:solidFill>
                        <a:schemeClr val="accent6"/>
                      </a:solidFill>
                      <a:miter lim="400000"/>
                    </a:lnT>
                    <a:lnB w="12700">
                      <a:solidFill>
                        <a:schemeClr val="accent6"/>
                      </a:solidFill>
                      <a:miter lim="400000"/>
                    </a:lnB>
                  </a:tcPr>
                </a:tc>
                <a:tc>
                  <a:txBody>
                    <a:bodyPr/>
                    <a:lstStyle/>
                    <a:p>
                      <a:pPr defTabSz="914400">
                        <a:defRPr sz="1800"/>
                      </a:pPr>
                      <a:r>
                        <a:rPr sz="2400">
                          <a:latin typeface="Avenir Book"/>
                          <a:ea typeface="Avenir Book"/>
                          <a:cs typeface="Avenir Book"/>
                          <a:sym typeface="Avenir Book"/>
                        </a:rPr>
                        <a:t>Marginal</a:t>
                      </a:r>
                    </a:p>
                  </a:txBody>
                  <a:tcPr marL="50800" marR="50800" marT="50800" marB="50800" anchor="ctr" anchorCtr="0" horzOverflow="overflow">
                    <a:lnL w="12700">
                      <a:solidFill>
                        <a:schemeClr val="accent6"/>
                      </a:solidFill>
                      <a:miter lim="400000"/>
                    </a:lnL>
                    <a:lnR w="12700">
                      <a:solidFill>
                        <a:schemeClr val="accent6"/>
                      </a:solidFill>
                      <a:miter lim="400000"/>
                    </a:lnR>
                    <a:lnT w="12700">
                      <a:solidFill>
                        <a:schemeClr val="accent6"/>
                      </a:solidFill>
                      <a:miter lim="400000"/>
                    </a:lnT>
                    <a:lnB w="12700">
                      <a:solidFill>
                        <a:schemeClr val="accent6"/>
                      </a:solidFill>
                      <a:miter lim="400000"/>
                    </a:lnB>
                  </a:tcPr>
                </a:tc>
                <a:tc>
                  <a:txBody>
                    <a:bodyPr/>
                    <a:lstStyle/>
                    <a:p>
                      <a:pPr algn="l" defTabSz="914400">
                        <a:defRPr sz="1800"/>
                      </a:pPr>
                      <a:r>
                        <a:rPr sz="2400">
                          <a:latin typeface="Avenir Book"/>
                          <a:ea typeface="Avenir Book"/>
                          <a:cs typeface="Avenir Book"/>
                          <a:sym typeface="Avenir Book"/>
                        </a:rPr>
                        <a:t>Irritating. He’s a nice guy, but he doesn’t put in the effort. He’ll sheepishly hand over partially worked homework problems and confess to spending the weekend watching TV.</a:t>
                      </a:r>
                    </a:p>
                  </a:txBody>
                  <a:tcPr marL="50800" marR="50800" marT="50800" marB="50800" anchor="ctr" anchorCtr="0" horzOverflow="overflow">
                    <a:lnL w="12700">
                      <a:solidFill>
                        <a:schemeClr val="accent6"/>
                      </a:solidFill>
                      <a:miter lim="400000"/>
                    </a:lnL>
                    <a:lnR w="12700">
                      <a:solidFill>
                        <a:schemeClr val="accent6"/>
                      </a:solidFill>
                      <a:miter lim="400000"/>
                    </a:lnR>
                    <a:lnT w="12700">
                      <a:solidFill>
                        <a:schemeClr val="accent6"/>
                      </a:solidFill>
                      <a:miter lim="400000"/>
                    </a:lnT>
                    <a:lnB w="12700">
                      <a:solidFill>
                        <a:schemeClr val="accent6"/>
                      </a:solidFill>
                      <a:miter lim="400000"/>
                    </a:lnB>
                  </a:tcPr>
                </a:tc>
              </a:tr>
              <a:tr h="2628900">
                <a:tc>
                  <a:txBody>
                    <a:bodyPr/>
                    <a:lstStyle/>
                    <a:p>
                      <a:pPr defTabSz="914400">
                        <a:defRPr sz="1800"/>
                      </a:pPr>
                      <a:r>
                        <a:rPr sz="2400">
                          <a:latin typeface="Avenir Book"/>
                          <a:ea typeface="Avenir Book"/>
                          <a:cs typeface="Avenir Book"/>
                          <a:sym typeface="Avenir Book"/>
                        </a:rPr>
                        <a:t>Jack</a:t>
                      </a:r>
                    </a:p>
                  </a:txBody>
                  <a:tcPr marL="50800" marR="50800" marT="50800" marB="50800" anchor="ctr" anchorCtr="0" horzOverflow="overflow">
                    <a:lnL w="12700">
                      <a:solidFill>
                        <a:schemeClr val="accent6"/>
                      </a:solidFill>
                      <a:miter lim="400000"/>
                    </a:lnL>
                    <a:lnR w="12700">
                      <a:solidFill>
                        <a:schemeClr val="accent6"/>
                      </a:solidFill>
                      <a:miter lim="400000"/>
                    </a:lnR>
                    <a:lnT w="12700">
                      <a:solidFill>
                        <a:schemeClr val="accent6"/>
                      </a:solidFill>
                      <a:miter lim="400000"/>
                    </a:lnT>
                    <a:lnB w="12700">
                      <a:solidFill>
                        <a:schemeClr val="accent6"/>
                      </a:solidFill>
                      <a:miter lim="400000"/>
                    </a:lnB>
                  </a:tcPr>
                </a:tc>
                <a:tc>
                  <a:txBody>
                    <a:bodyPr/>
                    <a:lstStyle/>
                    <a:p>
                      <a:pPr defTabSz="914400">
                        <a:defRPr sz="1800"/>
                      </a:pPr>
                      <a:r>
                        <a:rPr sz="2400">
                          <a:latin typeface="Avenir Book"/>
                          <a:ea typeface="Avenir Book"/>
                          <a:cs typeface="Avenir Book"/>
                          <a:sym typeface="Avenir Book"/>
                        </a:rPr>
                        <a:t>Unsatisfactory</a:t>
                      </a:r>
                    </a:p>
                  </a:txBody>
                  <a:tcPr marL="50800" marR="50800" marT="50800" marB="50800" anchor="ctr" anchorCtr="0" horzOverflow="overflow">
                    <a:lnL w="12700">
                      <a:solidFill>
                        <a:schemeClr val="accent6"/>
                      </a:solidFill>
                      <a:miter lim="400000"/>
                    </a:lnL>
                    <a:lnR w="12700">
                      <a:solidFill>
                        <a:schemeClr val="accent6"/>
                      </a:solidFill>
                      <a:miter lim="400000"/>
                    </a:lnR>
                    <a:lnT w="12700">
                      <a:solidFill>
                        <a:schemeClr val="accent6"/>
                      </a:solidFill>
                      <a:miter lim="400000"/>
                    </a:lnT>
                    <a:lnB w="12700">
                      <a:solidFill>
                        <a:schemeClr val="accent6"/>
                      </a:solidFill>
                      <a:miter lim="400000"/>
                    </a:lnB>
                  </a:tcPr>
                </a:tc>
                <a:tc>
                  <a:txBody>
                    <a:bodyPr/>
                    <a:lstStyle/>
                    <a:p>
                      <a:pPr algn="l" defTabSz="914400">
                        <a:defRPr sz="1800"/>
                      </a:pPr>
                      <a:r>
                        <a:rPr sz="2400">
                          <a:latin typeface="Avenir Book"/>
                          <a:ea typeface="Avenir Book"/>
                          <a:cs typeface="Avenir Book"/>
                          <a:sym typeface="Avenir Book"/>
                        </a:rPr>
                        <a:t>When we tried to set up meetings, he was too busy. He rarely turns in his part of the homework and it’s normally wrong. He never answers phone messages, then denies getting them. He never responds to email and misses every meeting, so we just stopped inviting him. He constantly complains about his 50-hour work weeks, heavy school load, bad textbooks, and terrible teachers. He blames everybody else for his problems.</a:t>
                      </a:r>
                    </a:p>
                  </a:txBody>
                  <a:tcPr marL="50800" marR="50800" marT="50800" marB="50800" anchor="ctr" anchorCtr="0" horzOverflow="overflow">
                    <a:lnL w="12700">
                      <a:solidFill>
                        <a:schemeClr val="accent6"/>
                      </a:solidFill>
                      <a:miter lim="400000"/>
                    </a:lnL>
                    <a:lnR w="12700">
                      <a:solidFill>
                        <a:schemeClr val="accent6"/>
                      </a:solidFill>
                      <a:miter lim="400000"/>
                    </a:lnR>
                    <a:lnT w="12700">
                      <a:solidFill>
                        <a:schemeClr val="accent6"/>
                      </a:solidFill>
                      <a:miter lim="400000"/>
                    </a:lnT>
                    <a:lnB w="12700">
                      <a:solidFill>
                        <a:schemeClr val="accent6"/>
                      </a:solidFill>
                      <a:miter lim="400000"/>
                    </a:lnB>
                  </a:tcPr>
                </a:tc>
              </a:tr>
            </a:tbl>
          </a:graphicData>
        </a:graphic>
      </p:graphicFrame>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2" name="Hitchhikers and couch potatoes"/>
          <p:cNvSpPr/>
          <p:nvPr>
            <p:ph type="title"/>
          </p:nvPr>
        </p:nvSpPr>
        <p:spPr>
          <a:prstGeom prst="rect">
            <a:avLst/>
          </a:prstGeom>
        </p:spPr>
        <p:txBody>
          <a:bodyPr/>
          <a:lstStyle/>
          <a:p>
            <a:pPr/>
            <a:r>
              <a:t>Hitchhikers and couch potatoes</a:t>
            </a:r>
          </a:p>
        </p:txBody>
      </p:sp>
      <p:graphicFrame>
        <p:nvGraphicFramePr>
          <p:cNvPr id="483" name="Table"/>
          <p:cNvGraphicFramePr/>
          <p:nvPr/>
        </p:nvGraphicFramePr>
        <p:xfrm>
          <a:off x="551912" y="1389062"/>
          <a:ext cx="13885335" cy="5393268"/>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1587500"/>
                <a:gridCol w="2172742"/>
                <a:gridCol w="11391932"/>
              </a:tblGrid>
              <a:tr h="527050">
                <a:tc>
                  <a:txBody>
                    <a:bodyPr/>
                    <a:lstStyle/>
                    <a:p>
                      <a:pPr defTabSz="914400">
                        <a:defRPr b="0" sz="1800">
                          <a:solidFill>
                            <a:srgbClr val="000000"/>
                          </a:solidFill>
                        </a:defRPr>
                      </a:pPr>
                      <a:r>
                        <a:rPr sz="2400">
                          <a:solidFill>
                            <a:srgbClr val="FFFFFF"/>
                          </a:solidFill>
                          <a:latin typeface="Avenir Heavy"/>
                          <a:ea typeface="Avenir Heavy"/>
                          <a:cs typeface="Avenir Heavy"/>
                          <a:sym typeface="Avenir Heavy"/>
                        </a:rPr>
                        <a:t>Name</a:t>
                      </a:r>
                    </a:p>
                  </a:txBody>
                  <a:tcPr marL="50800" marR="50800" marT="50800" marB="50800" anchor="ctr" anchorCtr="0" horzOverflow="overflow">
                    <a:lnB w="12700">
                      <a:solidFill>
                        <a:schemeClr val="accent6"/>
                      </a:solidFill>
                      <a:miter lim="400000"/>
                    </a:lnB>
                    <a:solidFill>
                      <a:schemeClr val="accent6"/>
                    </a:solidFill>
                  </a:tcPr>
                </a:tc>
                <a:tc>
                  <a:txBody>
                    <a:bodyPr/>
                    <a:lstStyle/>
                    <a:p>
                      <a:pPr defTabSz="914400">
                        <a:defRPr b="0" sz="1800">
                          <a:solidFill>
                            <a:srgbClr val="000000"/>
                          </a:solidFill>
                        </a:defRPr>
                      </a:pPr>
                      <a:r>
                        <a:rPr sz="2400">
                          <a:solidFill>
                            <a:srgbClr val="FFFFFF"/>
                          </a:solidFill>
                          <a:latin typeface="Avenir Heavy"/>
                          <a:ea typeface="Avenir Heavy"/>
                          <a:cs typeface="Avenir Heavy"/>
                          <a:sym typeface="Avenir Heavy"/>
                        </a:rPr>
                        <a:t>Rating</a:t>
                      </a:r>
                    </a:p>
                  </a:txBody>
                  <a:tcPr marL="50800" marR="50800" marT="50800" marB="50800" anchor="ctr" anchorCtr="0" horzOverflow="overflow">
                    <a:lnB w="12700">
                      <a:solidFill>
                        <a:schemeClr val="accent6"/>
                      </a:solidFill>
                      <a:miter lim="400000"/>
                    </a:lnB>
                    <a:solidFill>
                      <a:schemeClr val="accent6"/>
                    </a:solidFill>
                  </a:tcPr>
                </a:tc>
                <a:tc>
                  <a:txBody>
                    <a:bodyPr/>
                    <a:lstStyle/>
                    <a:p>
                      <a:pPr defTabSz="914400">
                        <a:defRPr b="0" sz="1800">
                          <a:solidFill>
                            <a:srgbClr val="000000"/>
                          </a:solidFill>
                        </a:defRPr>
                      </a:pPr>
                      <a:r>
                        <a:rPr sz="2400">
                          <a:solidFill>
                            <a:srgbClr val="FFFFFF"/>
                          </a:solidFill>
                          <a:latin typeface="Avenir Heavy"/>
                          <a:ea typeface="Avenir Heavy"/>
                          <a:cs typeface="Avenir Heavy"/>
                          <a:sym typeface="Avenir Heavy"/>
                        </a:rPr>
                        <a:t>Commentary</a:t>
                      </a:r>
                    </a:p>
                  </a:txBody>
                  <a:tcPr marL="50800" marR="50800" marT="50800" marB="50800" anchor="ctr" anchorCtr="0" horzOverflow="overflow">
                    <a:lnB w="12700">
                      <a:solidFill>
                        <a:schemeClr val="accent6"/>
                      </a:solidFill>
                      <a:miter lim="400000"/>
                    </a:lnB>
                    <a:solidFill>
                      <a:schemeClr val="accent6"/>
                    </a:solidFill>
                  </a:tcPr>
                </a:tc>
              </a:tr>
              <a:tr h="952500">
                <a:tc>
                  <a:txBody>
                    <a:bodyPr/>
                    <a:lstStyle/>
                    <a:p>
                      <a:pPr defTabSz="914400">
                        <a:defRPr sz="1800"/>
                      </a:pPr>
                      <a:r>
                        <a:rPr sz="2400">
                          <a:latin typeface="Avenir Book"/>
                          <a:ea typeface="Avenir Book"/>
                          <a:cs typeface="Avenir Book"/>
                          <a:sym typeface="Avenir Book"/>
                        </a:rPr>
                        <a:t>Mary</a:t>
                      </a:r>
                    </a:p>
                  </a:txBody>
                  <a:tcPr marL="50800" marR="50800" marT="50800" marB="50800" anchor="ctr" anchorCtr="0" horzOverflow="overflow">
                    <a:lnL w="12700">
                      <a:solidFill>
                        <a:schemeClr val="accent6"/>
                      </a:solidFill>
                      <a:miter lim="400000"/>
                    </a:lnL>
                    <a:lnR w="12700">
                      <a:solidFill>
                        <a:schemeClr val="accent6"/>
                      </a:solidFill>
                      <a:miter lim="400000"/>
                    </a:lnR>
                    <a:lnT w="12700">
                      <a:solidFill>
                        <a:schemeClr val="accent6"/>
                      </a:solidFill>
                      <a:miter lim="400000"/>
                    </a:lnT>
                    <a:lnB w="12700">
                      <a:solidFill>
                        <a:schemeClr val="accent6"/>
                      </a:solidFill>
                      <a:miter lim="400000"/>
                    </a:lnB>
                  </a:tcPr>
                </a:tc>
                <a:tc>
                  <a:txBody>
                    <a:bodyPr/>
                    <a:lstStyle/>
                    <a:p>
                      <a:pPr defTabSz="914400">
                        <a:defRPr sz="1800"/>
                      </a:pPr>
                      <a:r>
                        <a:rPr sz="2400">
                          <a:latin typeface="Avenir Book"/>
                          <a:ea typeface="Avenir Book"/>
                          <a:cs typeface="Avenir Book"/>
                          <a:sym typeface="Avenir Book"/>
                        </a:rPr>
                        <a:t>Ordinary</a:t>
                      </a:r>
                    </a:p>
                  </a:txBody>
                  <a:tcPr marL="50800" marR="50800" marT="50800" marB="50800" anchor="ctr" anchorCtr="0" horzOverflow="overflow">
                    <a:lnL w="12700">
                      <a:solidFill>
                        <a:schemeClr val="accent6"/>
                      </a:solidFill>
                      <a:miter lim="400000"/>
                    </a:lnL>
                    <a:lnR w="12700">
                      <a:solidFill>
                        <a:schemeClr val="accent6"/>
                      </a:solidFill>
                      <a:miter lim="400000"/>
                    </a:lnR>
                    <a:lnT w="12700">
                      <a:solidFill>
                        <a:schemeClr val="accent6"/>
                      </a:solidFill>
                      <a:miter lim="400000"/>
                    </a:lnT>
                    <a:lnB w="12700">
                      <a:solidFill>
                        <a:schemeClr val="accent6"/>
                      </a:solidFill>
                      <a:miter lim="400000"/>
                    </a:lnB>
                  </a:tcPr>
                </a:tc>
                <a:tc>
                  <a:txBody>
                    <a:bodyPr/>
                    <a:lstStyle/>
                    <a:p>
                      <a:pPr algn="l" defTabSz="914400">
                        <a:defRPr sz="1800"/>
                      </a:pPr>
                      <a:r>
                        <a:rPr sz="2400">
                          <a:latin typeface="Avenir Book"/>
                          <a:ea typeface="Avenir Book"/>
                          <a:cs typeface="Avenir Book"/>
                          <a:sym typeface="Avenir Book"/>
                        </a:rPr>
                        <a:t>Not good at problem solving, but she tries hard and gets extra help from the professor.</a:t>
                      </a:r>
                    </a:p>
                  </a:txBody>
                  <a:tcPr marL="50800" marR="50800" marT="50800" marB="50800" anchor="ctr" anchorCtr="0" horzOverflow="overflow">
                    <a:lnL w="12700">
                      <a:solidFill>
                        <a:schemeClr val="accent6"/>
                      </a:solidFill>
                      <a:miter lim="400000"/>
                    </a:lnL>
                    <a:lnR w="12700">
                      <a:solidFill>
                        <a:schemeClr val="accent6"/>
                      </a:solidFill>
                      <a:miter lim="400000"/>
                    </a:lnR>
                    <a:lnT w="12700">
                      <a:solidFill>
                        <a:schemeClr val="accent6"/>
                      </a:solidFill>
                      <a:miter lim="400000"/>
                    </a:lnT>
                    <a:lnB w="12700">
                      <a:solidFill>
                        <a:schemeClr val="accent6"/>
                      </a:solidFill>
                      <a:miter lim="400000"/>
                    </a:lnB>
                  </a:tcPr>
                </a:tc>
              </a:tr>
              <a:tr h="1371600">
                <a:tc>
                  <a:txBody>
                    <a:bodyPr/>
                    <a:lstStyle/>
                    <a:p>
                      <a:pPr defTabSz="914400">
                        <a:defRPr sz="1800"/>
                      </a:pPr>
                      <a:r>
                        <a:rPr sz="2400">
                          <a:latin typeface="Avenir Book"/>
                          <a:ea typeface="Avenir Book"/>
                          <a:cs typeface="Avenir Book"/>
                          <a:sym typeface="Avenir Book"/>
                        </a:rPr>
                        <a:t>Henry</a:t>
                      </a:r>
                    </a:p>
                  </a:txBody>
                  <a:tcPr marL="50800" marR="50800" marT="50800" marB="50800" anchor="ctr" anchorCtr="0" horzOverflow="overflow">
                    <a:lnL w="12700">
                      <a:solidFill>
                        <a:schemeClr val="accent6"/>
                      </a:solidFill>
                      <a:miter lim="400000"/>
                    </a:lnL>
                    <a:lnR w="12700">
                      <a:solidFill>
                        <a:schemeClr val="accent6"/>
                      </a:solidFill>
                      <a:miter lim="400000"/>
                    </a:lnR>
                    <a:lnT w="12700">
                      <a:solidFill>
                        <a:schemeClr val="accent6"/>
                      </a:solidFill>
                      <a:miter lim="400000"/>
                    </a:lnT>
                    <a:lnB w="12700">
                      <a:solidFill>
                        <a:schemeClr val="accent6"/>
                      </a:solidFill>
                      <a:miter lim="400000"/>
                    </a:lnB>
                  </a:tcPr>
                </a:tc>
                <a:tc>
                  <a:txBody>
                    <a:bodyPr/>
                    <a:lstStyle/>
                    <a:p>
                      <a:pPr defTabSz="914400">
                        <a:defRPr sz="1800"/>
                      </a:pPr>
                      <a:r>
                        <a:rPr sz="2400">
                          <a:latin typeface="Avenir Book"/>
                          <a:ea typeface="Avenir Book"/>
                          <a:cs typeface="Avenir Book"/>
                          <a:sym typeface="Avenir Book"/>
                        </a:rPr>
                        <a:t>Marginal</a:t>
                      </a:r>
                    </a:p>
                  </a:txBody>
                  <a:tcPr marL="50800" marR="50800" marT="50800" marB="50800" anchor="ctr" anchorCtr="0" horzOverflow="overflow">
                    <a:lnL w="12700">
                      <a:solidFill>
                        <a:schemeClr val="accent6"/>
                      </a:solidFill>
                      <a:miter lim="400000"/>
                    </a:lnL>
                    <a:lnR w="12700">
                      <a:solidFill>
                        <a:schemeClr val="accent6"/>
                      </a:solidFill>
                      <a:miter lim="400000"/>
                    </a:lnR>
                    <a:lnT w="12700">
                      <a:solidFill>
                        <a:schemeClr val="accent6"/>
                      </a:solidFill>
                      <a:miter lim="400000"/>
                    </a:lnT>
                    <a:lnB w="12700">
                      <a:solidFill>
                        <a:schemeClr val="accent6"/>
                      </a:solidFill>
                      <a:miter lim="400000"/>
                    </a:lnB>
                  </a:tcPr>
                </a:tc>
                <a:tc>
                  <a:txBody>
                    <a:bodyPr/>
                    <a:lstStyle/>
                    <a:p>
                      <a:pPr algn="l" defTabSz="914400">
                        <a:defRPr sz="1800"/>
                      </a:pPr>
                      <a:r>
                        <a:rPr sz="2400">
                          <a:latin typeface="Avenir Book"/>
                          <a:ea typeface="Avenir Book"/>
                          <a:cs typeface="Avenir Book"/>
                          <a:sym typeface="Avenir Book"/>
                        </a:rPr>
                        <a:t>Irritating. He’s a nice guy, but he doesn’t put in the effort. He’ll sheepishly hand over partially worked homework problems and confess to spending the weekend watching TV.</a:t>
                      </a:r>
                    </a:p>
                  </a:txBody>
                  <a:tcPr marL="50800" marR="50800" marT="50800" marB="50800" anchor="ctr" anchorCtr="0" horzOverflow="overflow">
                    <a:lnL w="12700">
                      <a:solidFill>
                        <a:schemeClr val="accent6"/>
                      </a:solidFill>
                      <a:miter lim="400000"/>
                    </a:lnL>
                    <a:lnR w="12700">
                      <a:solidFill>
                        <a:schemeClr val="accent6"/>
                      </a:solidFill>
                      <a:miter lim="400000"/>
                    </a:lnR>
                    <a:lnT w="12700">
                      <a:solidFill>
                        <a:schemeClr val="accent6"/>
                      </a:solidFill>
                      <a:miter lim="400000"/>
                    </a:lnT>
                    <a:lnB w="12700">
                      <a:solidFill>
                        <a:schemeClr val="accent6"/>
                      </a:solidFill>
                      <a:miter lim="400000"/>
                    </a:lnB>
                  </a:tcPr>
                </a:tc>
              </a:tr>
              <a:tr h="2628900">
                <a:tc>
                  <a:txBody>
                    <a:bodyPr/>
                    <a:lstStyle/>
                    <a:p>
                      <a:pPr defTabSz="914400">
                        <a:defRPr sz="1800"/>
                      </a:pPr>
                      <a:r>
                        <a:rPr sz="2400">
                          <a:latin typeface="Avenir Book"/>
                          <a:ea typeface="Avenir Book"/>
                          <a:cs typeface="Avenir Book"/>
                          <a:sym typeface="Avenir Book"/>
                        </a:rPr>
                        <a:t>Jack</a:t>
                      </a:r>
                    </a:p>
                  </a:txBody>
                  <a:tcPr marL="50800" marR="50800" marT="50800" marB="50800" anchor="ctr" anchorCtr="0" horzOverflow="overflow">
                    <a:lnL w="12700">
                      <a:solidFill>
                        <a:schemeClr val="accent6"/>
                      </a:solidFill>
                      <a:miter lim="400000"/>
                    </a:lnL>
                    <a:lnR w="12700">
                      <a:solidFill>
                        <a:schemeClr val="accent6"/>
                      </a:solidFill>
                      <a:miter lim="400000"/>
                    </a:lnR>
                    <a:lnT w="12700">
                      <a:solidFill>
                        <a:schemeClr val="accent6"/>
                      </a:solidFill>
                      <a:miter lim="400000"/>
                    </a:lnT>
                    <a:lnB w="12700">
                      <a:solidFill>
                        <a:schemeClr val="accent6"/>
                      </a:solidFill>
                      <a:miter lim="400000"/>
                    </a:lnB>
                  </a:tcPr>
                </a:tc>
                <a:tc>
                  <a:txBody>
                    <a:bodyPr/>
                    <a:lstStyle/>
                    <a:p>
                      <a:pPr defTabSz="914400">
                        <a:defRPr sz="1800"/>
                      </a:pPr>
                      <a:r>
                        <a:rPr sz="2400">
                          <a:latin typeface="Avenir Book"/>
                          <a:ea typeface="Avenir Book"/>
                          <a:cs typeface="Avenir Book"/>
                          <a:sym typeface="Avenir Book"/>
                        </a:rPr>
                        <a:t>Unsatisfactory</a:t>
                      </a:r>
                    </a:p>
                  </a:txBody>
                  <a:tcPr marL="50800" marR="50800" marT="50800" marB="50800" anchor="ctr" anchorCtr="0" horzOverflow="overflow">
                    <a:lnL w="12700">
                      <a:solidFill>
                        <a:schemeClr val="accent6"/>
                      </a:solidFill>
                      <a:miter lim="400000"/>
                    </a:lnL>
                    <a:lnR w="12700">
                      <a:solidFill>
                        <a:schemeClr val="accent6"/>
                      </a:solidFill>
                      <a:miter lim="400000"/>
                    </a:lnR>
                    <a:lnT w="12700">
                      <a:solidFill>
                        <a:schemeClr val="accent6"/>
                      </a:solidFill>
                      <a:miter lim="400000"/>
                    </a:lnT>
                    <a:lnB w="12700">
                      <a:solidFill>
                        <a:schemeClr val="accent6"/>
                      </a:solidFill>
                      <a:miter lim="400000"/>
                    </a:lnB>
                  </a:tcPr>
                </a:tc>
                <a:tc>
                  <a:txBody>
                    <a:bodyPr/>
                    <a:lstStyle/>
                    <a:p>
                      <a:pPr algn="l" defTabSz="914400">
                        <a:defRPr sz="1800"/>
                      </a:pPr>
                      <a:r>
                        <a:rPr sz="2400">
                          <a:latin typeface="Avenir Book"/>
                          <a:ea typeface="Avenir Book"/>
                          <a:cs typeface="Avenir Book"/>
                          <a:sym typeface="Avenir Book"/>
                        </a:rPr>
                        <a:t>When we tried to set up meetings, he was too busy. He rarely turns in his part of the homework and it’s normally wrong. He never answers phone messages, then denies getting them. He never responds to email and misses every meeting, so we just stopped inviting him. He constantly complains about his 50-hour work weeks, heavy school load, bad textbooks, and terrible teachers. He blames everybody else for his problems.</a:t>
                      </a:r>
                    </a:p>
                  </a:txBody>
                  <a:tcPr marL="50800" marR="50800" marT="50800" marB="50800" anchor="ctr" anchorCtr="0" horzOverflow="overflow">
                    <a:lnL w="12700">
                      <a:solidFill>
                        <a:schemeClr val="accent6"/>
                      </a:solidFill>
                      <a:miter lim="400000"/>
                    </a:lnL>
                    <a:lnR w="12700">
                      <a:solidFill>
                        <a:schemeClr val="accent6"/>
                      </a:solidFill>
                      <a:miter lim="400000"/>
                    </a:lnR>
                    <a:lnT w="12700">
                      <a:solidFill>
                        <a:schemeClr val="accent6"/>
                      </a:solidFill>
                      <a:miter lim="400000"/>
                    </a:lnT>
                    <a:lnB w="12700">
                      <a:solidFill>
                        <a:schemeClr val="accent6"/>
                      </a:solidFill>
                      <a:miter lim="400000"/>
                    </a:lnB>
                  </a:tcPr>
                </a:tc>
              </a:tr>
              <a:tr h="1371600">
                <a:tc>
                  <a:txBody>
                    <a:bodyPr/>
                    <a:lstStyle/>
                    <a:p>
                      <a:pPr defTabSz="914400">
                        <a:defRPr sz="1800"/>
                      </a:pPr>
                      <a:r>
                        <a:rPr sz="2400">
                          <a:latin typeface="Avenir Book"/>
                          <a:ea typeface="Avenir Book"/>
                          <a:cs typeface="Avenir Book"/>
                          <a:sym typeface="Avenir Book"/>
                        </a:rPr>
                        <a:t>self</a:t>
                      </a:r>
                    </a:p>
                  </a:txBody>
                  <a:tcPr marL="50800" marR="50800" marT="50800" marB="50800" anchor="ctr" anchorCtr="0" horzOverflow="overflow">
                    <a:lnL w="12700">
                      <a:solidFill>
                        <a:schemeClr val="accent6"/>
                      </a:solidFill>
                      <a:miter lim="400000"/>
                    </a:lnL>
                    <a:lnR w="12700">
                      <a:solidFill>
                        <a:schemeClr val="accent6"/>
                      </a:solidFill>
                      <a:miter lim="400000"/>
                    </a:lnR>
                    <a:lnT w="12700">
                      <a:solidFill>
                        <a:schemeClr val="accent6"/>
                      </a:solidFill>
                      <a:miter lim="400000"/>
                    </a:lnT>
                    <a:lnB w="12700">
                      <a:solidFill>
                        <a:schemeClr val="accent6"/>
                      </a:solidFill>
                      <a:miter lim="400000"/>
                    </a:lnB>
                  </a:tcPr>
                </a:tc>
                <a:tc>
                  <a:txBody>
                    <a:bodyPr/>
                    <a:lstStyle/>
                    <a:p>
                      <a:pPr defTabSz="914400">
                        <a:defRPr sz="1800"/>
                      </a:pPr>
                      <a:r>
                        <a:rPr sz="2400">
                          <a:latin typeface="Avenir Book"/>
                          <a:ea typeface="Avenir Book"/>
                          <a:cs typeface="Avenir Book"/>
                          <a:sym typeface="Avenir Book"/>
                        </a:rPr>
                        <a:t>Excellent</a:t>
                      </a:r>
                    </a:p>
                  </a:txBody>
                  <a:tcPr marL="50800" marR="50800" marT="50800" marB="50800" anchor="ctr" anchorCtr="0" horzOverflow="overflow">
                    <a:lnL w="12700">
                      <a:solidFill>
                        <a:schemeClr val="accent6"/>
                      </a:solidFill>
                      <a:miter lim="400000"/>
                    </a:lnL>
                    <a:lnR w="12700">
                      <a:solidFill>
                        <a:schemeClr val="accent6"/>
                      </a:solidFill>
                      <a:miter lim="400000"/>
                    </a:lnR>
                    <a:lnT w="12700">
                      <a:solidFill>
                        <a:schemeClr val="accent6"/>
                      </a:solidFill>
                      <a:miter lim="400000"/>
                    </a:lnT>
                    <a:lnB w="12700">
                      <a:solidFill>
                        <a:schemeClr val="accent6"/>
                      </a:solidFill>
                      <a:miter lim="400000"/>
                    </a:lnB>
                  </a:tcPr>
                </a:tc>
                <a:tc>
                  <a:txBody>
                    <a:bodyPr/>
                    <a:lstStyle/>
                    <a:p>
                      <a:pPr algn="l" defTabSz="914400">
                        <a:defRPr sz="1800"/>
                      </a:pPr>
                      <a:r>
                        <a:rPr sz="2400">
                          <a:latin typeface="Avenir Book"/>
                          <a:ea typeface="Avenir Book"/>
                          <a:cs typeface="Avenir Book"/>
                          <a:sym typeface="Avenir Book"/>
                        </a:rPr>
                        <a:t>I pretty much did all of the work myself. I showed up at the first few meetings and nobody else had a clue what was going on. After that, I just started doing everything, so our meetings were just me explaining stuff to them.</a:t>
                      </a:r>
                    </a:p>
                  </a:txBody>
                  <a:tcPr marL="50800" marR="50800" marT="50800" marB="50800" anchor="ctr" anchorCtr="0" horzOverflow="overflow">
                    <a:lnL w="12700">
                      <a:solidFill>
                        <a:schemeClr val="accent6"/>
                      </a:solidFill>
                      <a:miter lim="400000"/>
                    </a:lnL>
                    <a:lnR w="12700">
                      <a:solidFill>
                        <a:schemeClr val="accent6"/>
                      </a:solidFill>
                      <a:miter lim="400000"/>
                    </a:lnR>
                    <a:lnT w="12700">
                      <a:solidFill>
                        <a:schemeClr val="accent6"/>
                      </a:solidFill>
                      <a:miter lim="400000"/>
                    </a:lnT>
                    <a:lnB w="12700">
                      <a:solidFill>
                        <a:schemeClr val="accent6"/>
                      </a:solidFill>
                      <a:miter lim="400000"/>
                    </a:lnB>
                  </a:tcPr>
                </a:tc>
              </a:tr>
            </a:tbl>
          </a:graphicData>
        </a:graphic>
      </p:graphicFrame>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5" name="Peer evaluation"/>
          <p:cNvSpPr/>
          <p:nvPr>
            <p:ph type="title"/>
          </p:nvPr>
        </p:nvSpPr>
        <p:spPr>
          <a:prstGeom prst="rect">
            <a:avLst/>
          </a:prstGeom>
        </p:spPr>
        <p:txBody>
          <a:bodyPr/>
          <a:lstStyle/>
          <a:p>
            <a:pPr/>
            <a:r>
              <a:t>Peer evaluation</a:t>
            </a:r>
          </a:p>
        </p:txBody>
      </p:sp>
      <p:pic>
        <p:nvPicPr>
          <p:cNvPr id="486" name="Image" descr="Image"/>
          <p:cNvPicPr>
            <a:picLocks noChangeAspect="1"/>
          </p:cNvPicPr>
          <p:nvPr/>
        </p:nvPicPr>
        <p:blipFill>
          <a:blip r:embed="rId2">
            <a:extLst/>
          </a:blip>
          <a:stretch>
            <a:fillRect/>
          </a:stretch>
        </p:blipFill>
        <p:spPr>
          <a:xfrm>
            <a:off x="977624" y="1389062"/>
            <a:ext cx="4649313" cy="6494081"/>
          </a:xfrm>
          <a:prstGeom prst="rect">
            <a:avLst/>
          </a:prstGeom>
          <a:ln w="3175">
            <a:miter lim="400000"/>
          </a:ln>
        </p:spPr>
      </p:pic>
      <p:sp>
        <p:nvSpPr>
          <p:cNvPr id="487" name="Use formative for early problem solving"/>
          <p:cNvSpPr txBox="1"/>
          <p:nvPr/>
        </p:nvSpPr>
        <p:spPr>
          <a:xfrm>
            <a:off x="6184698" y="2058358"/>
            <a:ext cx="8551512" cy="7281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lvl1pPr marL="0" indent="0">
              <a:buSzTx/>
              <a:buNone/>
              <a:defRPr sz="3800">
                <a:latin typeface="Avenir Book"/>
                <a:ea typeface="Avenir Book"/>
                <a:cs typeface="Avenir Book"/>
                <a:sym typeface="Avenir Book"/>
              </a:defRPr>
            </a:lvl1pPr>
          </a:lstStyle>
          <a:p>
            <a:pPr/>
            <a:r>
              <a:t>Use formative for early problem solving</a:t>
            </a:r>
          </a:p>
        </p:txBody>
      </p:sp>
      <p:sp>
        <p:nvSpPr>
          <p:cNvPr id="488" name="Complement quantitative with qualitative"/>
          <p:cNvSpPr txBox="1"/>
          <p:nvPr/>
        </p:nvSpPr>
        <p:spPr>
          <a:xfrm>
            <a:off x="6184698" y="4467231"/>
            <a:ext cx="8978613" cy="728135"/>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lvl1pPr marL="0" indent="0">
              <a:buSzTx/>
              <a:buNone/>
              <a:defRPr sz="3800">
                <a:latin typeface="Avenir Book"/>
                <a:ea typeface="Avenir Book"/>
                <a:cs typeface="Avenir Book"/>
                <a:sym typeface="Avenir Book"/>
              </a:defRPr>
            </a:lvl1pPr>
          </a:lstStyle>
          <a:p>
            <a:pPr/>
            <a:r>
              <a:t>Complement quantitative with qualitative</a:t>
            </a:r>
          </a:p>
        </p:txBody>
      </p:sp>
      <p:sp>
        <p:nvSpPr>
          <p:cNvPr id="489" name="Quantitative must be measurable"/>
          <p:cNvSpPr txBox="1"/>
          <p:nvPr/>
        </p:nvSpPr>
        <p:spPr>
          <a:xfrm>
            <a:off x="6184698" y="3262795"/>
            <a:ext cx="7238357" cy="7281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lvl1pPr marL="0" indent="0">
              <a:buSzTx/>
              <a:buNone/>
              <a:defRPr sz="3800">
                <a:latin typeface="Avenir Book"/>
                <a:ea typeface="Avenir Book"/>
                <a:cs typeface="Avenir Book"/>
                <a:sym typeface="Avenir Book"/>
              </a:defRPr>
            </a:lvl1pPr>
          </a:lstStyle>
          <a:p>
            <a:pPr/>
            <a:r>
              <a:t>Quantitative must be measurable</a:t>
            </a:r>
          </a:p>
        </p:txBody>
      </p:sp>
      <p:sp>
        <p:nvSpPr>
          <p:cNvPr id="490" name="Summative must include self-evaluation"/>
          <p:cNvSpPr txBox="1"/>
          <p:nvPr/>
        </p:nvSpPr>
        <p:spPr>
          <a:xfrm>
            <a:off x="6184698" y="5671668"/>
            <a:ext cx="8588672" cy="7281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lvl1pPr marL="0" indent="0">
              <a:buSzTx/>
              <a:buNone/>
              <a:defRPr sz="3800">
                <a:latin typeface="Avenir Book"/>
                <a:ea typeface="Avenir Book"/>
                <a:cs typeface="Avenir Book"/>
                <a:sym typeface="Avenir Book"/>
              </a:defRPr>
            </a:lvl1pPr>
          </a:lstStyle>
          <a:p>
            <a:pPr/>
            <a:r>
              <a:t>Summative must include self-evaluation</a:t>
            </a:r>
          </a:p>
        </p:txBody>
      </p:sp>
      <p:sp>
        <p:nvSpPr>
          <p:cNvPr id="491" name="Be aware of group dynamics"/>
          <p:cNvSpPr txBox="1"/>
          <p:nvPr/>
        </p:nvSpPr>
        <p:spPr>
          <a:xfrm>
            <a:off x="6166117" y="6888805"/>
            <a:ext cx="6194977" cy="7281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lvl1pPr marL="0" indent="0">
              <a:buSzTx/>
              <a:buNone/>
              <a:defRPr sz="3800">
                <a:latin typeface="Avenir Book"/>
                <a:ea typeface="Avenir Book"/>
                <a:cs typeface="Avenir Book"/>
                <a:sym typeface="Avenir Book"/>
              </a:defRPr>
            </a:lvl1pPr>
          </a:lstStyle>
          <a:p>
            <a:pPr/>
            <a:r>
              <a:t>Be aware of group dynamics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487"/>
                                        </p:tgtEl>
                                        <p:attrNameLst>
                                          <p:attrName>style.visibility</p:attrName>
                                        </p:attrNameLst>
                                      </p:cBhvr>
                                      <p:to>
                                        <p:strVal val="visible"/>
                                      </p:to>
                                    </p:set>
                                    <p:animEffect filter="wipe(left)" transition="in">
                                      <p:cBhvr>
                                        <p:cTn id="7" dur="500"/>
                                        <p:tgtEl>
                                          <p:spTgt spid="48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489"/>
                                        </p:tgtEl>
                                        <p:attrNameLst>
                                          <p:attrName>style.visibility</p:attrName>
                                        </p:attrNameLst>
                                      </p:cBhvr>
                                      <p:to>
                                        <p:strVal val="visible"/>
                                      </p:to>
                                    </p:set>
                                    <p:animEffect filter="wipe(left)" transition="in">
                                      <p:cBhvr>
                                        <p:cTn id="12" dur="500"/>
                                        <p:tgtEl>
                                          <p:spTgt spid="489"/>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488"/>
                                        </p:tgtEl>
                                        <p:attrNameLst>
                                          <p:attrName>style.visibility</p:attrName>
                                        </p:attrNameLst>
                                      </p:cBhvr>
                                      <p:to>
                                        <p:strVal val="visible"/>
                                      </p:to>
                                    </p:set>
                                    <p:animEffect filter="wipe(left)" transition="in">
                                      <p:cBhvr>
                                        <p:cTn id="17" dur="500"/>
                                        <p:tgtEl>
                                          <p:spTgt spid="488"/>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4" fill="hold">
                                  <p:stCondLst>
                                    <p:cond delay="0"/>
                                  </p:stCondLst>
                                  <p:iterate type="el" backwards="0">
                                    <p:tmAbs val="0"/>
                                  </p:iterate>
                                  <p:childTnLst>
                                    <p:set>
                                      <p:cBhvr>
                                        <p:cTn id="21" fill="hold"/>
                                        <p:tgtEl>
                                          <p:spTgt spid="490"/>
                                        </p:tgtEl>
                                        <p:attrNameLst>
                                          <p:attrName>style.visibility</p:attrName>
                                        </p:attrNameLst>
                                      </p:cBhvr>
                                      <p:to>
                                        <p:strVal val="visible"/>
                                      </p:to>
                                    </p:set>
                                    <p:animEffect filter="wipe(left)" transition="in">
                                      <p:cBhvr>
                                        <p:cTn id="22" dur="500"/>
                                        <p:tgtEl>
                                          <p:spTgt spid="490"/>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5" fill="hold">
                                  <p:stCondLst>
                                    <p:cond delay="0"/>
                                  </p:stCondLst>
                                  <p:iterate type="el" backwards="0">
                                    <p:tmAbs val="0"/>
                                  </p:iterate>
                                  <p:childTnLst>
                                    <p:set>
                                      <p:cBhvr>
                                        <p:cTn id="26" fill="hold"/>
                                        <p:tgtEl>
                                          <p:spTgt spid="491"/>
                                        </p:tgtEl>
                                        <p:attrNameLst>
                                          <p:attrName>style.visibility</p:attrName>
                                        </p:attrNameLst>
                                      </p:cBhvr>
                                      <p:to>
                                        <p:strVal val="visible"/>
                                      </p:to>
                                    </p:set>
                                    <p:animEffect filter="wipe(left)" transition="in">
                                      <p:cBhvr>
                                        <p:cTn id="27" dur="500"/>
                                        <p:tgtEl>
                                          <p:spTgt spid="4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87" grpId="1"/>
      <p:bldP build="whole" bldLvl="1" animBg="1" rev="0" advAuto="0" spid="490" grpId="4"/>
      <p:bldP build="whole" bldLvl="1" animBg="1" rev="0" advAuto="0" spid="489" grpId="2"/>
      <p:bldP build="whole" bldLvl="1" animBg="1" rev="0" advAuto="0" spid="491" grpId="5"/>
      <p:bldP build="whole" bldLvl="1" animBg="1" rev="0" advAuto="0" spid="488" grpId="3"/>
    </p:bldLst>
  </p:timing>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3" name="The good, the bad,…"/>
          <p:cNvSpPr/>
          <p:nvPr>
            <p:ph type="title"/>
          </p:nvPr>
        </p:nvSpPr>
        <p:spPr>
          <a:prstGeom prst="rect">
            <a:avLst/>
          </a:prstGeom>
        </p:spPr>
        <p:txBody>
          <a:bodyPr/>
          <a:lstStyle/>
          <a:p>
            <a:pPr/>
            <a:r>
              <a:t>The good, the bad,</a:t>
            </a:r>
          </a:p>
          <a:p>
            <a:pPr/>
            <a:r>
              <a:t>and the ugly…</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R…"/>
          <p:cNvSpPr txBox="1"/>
          <p:nvPr/>
        </p:nvSpPr>
        <p:spPr>
          <a:xfrm>
            <a:off x="1165514" y="1416850"/>
            <a:ext cx="833087" cy="44873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p>
            <a:pPr marL="0" indent="0">
              <a:spcBef>
                <a:spcPts val="0"/>
              </a:spcBef>
              <a:buSzTx/>
              <a:buNone/>
              <a:defRPr sz="6400">
                <a:solidFill>
                  <a:schemeClr val="accent2"/>
                </a:solidFill>
                <a:latin typeface="Avenir Heavy"/>
                <a:ea typeface="Avenir Heavy"/>
                <a:cs typeface="Avenir Heavy"/>
                <a:sym typeface="Avenir Heavy"/>
              </a:defRPr>
            </a:pPr>
            <a:r>
              <a:t>R</a:t>
            </a:r>
          </a:p>
          <a:p>
            <a:pPr marL="0" indent="0">
              <a:spcBef>
                <a:spcPts val="0"/>
              </a:spcBef>
              <a:buSzTx/>
              <a:buNone/>
              <a:defRPr sz="6400">
                <a:solidFill>
                  <a:schemeClr val="accent2"/>
                </a:solidFill>
                <a:latin typeface="Avenir Heavy"/>
                <a:ea typeface="Avenir Heavy"/>
                <a:cs typeface="Avenir Heavy"/>
                <a:sym typeface="Avenir Heavy"/>
              </a:defRPr>
            </a:pPr>
            <a:r>
              <a:t>I</a:t>
            </a:r>
          </a:p>
          <a:p>
            <a:pPr marL="0" indent="0">
              <a:spcBef>
                <a:spcPts val="0"/>
              </a:spcBef>
              <a:buSzTx/>
              <a:buNone/>
              <a:defRPr sz="6400">
                <a:solidFill>
                  <a:schemeClr val="accent2"/>
                </a:solidFill>
                <a:latin typeface="Avenir Heavy"/>
                <a:ea typeface="Avenir Heavy"/>
                <a:cs typeface="Avenir Heavy"/>
                <a:sym typeface="Avenir Heavy"/>
              </a:defRPr>
            </a:pPr>
            <a:r>
              <a:t>S</a:t>
            </a:r>
          </a:p>
          <a:p>
            <a:pPr marL="0" indent="0">
              <a:spcBef>
                <a:spcPts val="0"/>
              </a:spcBef>
              <a:buSzTx/>
              <a:buNone/>
              <a:defRPr sz="6400">
                <a:solidFill>
                  <a:schemeClr val="accent2"/>
                </a:solidFill>
                <a:latin typeface="Avenir Heavy"/>
                <a:ea typeface="Avenir Heavy"/>
                <a:cs typeface="Avenir Heavy"/>
                <a:sym typeface="Avenir Heavy"/>
              </a:defRPr>
            </a:pPr>
            <a:r>
              <a:t>E</a:t>
            </a:r>
          </a:p>
        </p:txBody>
      </p:sp>
      <p:sp>
        <p:nvSpPr>
          <p:cNvPr id="276" name="etrieval practice"/>
          <p:cNvSpPr txBox="1"/>
          <p:nvPr/>
        </p:nvSpPr>
        <p:spPr>
          <a:xfrm>
            <a:off x="1676213" y="1404150"/>
            <a:ext cx="5842374" cy="11726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lvl1pPr marL="0" indent="0">
              <a:buSzTx/>
              <a:buNone/>
              <a:defRPr sz="6400">
                <a:latin typeface="Avenir Book"/>
                <a:ea typeface="Avenir Book"/>
                <a:cs typeface="Avenir Book"/>
                <a:sym typeface="Avenir Book"/>
              </a:defRPr>
            </a:lvl1pPr>
          </a:lstStyle>
          <a:p>
            <a:pPr/>
            <a:r>
              <a:t>etrieval practice</a:t>
            </a:r>
          </a:p>
        </p:txBody>
      </p:sp>
      <p:sp>
        <p:nvSpPr>
          <p:cNvPr id="277" name="nterleaving"/>
          <p:cNvSpPr txBox="1"/>
          <p:nvPr/>
        </p:nvSpPr>
        <p:spPr>
          <a:xfrm>
            <a:off x="1440480" y="2524571"/>
            <a:ext cx="4128178" cy="11726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lvl1pPr marL="0" indent="0">
              <a:buSzTx/>
              <a:buNone/>
              <a:defRPr sz="6400">
                <a:latin typeface="Avenir Book"/>
                <a:ea typeface="Avenir Book"/>
                <a:cs typeface="Avenir Book"/>
                <a:sym typeface="Avenir Book"/>
              </a:defRPr>
            </a:lvl1pPr>
          </a:lstStyle>
          <a:p>
            <a:pPr/>
            <a:r>
              <a:t>nterleaving</a:t>
            </a:r>
          </a:p>
        </p:txBody>
      </p:sp>
      <p:sp>
        <p:nvSpPr>
          <p:cNvPr id="278" name="pacing"/>
          <p:cNvSpPr txBox="1"/>
          <p:nvPr/>
        </p:nvSpPr>
        <p:spPr>
          <a:xfrm>
            <a:off x="1650813" y="3636433"/>
            <a:ext cx="2534278" cy="11726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lvl1pPr marL="0" indent="0">
              <a:buSzTx/>
              <a:buNone/>
              <a:defRPr sz="6400">
                <a:latin typeface="Avenir Book"/>
                <a:ea typeface="Avenir Book"/>
                <a:cs typeface="Avenir Book"/>
                <a:sym typeface="Avenir Book"/>
              </a:defRPr>
            </a:lvl1pPr>
          </a:lstStyle>
          <a:p>
            <a:pPr/>
            <a:r>
              <a:t>pacing</a:t>
            </a:r>
          </a:p>
        </p:txBody>
      </p:sp>
      <p:sp>
        <p:nvSpPr>
          <p:cNvPr id="279" name="laboration"/>
          <p:cNvSpPr txBox="1"/>
          <p:nvPr/>
        </p:nvSpPr>
        <p:spPr>
          <a:xfrm>
            <a:off x="1650813" y="4744250"/>
            <a:ext cx="3766483" cy="1172635"/>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lvl1pPr marL="0" indent="0">
              <a:buSzTx/>
              <a:buNone/>
              <a:defRPr sz="6400">
                <a:latin typeface="Avenir Book"/>
                <a:ea typeface="Avenir Book"/>
                <a:cs typeface="Avenir Book"/>
                <a:sym typeface="Avenir Book"/>
              </a:defRPr>
            </a:lvl1pPr>
          </a:lstStyle>
          <a:p>
            <a:pPr/>
            <a:r>
              <a:t>laboration</a:t>
            </a:r>
          </a:p>
        </p:txBody>
      </p:sp>
      <p:sp>
        <p:nvSpPr>
          <p:cNvPr id="280" name="P…"/>
          <p:cNvSpPr txBox="1"/>
          <p:nvPr/>
        </p:nvSpPr>
        <p:spPr>
          <a:xfrm>
            <a:off x="8487187" y="1429550"/>
            <a:ext cx="1510149" cy="55922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p>
            <a:pPr marL="0" indent="0">
              <a:spcBef>
                <a:spcPts val="0"/>
              </a:spcBef>
              <a:buSzTx/>
              <a:buNone/>
              <a:defRPr sz="6400">
                <a:solidFill>
                  <a:schemeClr val="accent5"/>
                </a:solidFill>
                <a:latin typeface="Avenir Heavy"/>
                <a:ea typeface="Avenir Heavy"/>
                <a:cs typeface="Avenir Heavy"/>
                <a:sym typeface="Avenir Heavy"/>
              </a:defRPr>
            </a:pPr>
            <a:r>
              <a:t>P</a:t>
            </a:r>
          </a:p>
          <a:p>
            <a:pPr marL="0" indent="0">
              <a:spcBef>
                <a:spcPts val="0"/>
              </a:spcBef>
              <a:buSzTx/>
              <a:buNone/>
              <a:defRPr sz="6400">
                <a:solidFill>
                  <a:schemeClr val="accent5"/>
                </a:solidFill>
                <a:latin typeface="Avenir Heavy"/>
                <a:ea typeface="Avenir Heavy"/>
                <a:cs typeface="Avenir Heavy"/>
                <a:sym typeface="Avenir Heavy"/>
              </a:defRPr>
            </a:pPr>
            <a:r>
              <a:t>R</a:t>
            </a:r>
          </a:p>
          <a:p>
            <a:pPr marL="0" indent="0">
              <a:spcBef>
                <a:spcPts val="0"/>
              </a:spcBef>
              <a:buSzTx/>
              <a:buNone/>
              <a:defRPr sz="6400">
                <a:solidFill>
                  <a:schemeClr val="accent5"/>
                </a:solidFill>
                <a:latin typeface="Avenir Heavy"/>
                <a:ea typeface="Avenir Heavy"/>
                <a:cs typeface="Avenir Heavy"/>
                <a:sym typeface="Avenir Heavy"/>
              </a:defRPr>
            </a:pPr>
            <a:r>
              <a:t>I</a:t>
            </a:r>
          </a:p>
          <a:p>
            <a:pPr marL="0" indent="0">
              <a:spcBef>
                <a:spcPts val="0"/>
              </a:spcBef>
              <a:buSzTx/>
              <a:buNone/>
              <a:defRPr sz="6400">
                <a:solidFill>
                  <a:schemeClr val="accent5"/>
                </a:solidFill>
                <a:latin typeface="Avenir Heavy"/>
                <a:ea typeface="Avenir Heavy"/>
                <a:cs typeface="Avenir Heavy"/>
                <a:sym typeface="Avenir Heavy"/>
              </a:defRPr>
            </a:pPr>
            <a:r>
              <a:t>Ma</a:t>
            </a:r>
          </a:p>
          <a:p>
            <a:pPr marL="0" indent="0">
              <a:spcBef>
                <a:spcPts val="0"/>
              </a:spcBef>
              <a:buSzTx/>
              <a:buNone/>
              <a:defRPr sz="6400">
                <a:solidFill>
                  <a:schemeClr val="accent5"/>
                </a:solidFill>
                <a:latin typeface="Avenir Heavy"/>
                <a:ea typeface="Avenir Heavy"/>
                <a:cs typeface="Avenir Heavy"/>
                <a:sym typeface="Avenir Heavy"/>
              </a:defRPr>
            </a:pPr>
            <a:r>
              <a:t>L</a:t>
            </a:r>
          </a:p>
        </p:txBody>
      </p:sp>
      <p:sp>
        <p:nvSpPr>
          <p:cNvPr id="281" name="assive observation"/>
          <p:cNvSpPr txBox="1"/>
          <p:nvPr/>
        </p:nvSpPr>
        <p:spPr>
          <a:xfrm>
            <a:off x="8980817" y="1416850"/>
            <a:ext cx="6718572" cy="11726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lvl1pPr marL="0" indent="0">
              <a:buSzTx/>
              <a:buNone/>
              <a:defRPr sz="6400">
                <a:latin typeface="Avenir Book"/>
                <a:ea typeface="Avenir Book"/>
                <a:cs typeface="Avenir Book"/>
                <a:sym typeface="Avenir Book"/>
              </a:defRPr>
            </a:lvl1pPr>
          </a:lstStyle>
          <a:p>
            <a:pPr/>
            <a:r>
              <a:t>assive observation</a:t>
            </a:r>
          </a:p>
        </p:txBody>
      </p:sp>
      <p:sp>
        <p:nvSpPr>
          <p:cNvPr id="282" name="ereading texts"/>
          <p:cNvSpPr txBox="1"/>
          <p:nvPr/>
        </p:nvSpPr>
        <p:spPr>
          <a:xfrm>
            <a:off x="9011784" y="2537271"/>
            <a:ext cx="5257158" cy="11726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lvl1pPr marL="0" indent="0">
              <a:buSzTx/>
              <a:buNone/>
              <a:defRPr sz="6400">
                <a:latin typeface="Avenir Book"/>
                <a:ea typeface="Avenir Book"/>
                <a:cs typeface="Avenir Book"/>
                <a:sym typeface="Avenir Book"/>
              </a:defRPr>
            </a:lvl1pPr>
          </a:lstStyle>
          <a:p>
            <a:pPr/>
            <a:r>
              <a:t>ereading texts</a:t>
            </a:r>
          </a:p>
        </p:txBody>
      </p:sp>
      <p:sp>
        <p:nvSpPr>
          <p:cNvPr id="283" name="ntuitive judgments"/>
          <p:cNvSpPr txBox="1"/>
          <p:nvPr/>
        </p:nvSpPr>
        <p:spPr>
          <a:xfrm>
            <a:off x="8701417" y="3636433"/>
            <a:ext cx="6836428" cy="11726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lvl1pPr marL="0" indent="0">
              <a:buSzTx/>
              <a:buNone/>
              <a:defRPr sz="6400">
                <a:latin typeface="Avenir Book"/>
                <a:ea typeface="Avenir Book"/>
                <a:cs typeface="Avenir Book"/>
                <a:sym typeface="Avenir Book"/>
              </a:defRPr>
            </a:lvl1pPr>
          </a:lstStyle>
          <a:p>
            <a:pPr/>
            <a:r>
              <a:t>ntuitive judgments</a:t>
            </a:r>
          </a:p>
        </p:txBody>
      </p:sp>
      <p:sp>
        <p:nvSpPr>
          <p:cNvPr id="284" name="ssed practice"/>
          <p:cNvSpPr txBox="1"/>
          <p:nvPr/>
        </p:nvSpPr>
        <p:spPr>
          <a:xfrm>
            <a:off x="9666617" y="4744250"/>
            <a:ext cx="4836127" cy="1172635"/>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lvl1pPr marL="0" indent="0">
              <a:buSzTx/>
              <a:buNone/>
              <a:defRPr sz="6400">
                <a:latin typeface="Avenir Book"/>
                <a:ea typeface="Avenir Book"/>
                <a:cs typeface="Avenir Book"/>
                <a:sym typeface="Avenir Book"/>
              </a:defRPr>
            </a:lvl1pPr>
          </a:lstStyle>
          <a:p>
            <a:pPr/>
            <a:r>
              <a:t>ssed practice</a:t>
            </a:r>
          </a:p>
        </p:txBody>
      </p:sp>
      <p:sp>
        <p:nvSpPr>
          <p:cNvPr id="285" name="earning styles"/>
          <p:cNvSpPr txBox="1"/>
          <p:nvPr/>
        </p:nvSpPr>
        <p:spPr>
          <a:xfrm>
            <a:off x="8904617" y="5843316"/>
            <a:ext cx="5061273" cy="11726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lvl1pPr marL="0" indent="0">
              <a:buSzTx/>
              <a:buNone/>
              <a:defRPr sz="6400">
                <a:latin typeface="Avenir Book"/>
                <a:ea typeface="Avenir Book"/>
                <a:cs typeface="Avenir Book"/>
                <a:sym typeface="Avenir Book"/>
              </a:defRPr>
            </a:lvl1pPr>
          </a:lstStyle>
          <a:p>
            <a:pPr/>
            <a:r>
              <a:t>earning styles</a:t>
            </a:r>
          </a:p>
        </p:txBody>
      </p:sp>
      <p:sp>
        <p:nvSpPr>
          <p:cNvPr id="286" name="GOOD"/>
          <p:cNvSpPr txBox="1"/>
          <p:nvPr/>
        </p:nvSpPr>
        <p:spPr>
          <a:xfrm>
            <a:off x="2944242" y="597387"/>
            <a:ext cx="2683833" cy="11726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lvl1pPr marL="0" indent="0">
              <a:buSzTx/>
              <a:buNone/>
              <a:defRPr sz="6400">
                <a:solidFill>
                  <a:schemeClr val="accent2"/>
                </a:solidFill>
                <a:latin typeface="Avenir Heavy"/>
                <a:ea typeface="Avenir Heavy"/>
                <a:cs typeface="Avenir Heavy"/>
                <a:sym typeface="Avenir Heavy"/>
              </a:defRPr>
            </a:lvl1pPr>
          </a:lstStyle>
          <a:p>
            <a:pPr/>
            <a:r>
              <a:t>GOOD</a:t>
            </a:r>
          </a:p>
        </p:txBody>
      </p:sp>
      <p:sp>
        <p:nvSpPr>
          <p:cNvPr id="287" name="BAD"/>
          <p:cNvSpPr txBox="1"/>
          <p:nvPr/>
        </p:nvSpPr>
        <p:spPr>
          <a:xfrm>
            <a:off x="10965936" y="597387"/>
            <a:ext cx="1810886" cy="11726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lvl1pPr marL="0" indent="0">
              <a:buSzTx/>
              <a:buNone/>
              <a:defRPr sz="6400">
                <a:solidFill>
                  <a:schemeClr val="accent5"/>
                </a:solidFill>
                <a:latin typeface="Avenir Heavy"/>
                <a:ea typeface="Avenir Heavy"/>
                <a:cs typeface="Avenir Heavy"/>
                <a:sym typeface="Avenir Heavy"/>
              </a:defRPr>
            </a:lvl1pPr>
          </a:lstStyle>
          <a:p>
            <a:pPr/>
            <a:r>
              <a:t>BAD</a:t>
            </a:r>
          </a:p>
        </p:txBody>
      </p:sp>
      <p:sp>
        <p:nvSpPr>
          <p:cNvPr id="288" name="Deliberative effort…"/>
          <p:cNvSpPr/>
          <p:nvPr/>
        </p:nvSpPr>
        <p:spPr>
          <a:xfrm>
            <a:off x="2132195" y="5796282"/>
            <a:ext cx="3741082" cy="2274520"/>
          </a:xfrm>
          <a:prstGeom prst="rect">
            <a:avLst/>
          </a:prstGeom>
          <a:solidFill>
            <a:srgbClr val="F5ECD6"/>
          </a:solidFill>
          <a:ln w="25400">
            <a:solidFill>
              <a:srgbClr val="000000"/>
            </a:solidFill>
            <a:miter lim="400000"/>
          </a:ln>
          <a:extLst>
            <a:ext uri="{C572A759-6A51-4108-AA02-DFA0A04FC94B}">
              <ma14:wrappingTextBoxFlag xmlns:ma14="http://schemas.microsoft.com/office/mac/drawingml/2011/main" val="1"/>
            </a:ext>
          </a:extLst>
        </p:spPr>
        <p:txBody>
          <a:bodyPr lIns="33866" tIns="33866" rIns="33866" bIns="33866" anchor="ctr"/>
          <a:lstStyle/>
          <a:p>
            <a:pPr marL="0" indent="63500">
              <a:spcBef>
                <a:spcPts val="0"/>
              </a:spcBef>
              <a:buSzTx/>
              <a:buNone/>
              <a:defRPr sz="3200">
                <a:latin typeface="Avenir Book"/>
                <a:ea typeface="Avenir Book"/>
                <a:cs typeface="Avenir Book"/>
                <a:sym typeface="Avenir Book"/>
              </a:defRPr>
            </a:pPr>
            <a:r>
              <a:t>Deliberative effort</a:t>
            </a:r>
          </a:p>
          <a:p>
            <a:pPr marL="0" indent="63500">
              <a:spcBef>
                <a:spcPts val="0"/>
              </a:spcBef>
              <a:buSzTx/>
              <a:buNone/>
              <a:defRPr sz="3200">
                <a:latin typeface="Avenir Book"/>
                <a:ea typeface="Avenir Book"/>
                <a:cs typeface="Avenir Book"/>
                <a:sym typeface="Avenir Book"/>
              </a:defRPr>
            </a:pPr>
            <a:r>
              <a:t>Pre-learning</a:t>
            </a:r>
          </a:p>
          <a:p>
            <a:pPr marL="0" indent="63500">
              <a:spcBef>
                <a:spcPts val="0"/>
              </a:spcBef>
              <a:buSzTx/>
              <a:buNone/>
              <a:defRPr sz="3200">
                <a:latin typeface="Avenir Book"/>
                <a:ea typeface="Avenir Book"/>
                <a:cs typeface="Avenir Book"/>
                <a:sym typeface="Avenir Book"/>
              </a:defRPr>
            </a:pPr>
            <a:r>
              <a:t>Growth mindset</a:t>
            </a:r>
          </a:p>
          <a:p>
            <a:pPr marL="0" indent="63500">
              <a:spcBef>
                <a:spcPts val="0"/>
              </a:spcBef>
              <a:buSzTx/>
              <a:buNone/>
              <a:defRPr sz="3200">
                <a:latin typeface="Avenir Book"/>
                <a:ea typeface="Avenir Book"/>
                <a:cs typeface="Avenir Book"/>
                <a:sym typeface="Avenir Book"/>
              </a:defRPr>
            </a:pPr>
            <a:r>
              <a:t>Metacognition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276"/>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lt" backwards="0">
                                    <p:tmAbs val="100"/>
                                  </p:iterate>
                                  <p:childTnLst>
                                    <p:set>
                                      <p:cBhvr>
                                        <p:cTn id="9" fill="hold"/>
                                        <p:tgtEl>
                                          <p:spTgt spid="277"/>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lt" backwards="0">
                                    <p:tmAbs val="100"/>
                                  </p:iterate>
                                  <p:childTnLst>
                                    <p:set>
                                      <p:cBhvr>
                                        <p:cTn id="12" fill="hold"/>
                                        <p:tgtEl>
                                          <p:spTgt spid="278"/>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4" fill="hold">
                                  <p:stCondLst>
                                    <p:cond delay="0"/>
                                  </p:stCondLst>
                                  <p:iterate type="lt" backwards="0">
                                    <p:tmAbs val="100"/>
                                  </p:iterate>
                                  <p:childTnLst>
                                    <p:set>
                                      <p:cBhvr>
                                        <p:cTn id="15" fill="hold"/>
                                        <p:tgtEl>
                                          <p:spTgt spid="27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5" fill="hold">
                                  <p:stCondLst>
                                    <p:cond delay="0"/>
                                  </p:stCondLst>
                                  <p:iterate type="el" backwards="0">
                                    <p:tmAbs val="0"/>
                                  </p:iterate>
                                  <p:childTnLst>
                                    <p:set>
                                      <p:cBhvr>
                                        <p:cTn id="19" fill="hold"/>
                                        <p:tgtEl>
                                          <p:spTgt spid="288"/>
                                        </p:tgtEl>
                                        <p:attrNameLst>
                                          <p:attrName>style.visibility</p:attrName>
                                        </p:attrNameLst>
                                      </p:cBhvr>
                                      <p:to>
                                        <p:strVal val="visible"/>
                                      </p:to>
                                    </p:set>
                                    <p:animEffect filter="dissolve" transition="in">
                                      <p:cBhvr>
                                        <p:cTn id="20" dur="500"/>
                                        <p:tgtEl>
                                          <p:spTgt spid="288"/>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6" fill="hold">
                                  <p:stCondLst>
                                    <p:cond delay="0"/>
                                  </p:stCondLst>
                                  <p:iterate type="el" backwards="0">
                                    <p:tmAbs val="0"/>
                                  </p:iterate>
                                  <p:childTnLst>
                                    <p:set>
                                      <p:cBhvr>
                                        <p:cTn id="24" fill="hold"/>
                                        <p:tgtEl>
                                          <p:spTgt spid="287"/>
                                        </p:tgtEl>
                                        <p:attrNameLst>
                                          <p:attrName>style.visibility</p:attrName>
                                        </p:attrNameLst>
                                      </p:cBhvr>
                                      <p:to>
                                        <p:strVal val="visible"/>
                                      </p:to>
                                    </p:set>
                                    <p:animEffect filter="dissolve" transition="in">
                                      <p:cBhvr>
                                        <p:cTn id="25" dur="600"/>
                                        <p:tgtEl>
                                          <p:spTgt spid="287"/>
                                        </p:tgtEl>
                                      </p:cBhvr>
                                    </p:animEffect>
                                  </p:childTnLst>
                                </p:cTn>
                              </p:par>
                            </p:childTnLst>
                          </p:cTn>
                        </p:par>
                        <p:par>
                          <p:cTn id="26" fill="hold">
                            <p:stCondLst>
                              <p:cond delay="600"/>
                            </p:stCondLst>
                            <p:childTnLst>
                              <p:par>
                                <p:cTn id="27" presetClass="entr" nodeType="afterEffect" presetID="9" grpId="7" fill="hold">
                                  <p:stCondLst>
                                    <p:cond delay="0"/>
                                  </p:stCondLst>
                                  <p:iterate type="el" backwards="0">
                                    <p:tmAbs val="0"/>
                                  </p:iterate>
                                  <p:childTnLst>
                                    <p:set>
                                      <p:cBhvr>
                                        <p:cTn id="28" fill="hold"/>
                                        <p:tgtEl>
                                          <p:spTgt spid="280"/>
                                        </p:tgtEl>
                                        <p:attrNameLst>
                                          <p:attrName>style.visibility</p:attrName>
                                        </p:attrNameLst>
                                      </p:cBhvr>
                                      <p:to>
                                        <p:strVal val="visible"/>
                                      </p:to>
                                    </p:set>
                                    <p:animEffect filter="dissolve" transition="in">
                                      <p:cBhvr>
                                        <p:cTn id="29" dur="600"/>
                                        <p:tgtEl>
                                          <p:spTgt spid="280"/>
                                        </p:tgtEl>
                                      </p:cBhvr>
                                    </p:animEffect>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0" presetID="1" grpId="8" fill="hold">
                                  <p:stCondLst>
                                    <p:cond delay="0"/>
                                  </p:stCondLst>
                                  <p:iterate type="lt" backwards="0">
                                    <p:tmAbs val="100"/>
                                  </p:iterate>
                                  <p:childTnLst>
                                    <p:set>
                                      <p:cBhvr>
                                        <p:cTn id="33" fill="hold"/>
                                        <p:tgtEl>
                                          <p:spTgt spid="281"/>
                                        </p:tgtEl>
                                        <p:attrNameLst>
                                          <p:attrName>style.visibility</p:attrName>
                                        </p:attrNameLst>
                                      </p:cBhvr>
                                      <p:to>
                                        <p:strVal val="visible"/>
                                      </p:to>
                                    </p:set>
                                  </p:childTnLst>
                                </p:cTn>
                              </p:par>
                            </p:childTnLst>
                          </p:cTn>
                        </p:par>
                        <p:par>
                          <p:cTn id="34" fill="hold">
                            <p:stCondLst>
                              <p:cond delay="0"/>
                            </p:stCondLst>
                            <p:childTnLst>
                              <p:par>
                                <p:cTn id="35" presetClass="entr" nodeType="afterEffect" presetSubtype="0" presetID="1" grpId="9" fill="hold">
                                  <p:stCondLst>
                                    <p:cond delay="0"/>
                                  </p:stCondLst>
                                  <p:iterate type="lt" backwards="0">
                                    <p:tmAbs val="100"/>
                                  </p:iterate>
                                  <p:childTnLst>
                                    <p:set>
                                      <p:cBhvr>
                                        <p:cTn id="36" fill="hold"/>
                                        <p:tgtEl>
                                          <p:spTgt spid="282"/>
                                        </p:tgtEl>
                                        <p:attrNameLst>
                                          <p:attrName>style.visibility</p:attrName>
                                        </p:attrNameLst>
                                      </p:cBhvr>
                                      <p:to>
                                        <p:strVal val="visible"/>
                                      </p:to>
                                    </p:set>
                                  </p:childTnLst>
                                </p:cTn>
                              </p:par>
                            </p:childTnLst>
                          </p:cTn>
                        </p:par>
                        <p:par>
                          <p:cTn id="37" fill="hold">
                            <p:stCondLst>
                              <p:cond delay="0"/>
                            </p:stCondLst>
                            <p:childTnLst>
                              <p:par>
                                <p:cTn id="38" presetClass="entr" nodeType="afterEffect" presetSubtype="0" presetID="1" grpId="10" fill="hold">
                                  <p:stCondLst>
                                    <p:cond delay="0"/>
                                  </p:stCondLst>
                                  <p:iterate type="lt" backwards="0">
                                    <p:tmAbs val="100"/>
                                  </p:iterate>
                                  <p:childTnLst>
                                    <p:set>
                                      <p:cBhvr>
                                        <p:cTn id="39" fill="hold"/>
                                        <p:tgtEl>
                                          <p:spTgt spid="283"/>
                                        </p:tgtEl>
                                        <p:attrNameLst>
                                          <p:attrName>style.visibility</p:attrName>
                                        </p:attrNameLst>
                                      </p:cBhvr>
                                      <p:to>
                                        <p:strVal val="visible"/>
                                      </p:to>
                                    </p:set>
                                  </p:childTnLst>
                                </p:cTn>
                              </p:par>
                            </p:childTnLst>
                          </p:cTn>
                        </p:par>
                        <p:par>
                          <p:cTn id="40" fill="hold">
                            <p:stCondLst>
                              <p:cond delay="0"/>
                            </p:stCondLst>
                            <p:childTnLst>
                              <p:par>
                                <p:cTn id="41" presetClass="entr" nodeType="afterEffect" presetSubtype="0" presetID="1" grpId="11" fill="hold">
                                  <p:stCondLst>
                                    <p:cond delay="0"/>
                                  </p:stCondLst>
                                  <p:iterate type="lt" backwards="0">
                                    <p:tmAbs val="100"/>
                                  </p:iterate>
                                  <p:childTnLst>
                                    <p:set>
                                      <p:cBhvr>
                                        <p:cTn id="42" fill="hold"/>
                                        <p:tgtEl>
                                          <p:spTgt spid="284"/>
                                        </p:tgtEl>
                                        <p:attrNameLst>
                                          <p:attrName>style.visibility</p:attrName>
                                        </p:attrNameLst>
                                      </p:cBhvr>
                                      <p:to>
                                        <p:strVal val="visible"/>
                                      </p:to>
                                    </p:set>
                                  </p:childTnLst>
                                </p:cTn>
                              </p:par>
                            </p:childTnLst>
                          </p:cTn>
                        </p:par>
                        <p:par>
                          <p:cTn id="43" fill="hold">
                            <p:stCondLst>
                              <p:cond delay="0"/>
                            </p:stCondLst>
                            <p:childTnLst>
                              <p:par>
                                <p:cTn id="44" presetClass="entr" nodeType="afterEffect" presetSubtype="0" presetID="1" grpId="12" fill="hold">
                                  <p:stCondLst>
                                    <p:cond delay="0"/>
                                  </p:stCondLst>
                                  <p:iterate type="lt" backwards="0">
                                    <p:tmAbs val="100"/>
                                  </p:iterate>
                                  <p:childTnLst>
                                    <p:set>
                                      <p:cBhvr>
                                        <p:cTn id="45" fill="hold"/>
                                        <p:tgtEl>
                                          <p:spTgt spid="2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9" grpId="4"/>
      <p:bldP build="whole" bldLvl="1" animBg="1" rev="0" advAuto="0" spid="288" grpId="5"/>
      <p:bldP build="whole" bldLvl="1" animBg="1" rev="0" advAuto="0" spid="278" grpId="3"/>
      <p:bldP build="whole" bldLvl="1" animBg="1" rev="0" advAuto="0" spid="287" grpId="6"/>
      <p:bldP build="whole" bldLvl="1" animBg="1" rev="0" advAuto="0" spid="281" grpId="8"/>
      <p:bldP build="whole" bldLvl="1" animBg="1" rev="0" advAuto="0" spid="283" grpId="10"/>
      <p:bldP build="whole" bldLvl="1" animBg="1" rev="0" advAuto="0" spid="284" grpId="11"/>
      <p:bldP build="whole" bldLvl="1" animBg="1" rev="0" advAuto="0" spid="280" grpId="7"/>
      <p:bldP build="whole" bldLvl="1" animBg="1" rev="0" advAuto="0" spid="276" grpId="1"/>
      <p:bldP build="whole" bldLvl="1" animBg="1" rev="0" advAuto="0" spid="282" grpId="9"/>
      <p:bldP build="whole" bldLvl="1" animBg="1" rev="0" advAuto="0" spid="285" grpId="12"/>
      <p:bldP build="whole" bldLvl="1" animBg="1" rev="0" advAuto="0" spid="277" grpId="2"/>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0" name="The good, the bad,…"/>
          <p:cNvSpPr/>
          <p:nvPr>
            <p:ph type="title"/>
          </p:nvPr>
        </p:nvSpPr>
        <p:spPr>
          <a:prstGeom prst="rect">
            <a:avLst/>
          </a:prstGeom>
        </p:spPr>
        <p:txBody>
          <a:bodyPr/>
          <a:lstStyle/>
          <a:p>
            <a:pPr/>
            <a:r>
              <a:t>The good, the bad,</a:t>
            </a:r>
          </a:p>
          <a:p>
            <a:pPr/>
            <a:r>
              <a:t>and the ugly…</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Successful cooperative learning"/>
          <p:cNvSpPr/>
          <p:nvPr/>
        </p:nvSpPr>
        <p:spPr>
          <a:xfrm>
            <a:off x="8097656" y="3322795"/>
            <a:ext cx="3524058" cy="2498409"/>
          </a:xfrm>
          <a:prstGeom prst="roundRect">
            <a:avLst>
              <a:gd name="adj" fmla="val 10107"/>
            </a:avLst>
          </a:prstGeom>
          <a:solidFill>
            <a:srgbClr val="F5ECD6"/>
          </a:solidFill>
          <a:ln w="63500">
            <a:solidFill>
              <a:srgbClr val="552B95"/>
            </a:solidFill>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lIns="33866" tIns="33866" rIns="33866" bIns="33866" anchor="ctr"/>
          <a:lstStyle>
            <a:lvl1pPr marL="0" indent="0" algn="ctr">
              <a:spcBef>
                <a:spcPts val="0"/>
              </a:spcBef>
              <a:buSzTx/>
              <a:buNone/>
              <a:defRPr sz="4000">
                <a:solidFill>
                  <a:srgbClr val="552B95"/>
                </a:solidFill>
                <a:latin typeface="Avenir Book"/>
                <a:ea typeface="Avenir Book"/>
                <a:cs typeface="Avenir Book"/>
                <a:sym typeface="Avenir Book"/>
              </a:defRPr>
            </a:lvl1pPr>
          </a:lstStyle>
          <a:p>
            <a:pPr/>
            <a:r>
              <a:t>Successful cooperative learning</a:t>
            </a:r>
          </a:p>
        </p:txBody>
      </p:sp>
      <p:sp>
        <p:nvSpPr>
          <p:cNvPr id="293" name="Face-to-face interactions"/>
          <p:cNvSpPr/>
          <p:nvPr/>
        </p:nvSpPr>
        <p:spPr>
          <a:xfrm>
            <a:off x="12734052" y="3584100"/>
            <a:ext cx="2740315" cy="1396088"/>
          </a:xfrm>
          <a:prstGeom prst="roundRect">
            <a:avLst>
              <a:gd name="adj" fmla="val 13645"/>
            </a:avLst>
          </a:prstGeom>
          <a:solidFill>
            <a:srgbClr val="552B95"/>
          </a:solidFill>
          <a:ln w="3175">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lIns="33866" tIns="33866" rIns="33866" bIns="33866" anchor="ctr"/>
          <a:lstStyle>
            <a:lvl1pPr marL="0" indent="0" algn="ctr">
              <a:spcBef>
                <a:spcPts val="0"/>
              </a:spcBef>
              <a:buSzTx/>
              <a:buNone/>
              <a:defRPr sz="2800">
                <a:solidFill>
                  <a:srgbClr val="F5ECD6"/>
                </a:solidFill>
                <a:latin typeface="Avenir Book"/>
                <a:ea typeface="Avenir Book"/>
                <a:cs typeface="Avenir Book"/>
                <a:sym typeface="Avenir Book"/>
              </a:defRPr>
            </a:lvl1pPr>
          </a:lstStyle>
          <a:p>
            <a:pPr/>
            <a:r>
              <a:t>Face-to-face interactions</a:t>
            </a:r>
          </a:p>
        </p:txBody>
      </p:sp>
      <p:sp>
        <p:nvSpPr>
          <p:cNvPr id="294" name="Team-work skills"/>
          <p:cNvSpPr/>
          <p:nvPr/>
        </p:nvSpPr>
        <p:spPr>
          <a:xfrm>
            <a:off x="12337360" y="6525437"/>
            <a:ext cx="2129630" cy="1396088"/>
          </a:xfrm>
          <a:prstGeom prst="roundRect">
            <a:avLst>
              <a:gd name="adj" fmla="val 13645"/>
            </a:avLst>
          </a:prstGeom>
          <a:solidFill>
            <a:srgbClr val="552B95"/>
          </a:solidFill>
          <a:ln w="3175">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lIns="33866" tIns="33866" rIns="33866" bIns="33866" anchor="ctr"/>
          <a:lstStyle>
            <a:lvl1pPr marL="0" indent="0" algn="ctr">
              <a:spcBef>
                <a:spcPts val="0"/>
              </a:spcBef>
              <a:buSzTx/>
              <a:buNone/>
              <a:defRPr sz="2800">
                <a:solidFill>
                  <a:srgbClr val="F5ECD6"/>
                </a:solidFill>
                <a:latin typeface="Avenir Book"/>
                <a:ea typeface="Avenir Book"/>
                <a:cs typeface="Avenir Book"/>
                <a:sym typeface="Avenir Book"/>
              </a:defRPr>
            </a:lvl1pPr>
          </a:lstStyle>
          <a:p>
            <a:pPr/>
            <a:r>
              <a:t>Team-work skills</a:t>
            </a:r>
          </a:p>
        </p:txBody>
      </p:sp>
      <p:sp>
        <p:nvSpPr>
          <p:cNvPr id="295" name="Positive interdependence"/>
          <p:cNvSpPr/>
          <p:nvPr/>
        </p:nvSpPr>
        <p:spPr>
          <a:xfrm>
            <a:off x="6841330" y="807236"/>
            <a:ext cx="3123631" cy="1191560"/>
          </a:xfrm>
          <a:prstGeom prst="roundRect">
            <a:avLst>
              <a:gd name="adj" fmla="val 20136"/>
            </a:avLst>
          </a:prstGeom>
          <a:solidFill>
            <a:srgbClr val="552B95"/>
          </a:solidFill>
          <a:ln w="3175">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lIns="33866" tIns="33866" rIns="33866" bIns="33866" anchor="ctr"/>
          <a:lstStyle>
            <a:lvl1pPr marL="0" indent="0" algn="ctr">
              <a:spcBef>
                <a:spcPts val="0"/>
              </a:spcBef>
              <a:buSzTx/>
              <a:buNone/>
              <a:defRPr sz="2800">
                <a:solidFill>
                  <a:srgbClr val="F5ECD6"/>
                </a:solidFill>
                <a:latin typeface="Avenir Book"/>
                <a:ea typeface="Avenir Book"/>
                <a:cs typeface="Avenir Book"/>
                <a:sym typeface="Avenir Book"/>
              </a:defRPr>
            </a:lvl1pPr>
          </a:lstStyle>
          <a:p>
            <a:pPr/>
            <a:r>
              <a:t>Positive interdependence</a:t>
            </a:r>
          </a:p>
        </p:txBody>
      </p:sp>
      <p:sp>
        <p:nvSpPr>
          <p:cNvPr id="296" name="Accountability"/>
          <p:cNvSpPr/>
          <p:nvPr/>
        </p:nvSpPr>
        <p:spPr>
          <a:xfrm>
            <a:off x="11221286" y="1035550"/>
            <a:ext cx="3262210" cy="1003301"/>
          </a:xfrm>
          <a:prstGeom prst="roundRect">
            <a:avLst>
              <a:gd name="adj" fmla="val 18987"/>
            </a:avLst>
          </a:prstGeom>
          <a:solidFill>
            <a:srgbClr val="552B95"/>
          </a:solidFill>
          <a:ln w="3175">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lIns="33866" tIns="33866" rIns="33866" bIns="33866" anchor="ctr"/>
          <a:lstStyle>
            <a:lvl1pPr marL="0" indent="0" algn="ctr">
              <a:spcBef>
                <a:spcPts val="0"/>
              </a:spcBef>
              <a:buSzTx/>
              <a:buNone/>
              <a:defRPr sz="2800">
                <a:solidFill>
                  <a:srgbClr val="F5ECD6"/>
                </a:solidFill>
                <a:latin typeface="Avenir Book"/>
                <a:ea typeface="Avenir Book"/>
                <a:cs typeface="Avenir Book"/>
                <a:sym typeface="Avenir Book"/>
              </a:defRPr>
            </a:lvl1pPr>
          </a:lstStyle>
          <a:p>
            <a:pPr/>
            <a:r>
              <a:t>Accountability</a:t>
            </a:r>
          </a:p>
        </p:txBody>
      </p:sp>
      <p:cxnSp>
        <p:nvCxnSpPr>
          <p:cNvPr id="297" name="Connection Line"/>
          <p:cNvCxnSpPr>
            <a:stCxn id="294" idx="0"/>
            <a:endCxn id="292" idx="0"/>
          </p:cNvCxnSpPr>
          <p:nvPr/>
        </p:nvCxnSpPr>
        <p:spPr>
          <a:xfrm flipH="1" flipV="1">
            <a:off x="9859684" y="4571999"/>
            <a:ext cx="3542491" cy="2651483"/>
          </a:xfrm>
          <a:prstGeom prst="straightConnector1">
            <a:avLst/>
          </a:prstGeom>
          <a:ln w="12700">
            <a:solidFill>
              <a:srgbClr val="000000"/>
            </a:solidFill>
            <a:miter lim="400000"/>
          </a:ln>
        </p:spPr>
      </p:cxnSp>
      <p:cxnSp>
        <p:nvCxnSpPr>
          <p:cNvPr id="298" name="Connection Line"/>
          <p:cNvCxnSpPr>
            <a:stCxn id="295" idx="0"/>
            <a:endCxn id="292" idx="0"/>
          </p:cNvCxnSpPr>
          <p:nvPr/>
        </p:nvCxnSpPr>
        <p:spPr>
          <a:xfrm>
            <a:off x="8403145" y="1403016"/>
            <a:ext cx="1456540" cy="3168984"/>
          </a:xfrm>
          <a:prstGeom prst="straightConnector1">
            <a:avLst/>
          </a:prstGeom>
          <a:ln w="12700">
            <a:solidFill>
              <a:srgbClr val="000000"/>
            </a:solidFill>
            <a:miter lim="400000"/>
          </a:ln>
        </p:spPr>
      </p:cxnSp>
      <p:cxnSp>
        <p:nvCxnSpPr>
          <p:cNvPr id="299" name="Connection Line"/>
          <p:cNvCxnSpPr>
            <a:stCxn id="296" idx="0"/>
            <a:endCxn id="292" idx="0"/>
          </p:cNvCxnSpPr>
          <p:nvPr/>
        </p:nvCxnSpPr>
        <p:spPr>
          <a:xfrm flipH="1">
            <a:off x="9859684" y="1537200"/>
            <a:ext cx="2992707" cy="3034800"/>
          </a:xfrm>
          <a:prstGeom prst="straightConnector1">
            <a:avLst/>
          </a:prstGeom>
          <a:ln w="12700">
            <a:solidFill>
              <a:srgbClr val="000000"/>
            </a:solidFill>
            <a:miter lim="400000"/>
          </a:ln>
        </p:spPr>
      </p:cxnSp>
      <p:cxnSp>
        <p:nvCxnSpPr>
          <p:cNvPr id="300" name="Connection Line"/>
          <p:cNvCxnSpPr>
            <a:stCxn id="293" idx="0"/>
            <a:endCxn id="292" idx="0"/>
          </p:cNvCxnSpPr>
          <p:nvPr/>
        </p:nvCxnSpPr>
        <p:spPr>
          <a:xfrm flipH="1">
            <a:off x="9859684" y="4282143"/>
            <a:ext cx="4244526" cy="289857"/>
          </a:xfrm>
          <a:prstGeom prst="straightConnector1">
            <a:avLst/>
          </a:prstGeom>
          <a:ln w="12700">
            <a:solidFill>
              <a:srgbClr val="000000"/>
            </a:solidFill>
            <a:miter lim="400000"/>
          </a:ln>
        </p:spPr>
      </p:cxnSp>
      <p:sp>
        <p:nvSpPr>
          <p:cNvPr id="301" name="Group processing and reflection"/>
          <p:cNvSpPr/>
          <p:nvPr/>
        </p:nvSpPr>
        <p:spPr>
          <a:xfrm>
            <a:off x="6073272" y="6634642"/>
            <a:ext cx="3405908" cy="1396088"/>
          </a:xfrm>
          <a:prstGeom prst="roundRect">
            <a:avLst>
              <a:gd name="adj" fmla="val 13645"/>
            </a:avLst>
          </a:prstGeom>
          <a:solidFill>
            <a:srgbClr val="552B95"/>
          </a:solidFill>
          <a:ln w="3175">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lIns="33866" tIns="33866" rIns="33866" bIns="33866" anchor="ctr"/>
          <a:lstStyle>
            <a:lvl1pPr marL="0" indent="0" algn="ctr">
              <a:spcBef>
                <a:spcPts val="0"/>
              </a:spcBef>
              <a:buSzTx/>
              <a:buNone/>
              <a:defRPr sz="2800">
                <a:solidFill>
                  <a:srgbClr val="F5ECD6"/>
                </a:solidFill>
                <a:latin typeface="Avenir Book"/>
                <a:ea typeface="Avenir Book"/>
                <a:cs typeface="Avenir Book"/>
                <a:sym typeface="Avenir Book"/>
              </a:defRPr>
            </a:lvl1pPr>
          </a:lstStyle>
          <a:p>
            <a:pPr/>
            <a:r>
              <a:t>Group processing and reflection</a:t>
            </a:r>
          </a:p>
        </p:txBody>
      </p:sp>
      <p:cxnSp>
        <p:nvCxnSpPr>
          <p:cNvPr id="302" name="Connection Line"/>
          <p:cNvCxnSpPr>
            <a:stCxn id="292" idx="0"/>
            <a:endCxn id="301" idx="0"/>
          </p:cNvCxnSpPr>
          <p:nvPr/>
        </p:nvCxnSpPr>
        <p:spPr>
          <a:xfrm flipH="1">
            <a:off x="7776225" y="4571999"/>
            <a:ext cx="2083460" cy="2760687"/>
          </a:xfrm>
          <a:prstGeom prst="straightConnector1">
            <a:avLst/>
          </a:prstGeom>
          <a:ln w="12700">
            <a:solidFill>
              <a:srgbClr val="000000"/>
            </a:solidFill>
            <a:miter lim="400000"/>
          </a:ln>
        </p:spPr>
      </p:cxnSp>
      <p:pic>
        <p:nvPicPr>
          <p:cNvPr id="303" name="1484159149.png" descr="1484159149.png"/>
          <p:cNvPicPr>
            <a:picLocks noChangeAspect="1"/>
          </p:cNvPicPr>
          <p:nvPr/>
        </p:nvPicPr>
        <p:blipFill>
          <a:blip r:embed="rId2">
            <a:extLst/>
          </a:blip>
          <a:stretch>
            <a:fillRect/>
          </a:stretch>
        </p:blipFill>
        <p:spPr>
          <a:xfrm>
            <a:off x="922261" y="1255525"/>
            <a:ext cx="5807392" cy="4365224"/>
          </a:xfrm>
          <a:prstGeom prst="rect">
            <a:avLst/>
          </a:prstGeom>
          <a:ln w="3175">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95"/>
                                        </p:tgtEl>
                                        <p:attrNameLst>
                                          <p:attrName>style.visibility</p:attrName>
                                        </p:attrNameLst>
                                      </p:cBhvr>
                                      <p:to>
                                        <p:strVal val="visible"/>
                                      </p:to>
                                    </p:set>
                                    <p:animEffect filter="dissolve" transition="in">
                                      <p:cBhvr>
                                        <p:cTn id="7" dur="500"/>
                                        <p:tgtEl>
                                          <p:spTgt spid="295"/>
                                        </p:tgtEl>
                                      </p:cBhvr>
                                    </p:animEffect>
                                  </p:childTnLst>
                                </p:cTn>
                              </p:par>
                            </p:childTnLst>
                          </p:cTn>
                        </p:par>
                        <p:par>
                          <p:cTn id="8" fill="hold">
                            <p:stCondLst>
                              <p:cond delay="500"/>
                            </p:stCondLst>
                            <p:childTnLst>
                              <p:par>
                                <p:cTn id="9" presetClass="entr" nodeType="afterEffect" presetID="9" grpId="2" fill="hold">
                                  <p:stCondLst>
                                    <p:cond delay="0"/>
                                  </p:stCondLst>
                                  <p:iterate type="el" backwards="0">
                                    <p:tmAbs val="0"/>
                                  </p:iterate>
                                  <p:childTnLst>
                                    <p:set>
                                      <p:cBhvr>
                                        <p:cTn id="10" fill="hold"/>
                                        <p:tgtEl>
                                          <p:spTgt spid="298"/>
                                        </p:tgtEl>
                                        <p:attrNameLst>
                                          <p:attrName>style.visibility</p:attrName>
                                        </p:attrNameLst>
                                      </p:cBhvr>
                                      <p:to>
                                        <p:strVal val="visible"/>
                                      </p:to>
                                    </p:set>
                                    <p:animEffect filter="dissolve" transition="in">
                                      <p:cBhvr>
                                        <p:cTn id="11" dur="500"/>
                                        <p:tgtEl>
                                          <p:spTgt spid="298"/>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ID="9" grpId="3" fill="hold">
                                  <p:stCondLst>
                                    <p:cond delay="0"/>
                                  </p:stCondLst>
                                  <p:iterate type="el" backwards="0">
                                    <p:tmAbs val="0"/>
                                  </p:iterate>
                                  <p:childTnLst>
                                    <p:set>
                                      <p:cBhvr>
                                        <p:cTn id="15" fill="hold"/>
                                        <p:tgtEl>
                                          <p:spTgt spid="296"/>
                                        </p:tgtEl>
                                        <p:attrNameLst>
                                          <p:attrName>style.visibility</p:attrName>
                                        </p:attrNameLst>
                                      </p:cBhvr>
                                      <p:to>
                                        <p:strVal val="visible"/>
                                      </p:to>
                                    </p:set>
                                    <p:animEffect filter="dissolve" transition="in">
                                      <p:cBhvr>
                                        <p:cTn id="16" dur="500"/>
                                        <p:tgtEl>
                                          <p:spTgt spid="296"/>
                                        </p:tgtEl>
                                      </p:cBhvr>
                                    </p:animEffect>
                                  </p:childTnLst>
                                </p:cTn>
                              </p:par>
                            </p:childTnLst>
                          </p:cTn>
                        </p:par>
                        <p:par>
                          <p:cTn id="17" fill="hold">
                            <p:stCondLst>
                              <p:cond delay="500"/>
                            </p:stCondLst>
                            <p:childTnLst>
                              <p:par>
                                <p:cTn id="18" presetClass="entr" nodeType="afterEffect" presetID="9" grpId="4" fill="hold">
                                  <p:stCondLst>
                                    <p:cond delay="0"/>
                                  </p:stCondLst>
                                  <p:iterate type="el" backwards="0">
                                    <p:tmAbs val="0"/>
                                  </p:iterate>
                                  <p:childTnLst>
                                    <p:set>
                                      <p:cBhvr>
                                        <p:cTn id="19" fill="hold"/>
                                        <p:tgtEl>
                                          <p:spTgt spid="299"/>
                                        </p:tgtEl>
                                        <p:attrNameLst>
                                          <p:attrName>style.visibility</p:attrName>
                                        </p:attrNameLst>
                                      </p:cBhvr>
                                      <p:to>
                                        <p:strVal val="visible"/>
                                      </p:to>
                                    </p:set>
                                    <p:animEffect filter="dissolve" transition="in">
                                      <p:cBhvr>
                                        <p:cTn id="20" dur="500"/>
                                        <p:tgtEl>
                                          <p:spTgt spid="299"/>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5" fill="hold">
                                  <p:stCondLst>
                                    <p:cond delay="0"/>
                                  </p:stCondLst>
                                  <p:iterate type="el" backwards="0">
                                    <p:tmAbs val="0"/>
                                  </p:iterate>
                                  <p:childTnLst>
                                    <p:set>
                                      <p:cBhvr>
                                        <p:cTn id="24" fill="hold"/>
                                        <p:tgtEl>
                                          <p:spTgt spid="293"/>
                                        </p:tgtEl>
                                        <p:attrNameLst>
                                          <p:attrName>style.visibility</p:attrName>
                                        </p:attrNameLst>
                                      </p:cBhvr>
                                      <p:to>
                                        <p:strVal val="visible"/>
                                      </p:to>
                                    </p:set>
                                    <p:animEffect filter="dissolve" transition="in">
                                      <p:cBhvr>
                                        <p:cTn id="25" dur="500"/>
                                        <p:tgtEl>
                                          <p:spTgt spid="293"/>
                                        </p:tgtEl>
                                      </p:cBhvr>
                                    </p:animEffect>
                                  </p:childTnLst>
                                </p:cTn>
                              </p:par>
                            </p:childTnLst>
                          </p:cTn>
                        </p:par>
                        <p:par>
                          <p:cTn id="26" fill="hold">
                            <p:stCondLst>
                              <p:cond delay="500"/>
                            </p:stCondLst>
                            <p:childTnLst>
                              <p:par>
                                <p:cTn id="27" presetClass="entr" nodeType="afterEffect" presetID="9" grpId="6" fill="hold">
                                  <p:stCondLst>
                                    <p:cond delay="0"/>
                                  </p:stCondLst>
                                  <p:iterate type="el" backwards="0">
                                    <p:tmAbs val="0"/>
                                  </p:iterate>
                                  <p:childTnLst>
                                    <p:set>
                                      <p:cBhvr>
                                        <p:cTn id="28" fill="hold"/>
                                        <p:tgtEl>
                                          <p:spTgt spid="300"/>
                                        </p:tgtEl>
                                        <p:attrNameLst>
                                          <p:attrName>style.visibility</p:attrName>
                                        </p:attrNameLst>
                                      </p:cBhvr>
                                      <p:to>
                                        <p:strVal val="visible"/>
                                      </p:to>
                                    </p:set>
                                    <p:animEffect filter="dissolve" transition="in">
                                      <p:cBhvr>
                                        <p:cTn id="29" dur="500"/>
                                        <p:tgtEl>
                                          <p:spTgt spid="300"/>
                                        </p:tgtEl>
                                      </p:cBhvr>
                                    </p:animEffect>
                                  </p:childTnLst>
                                </p:cTn>
                              </p:par>
                            </p:childTnLst>
                          </p:cTn>
                        </p:par>
                      </p:childTnLst>
                    </p:cTn>
                  </p:par>
                  <p:par>
                    <p:cTn id="30" fill="hold">
                      <p:stCondLst>
                        <p:cond delay="indefinite"/>
                      </p:stCondLst>
                      <p:childTnLst>
                        <p:par>
                          <p:cTn id="31" fill="hold">
                            <p:stCondLst>
                              <p:cond delay="0"/>
                            </p:stCondLst>
                            <p:childTnLst>
                              <p:par>
                                <p:cTn id="32" presetClass="entr" nodeType="clickEffect" presetID="9" grpId="7" fill="hold">
                                  <p:stCondLst>
                                    <p:cond delay="0"/>
                                  </p:stCondLst>
                                  <p:iterate type="el" backwards="0">
                                    <p:tmAbs val="0"/>
                                  </p:iterate>
                                  <p:childTnLst>
                                    <p:set>
                                      <p:cBhvr>
                                        <p:cTn id="33" fill="hold"/>
                                        <p:tgtEl>
                                          <p:spTgt spid="294"/>
                                        </p:tgtEl>
                                        <p:attrNameLst>
                                          <p:attrName>style.visibility</p:attrName>
                                        </p:attrNameLst>
                                      </p:cBhvr>
                                      <p:to>
                                        <p:strVal val="visible"/>
                                      </p:to>
                                    </p:set>
                                    <p:animEffect filter="dissolve" transition="in">
                                      <p:cBhvr>
                                        <p:cTn id="34" dur="500"/>
                                        <p:tgtEl>
                                          <p:spTgt spid="294"/>
                                        </p:tgtEl>
                                      </p:cBhvr>
                                    </p:animEffect>
                                  </p:childTnLst>
                                </p:cTn>
                              </p:par>
                            </p:childTnLst>
                          </p:cTn>
                        </p:par>
                        <p:par>
                          <p:cTn id="35" fill="hold">
                            <p:stCondLst>
                              <p:cond delay="500"/>
                            </p:stCondLst>
                            <p:childTnLst>
                              <p:par>
                                <p:cTn id="36" presetClass="entr" nodeType="afterEffect" presetID="9" grpId="8" fill="hold">
                                  <p:stCondLst>
                                    <p:cond delay="0"/>
                                  </p:stCondLst>
                                  <p:iterate type="el" backwards="0">
                                    <p:tmAbs val="0"/>
                                  </p:iterate>
                                  <p:childTnLst>
                                    <p:set>
                                      <p:cBhvr>
                                        <p:cTn id="37" fill="hold"/>
                                        <p:tgtEl>
                                          <p:spTgt spid="297"/>
                                        </p:tgtEl>
                                        <p:attrNameLst>
                                          <p:attrName>style.visibility</p:attrName>
                                        </p:attrNameLst>
                                      </p:cBhvr>
                                      <p:to>
                                        <p:strVal val="visible"/>
                                      </p:to>
                                    </p:set>
                                    <p:animEffect filter="dissolve" transition="in">
                                      <p:cBhvr>
                                        <p:cTn id="38" dur="500"/>
                                        <p:tgtEl>
                                          <p:spTgt spid="297"/>
                                        </p:tgtEl>
                                      </p:cBhvr>
                                    </p:animEffect>
                                  </p:childTnLst>
                                </p:cTn>
                              </p:par>
                            </p:childTnLst>
                          </p:cTn>
                        </p:par>
                      </p:childTnLst>
                    </p:cTn>
                  </p:par>
                  <p:par>
                    <p:cTn id="39" fill="hold">
                      <p:stCondLst>
                        <p:cond delay="indefinite"/>
                      </p:stCondLst>
                      <p:childTnLst>
                        <p:par>
                          <p:cTn id="40" fill="hold">
                            <p:stCondLst>
                              <p:cond delay="0"/>
                            </p:stCondLst>
                            <p:childTnLst>
                              <p:par>
                                <p:cTn id="41" presetClass="entr" nodeType="clickEffect" presetID="9" grpId="9" fill="hold">
                                  <p:stCondLst>
                                    <p:cond delay="0"/>
                                  </p:stCondLst>
                                  <p:iterate type="el" backwards="0">
                                    <p:tmAbs val="0"/>
                                  </p:iterate>
                                  <p:childTnLst>
                                    <p:set>
                                      <p:cBhvr>
                                        <p:cTn id="42" fill="hold"/>
                                        <p:tgtEl>
                                          <p:spTgt spid="301"/>
                                        </p:tgtEl>
                                        <p:attrNameLst>
                                          <p:attrName>style.visibility</p:attrName>
                                        </p:attrNameLst>
                                      </p:cBhvr>
                                      <p:to>
                                        <p:strVal val="visible"/>
                                      </p:to>
                                    </p:set>
                                    <p:animEffect filter="dissolve" transition="in">
                                      <p:cBhvr>
                                        <p:cTn id="43" dur="500"/>
                                        <p:tgtEl>
                                          <p:spTgt spid="301"/>
                                        </p:tgtEl>
                                      </p:cBhvr>
                                    </p:animEffect>
                                  </p:childTnLst>
                                </p:cTn>
                              </p:par>
                            </p:childTnLst>
                          </p:cTn>
                        </p:par>
                        <p:par>
                          <p:cTn id="44" fill="hold">
                            <p:stCondLst>
                              <p:cond delay="500"/>
                            </p:stCondLst>
                            <p:childTnLst>
                              <p:par>
                                <p:cTn id="45" presetClass="entr" nodeType="afterEffect" presetID="9" grpId="10" fill="hold">
                                  <p:stCondLst>
                                    <p:cond delay="0"/>
                                  </p:stCondLst>
                                  <p:iterate type="el" backwards="0">
                                    <p:tmAbs val="0"/>
                                  </p:iterate>
                                  <p:childTnLst>
                                    <p:set>
                                      <p:cBhvr>
                                        <p:cTn id="46" fill="hold"/>
                                        <p:tgtEl>
                                          <p:spTgt spid="302"/>
                                        </p:tgtEl>
                                        <p:attrNameLst>
                                          <p:attrName>style.visibility</p:attrName>
                                        </p:attrNameLst>
                                      </p:cBhvr>
                                      <p:to>
                                        <p:strVal val="visible"/>
                                      </p:to>
                                    </p:set>
                                    <p:animEffect filter="dissolve" transition="in">
                                      <p:cBhvr>
                                        <p:cTn id="47" dur="500"/>
                                        <p:tgtEl>
                                          <p:spTgt spid="3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2" grpId="10"/>
      <p:bldP build="whole" bldLvl="1" animBg="1" rev="0" advAuto="0" spid="293" grpId="5"/>
      <p:bldP build="whole" bldLvl="1" animBg="1" rev="0" advAuto="0" spid="296" grpId="3"/>
      <p:bldP build="whole" bldLvl="1" animBg="1" rev="0" advAuto="0" spid="298" grpId="2"/>
      <p:bldP build="whole" bldLvl="1" animBg="1" rev="0" advAuto="0" spid="300" grpId="6"/>
      <p:bldP build="whole" bldLvl="1" animBg="1" rev="0" advAuto="0" spid="295" grpId="1"/>
      <p:bldP build="whole" bldLvl="1" animBg="1" rev="0" advAuto="0" spid="297" grpId="8"/>
      <p:bldP build="whole" bldLvl="1" animBg="1" rev="0" advAuto="0" spid="301" grpId="9"/>
      <p:bldP build="whole" bldLvl="1" animBg="1" rev="0" advAuto="0" spid="294" grpId="7"/>
      <p:bldP build="whole" bldLvl="1" animBg="1" rev="0" advAuto="0" spid="299" grpId="4"/>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5" name="Building interdependence"/>
          <p:cNvSpPr/>
          <p:nvPr>
            <p:ph type="title"/>
          </p:nvPr>
        </p:nvSpPr>
        <p:spPr>
          <a:prstGeom prst="rect">
            <a:avLst/>
          </a:prstGeom>
        </p:spPr>
        <p:txBody>
          <a:bodyPr/>
          <a:lstStyle/>
          <a:p>
            <a:pPr/>
            <a:r>
              <a:t>Building interdependence</a:t>
            </a:r>
          </a:p>
        </p:txBody>
      </p:sp>
      <p:pic>
        <p:nvPicPr>
          <p:cNvPr id="306" name="Image" descr="Image"/>
          <p:cNvPicPr>
            <a:picLocks noChangeAspect="1"/>
          </p:cNvPicPr>
          <p:nvPr/>
        </p:nvPicPr>
        <p:blipFill>
          <a:blip r:embed="rId2">
            <a:extLst/>
          </a:blip>
          <a:stretch>
            <a:fillRect/>
          </a:stretch>
        </p:blipFill>
        <p:spPr>
          <a:xfrm>
            <a:off x="977624" y="1389062"/>
            <a:ext cx="4649313" cy="6494081"/>
          </a:xfrm>
          <a:prstGeom prst="rect">
            <a:avLst/>
          </a:prstGeom>
          <a:ln w="3175">
            <a:miter lim="400000"/>
          </a:ln>
        </p:spPr>
      </p:pic>
      <p:sp>
        <p:nvSpPr>
          <p:cNvPr id="307" name="Are multiple perspectives necessary?"/>
          <p:cNvSpPr txBox="1"/>
          <p:nvPr/>
        </p:nvSpPr>
        <p:spPr>
          <a:xfrm>
            <a:off x="6204916" y="2156545"/>
            <a:ext cx="8016309" cy="728135"/>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lvl1pPr marL="0" indent="0">
              <a:buSzTx/>
              <a:buNone/>
              <a:defRPr sz="3800">
                <a:latin typeface="Avenir Book"/>
                <a:ea typeface="Avenir Book"/>
                <a:cs typeface="Avenir Book"/>
                <a:sym typeface="Avenir Book"/>
              </a:defRPr>
            </a:lvl1pPr>
          </a:lstStyle>
          <a:p>
            <a:pPr/>
            <a:r>
              <a:t>Are multiple perspectives necessary?</a:t>
            </a:r>
          </a:p>
        </p:txBody>
      </p:sp>
      <p:sp>
        <p:nvSpPr>
          <p:cNvPr id="308" name="Is divide-and-conquer impossible?"/>
          <p:cNvSpPr txBox="1"/>
          <p:nvPr/>
        </p:nvSpPr>
        <p:spPr>
          <a:xfrm>
            <a:off x="6204916" y="4565419"/>
            <a:ext cx="7464697" cy="7281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lvl1pPr marL="0" indent="0">
              <a:buSzTx/>
              <a:buNone/>
              <a:defRPr sz="3800">
                <a:latin typeface="Avenir Book"/>
                <a:ea typeface="Avenir Book"/>
                <a:cs typeface="Avenir Book"/>
                <a:sym typeface="Avenir Book"/>
              </a:defRPr>
            </a:lvl1pPr>
          </a:lstStyle>
          <a:p>
            <a:pPr/>
            <a:r>
              <a:t>Is divide-and-conquer impossible?</a:t>
            </a:r>
          </a:p>
        </p:txBody>
      </p:sp>
      <p:sp>
        <p:nvSpPr>
          <p:cNvPr id="309" name="Does it support learning outcomes?"/>
          <p:cNvSpPr txBox="1"/>
          <p:nvPr/>
        </p:nvSpPr>
        <p:spPr>
          <a:xfrm>
            <a:off x="6204916" y="3360982"/>
            <a:ext cx="7783213" cy="7281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lvl1pPr marL="0" indent="0">
              <a:buSzTx/>
              <a:buNone/>
              <a:defRPr sz="3800">
                <a:latin typeface="Avenir Book"/>
                <a:ea typeface="Avenir Book"/>
                <a:cs typeface="Avenir Book"/>
                <a:sym typeface="Avenir Book"/>
              </a:defRPr>
            </a:lvl1pPr>
          </a:lstStyle>
          <a:p>
            <a:pPr/>
            <a:r>
              <a:t>Does it support learning outcomes?</a:t>
            </a:r>
          </a:p>
        </p:txBody>
      </p:sp>
      <p:sp>
        <p:nvSpPr>
          <p:cNvPr id="310" name="Do they have necessary skills and resources?"/>
          <p:cNvSpPr txBox="1"/>
          <p:nvPr/>
        </p:nvSpPr>
        <p:spPr>
          <a:xfrm>
            <a:off x="6204916" y="5769855"/>
            <a:ext cx="9646049" cy="728134"/>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lvl1pPr marL="0" indent="0">
              <a:buSzTx/>
              <a:buNone/>
              <a:defRPr sz="3800">
                <a:latin typeface="Avenir Book"/>
                <a:ea typeface="Avenir Book"/>
                <a:cs typeface="Avenir Book"/>
                <a:sym typeface="Avenir Book"/>
              </a:defRPr>
            </a:lvl1pPr>
          </a:lstStyle>
          <a:p>
            <a:pPr/>
            <a:r>
              <a:t>Do they have necessary skills and resources?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307"/>
                                        </p:tgtEl>
                                        <p:attrNameLst>
                                          <p:attrName>style.visibility</p:attrName>
                                        </p:attrNameLst>
                                      </p:cBhvr>
                                      <p:to>
                                        <p:strVal val="visible"/>
                                      </p:to>
                                    </p:set>
                                    <p:animEffect filter="wipe(left)" transition="in">
                                      <p:cBhvr>
                                        <p:cTn id="7" dur="500"/>
                                        <p:tgtEl>
                                          <p:spTgt spid="30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309"/>
                                        </p:tgtEl>
                                        <p:attrNameLst>
                                          <p:attrName>style.visibility</p:attrName>
                                        </p:attrNameLst>
                                      </p:cBhvr>
                                      <p:to>
                                        <p:strVal val="visible"/>
                                      </p:to>
                                    </p:set>
                                    <p:animEffect filter="wipe(left)" transition="in">
                                      <p:cBhvr>
                                        <p:cTn id="12" dur="500"/>
                                        <p:tgtEl>
                                          <p:spTgt spid="309"/>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308"/>
                                        </p:tgtEl>
                                        <p:attrNameLst>
                                          <p:attrName>style.visibility</p:attrName>
                                        </p:attrNameLst>
                                      </p:cBhvr>
                                      <p:to>
                                        <p:strVal val="visible"/>
                                      </p:to>
                                    </p:set>
                                    <p:animEffect filter="wipe(left)" transition="in">
                                      <p:cBhvr>
                                        <p:cTn id="17" dur="500"/>
                                        <p:tgtEl>
                                          <p:spTgt spid="308"/>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4" fill="hold">
                                  <p:stCondLst>
                                    <p:cond delay="0"/>
                                  </p:stCondLst>
                                  <p:iterate type="el" backwards="0">
                                    <p:tmAbs val="0"/>
                                  </p:iterate>
                                  <p:childTnLst>
                                    <p:set>
                                      <p:cBhvr>
                                        <p:cTn id="21" fill="hold"/>
                                        <p:tgtEl>
                                          <p:spTgt spid="310"/>
                                        </p:tgtEl>
                                        <p:attrNameLst>
                                          <p:attrName>style.visibility</p:attrName>
                                        </p:attrNameLst>
                                      </p:cBhvr>
                                      <p:to>
                                        <p:strVal val="visible"/>
                                      </p:to>
                                    </p:set>
                                    <p:animEffect filter="wipe(left)" transition="in">
                                      <p:cBhvr>
                                        <p:cTn id="22" dur="500"/>
                                        <p:tgtEl>
                                          <p:spTgt spid="3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0" grpId="4"/>
      <p:bldP build="whole" bldLvl="1" animBg="1" rev="0" advAuto="0" spid="308" grpId="3"/>
      <p:bldP build="whole" bldLvl="1" animBg="1" rev="0" advAuto="0" spid="309" grpId="2"/>
      <p:bldP build="whole" bldLvl="1" animBg="1" rev="0" advAuto="0" spid="307"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2" name="Group formation"/>
          <p:cNvSpPr/>
          <p:nvPr>
            <p:ph type="title"/>
          </p:nvPr>
        </p:nvSpPr>
        <p:spPr>
          <a:prstGeom prst="rect">
            <a:avLst/>
          </a:prstGeom>
        </p:spPr>
        <p:txBody>
          <a:bodyPr/>
          <a:lstStyle/>
          <a:p>
            <a:pPr/>
            <a:r>
              <a:t>Group formation</a:t>
            </a:r>
          </a:p>
        </p:txBody>
      </p:sp>
      <p:pic>
        <p:nvPicPr>
          <p:cNvPr id="313" name="Image" descr="Image"/>
          <p:cNvPicPr>
            <a:picLocks noChangeAspect="1"/>
          </p:cNvPicPr>
          <p:nvPr/>
        </p:nvPicPr>
        <p:blipFill>
          <a:blip r:embed="rId2">
            <a:extLst/>
          </a:blip>
          <a:stretch>
            <a:fillRect/>
          </a:stretch>
        </p:blipFill>
        <p:spPr>
          <a:xfrm>
            <a:off x="1007174" y="1441662"/>
            <a:ext cx="4452907" cy="6260676"/>
          </a:xfrm>
          <a:prstGeom prst="rect">
            <a:avLst/>
          </a:prstGeom>
          <a:ln w="3175">
            <a:miter lim="400000"/>
          </a:ln>
        </p:spPr>
      </p:pic>
      <p:grpSp>
        <p:nvGrpSpPr>
          <p:cNvPr id="321" name="Group"/>
          <p:cNvGrpSpPr/>
          <p:nvPr/>
        </p:nvGrpSpPr>
        <p:grpSpPr>
          <a:xfrm>
            <a:off x="6009059" y="546644"/>
            <a:ext cx="7823576" cy="2946661"/>
            <a:chOff x="0" y="0"/>
            <a:chExt cx="7823574" cy="2946659"/>
          </a:xfrm>
        </p:grpSpPr>
        <p:sp>
          <p:nvSpPr>
            <p:cNvPr id="314" name="Selection"/>
            <p:cNvSpPr/>
            <p:nvPr/>
          </p:nvSpPr>
          <p:spPr>
            <a:xfrm>
              <a:off x="2235083" y="1676659"/>
              <a:ext cx="2480038" cy="1270001"/>
            </a:xfrm>
            <a:prstGeom prst="roundRect">
              <a:avLst>
                <a:gd name="adj" fmla="val 15000"/>
              </a:avLst>
            </a:prstGeom>
            <a:solidFill>
              <a:srgbClr val="F5ECD6"/>
            </a:solidFill>
            <a:ln w="63500" cap="flat">
              <a:solidFill>
                <a:srgbClr val="552B95"/>
              </a:solidFill>
              <a:prstDash val="solid"/>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wrap="square" lIns="33866" tIns="33866" rIns="33866" bIns="33866" numCol="1" anchor="ctr">
              <a:noAutofit/>
            </a:bodyPr>
            <a:lstStyle>
              <a:lvl1pPr marL="0" indent="0" algn="ctr">
                <a:spcBef>
                  <a:spcPts val="0"/>
                </a:spcBef>
                <a:buSzTx/>
                <a:buNone/>
                <a:defRPr sz="4000">
                  <a:solidFill>
                    <a:srgbClr val="552B95"/>
                  </a:solidFill>
                  <a:latin typeface="Avenir Book"/>
                  <a:ea typeface="Avenir Book"/>
                  <a:cs typeface="Avenir Book"/>
                  <a:sym typeface="Avenir Book"/>
                </a:defRPr>
              </a:lvl1pPr>
            </a:lstStyle>
            <a:p>
              <a:pPr/>
              <a:r>
                <a:t>Selection</a:t>
              </a:r>
            </a:p>
          </p:txBody>
        </p:sp>
        <p:sp>
          <p:nvSpPr>
            <p:cNvPr id="315" name="Self"/>
            <p:cNvSpPr/>
            <p:nvPr/>
          </p:nvSpPr>
          <p:spPr>
            <a:xfrm>
              <a:off x="0" y="445369"/>
              <a:ext cx="2857442" cy="730976"/>
            </a:xfrm>
            <a:prstGeom prst="roundRect">
              <a:avLst>
                <a:gd name="adj" fmla="val 26061"/>
              </a:avLst>
            </a:prstGeom>
            <a:solidFill>
              <a:srgbClr val="552B95"/>
            </a:solidFill>
            <a:ln w="3175" cap="flat">
              <a:noFill/>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wrap="square" lIns="33866" tIns="33866" rIns="33866" bIns="33866" numCol="1" anchor="ctr">
              <a:noAutofit/>
            </a:bodyPr>
            <a:lstStyle>
              <a:lvl1pPr marL="0" indent="0" algn="ctr">
                <a:spcBef>
                  <a:spcPts val="0"/>
                </a:spcBef>
                <a:buSzTx/>
                <a:buNone/>
                <a:defRPr sz="3200">
                  <a:solidFill>
                    <a:srgbClr val="F5ECD6"/>
                  </a:solidFill>
                  <a:latin typeface="Avenir Book"/>
                  <a:ea typeface="Avenir Book"/>
                  <a:cs typeface="Avenir Book"/>
                  <a:sym typeface="Avenir Book"/>
                </a:defRPr>
              </a:lvl1pPr>
            </a:lstStyle>
            <a:p>
              <a:pPr/>
              <a:r>
                <a:t>Self</a:t>
              </a:r>
            </a:p>
          </p:txBody>
        </p:sp>
        <p:sp>
          <p:nvSpPr>
            <p:cNvPr id="316" name="Assigned"/>
            <p:cNvSpPr/>
            <p:nvPr/>
          </p:nvSpPr>
          <p:spPr>
            <a:xfrm>
              <a:off x="5343537" y="1742500"/>
              <a:ext cx="2480038" cy="730976"/>
            </a:xfrm>
            <a:prstGeom prst="roundRect">
              <a:avLst>
                <a:gd name="adj" fmla="val 26061"/>
              </a:avLst>
            </a:prstGeom>
            <a:solidFill>
              <a:srgbClr val="552B95"/>
            </a:solidFill>
            <a:ln w="3175" cap="flat">
              <a:noFill/>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wrap="square" lIns="33866" tIns="33866" rIns="33866" bIns="33866" numCol="1" anchor="ctr">
              <a:noAutofit/>
            </a:bodyPr>
            <a:lstStyle>
              <a:lvl1pPr marL="0" indent="0" algn="ctr">
                <a:spcBef>
                  <a:spcPts val="0"/>
                </a:spcBef>
                <a:buSzTx/>
                <a:buNone/>
                <a:defRPr sz="3200">
                  <a:solidFill>
                    <a:srgbClr val="F5ECD6"/>
                  </a:solidFill>
                  <a:latin typeface="Avenir Book"/>
                  <a:ea typeface="Avenir Book"/>
                  <a:cs typeface="Avenir Book"/>
                  <a:sym typeface="Avenir Book"/>
                </a:defRPr>
              </a:lvl1pPr>
            </a:lstStyle>
            <a:p>
              <a:pPr/>
              <a:r>
                <a:t>Assigned</a:t>
              </a:r>
            </a:p>
          </p:txBody>
        </p:sp>
        <p:sp>
          <p:nvSpPr>
            <p:cNvPr id="317" name="Random"/>
            <p:cNvSpPr/>
            <p:nvPr/>
          </p:nvSpPr>
          <p:spPr>
            <a:xfrm>
              <a:off x="4024798" y="0"/>
              <a:ext cx="2480038" cy="730975"/>
            </a:xfrm>
            <a:prstGeom prst="roundRect">
              <a:avLst>
                <a:gd name="adj" fmla="val 26061"/>
              </a:avLst>
            </a:prstGeom>
            <a:solidFill>
              <a:srgbClr val="552B95"/>
            </a:solidFill>
            <a:ln w="3175" cap="flat">
              <a:noFill/>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wrap="square" lIns="33866" tIns="33866" rIns="33866" bIns="33866" numCol="1" anchor="ctr">
              <a:noAutofit/>
            </a:bodyPr>
            <a:lstStyle>
              <a:lvl1pPr marL="0" indent="0" algn="ctr">
                <a:spcBef>
                  <a:spcPts val="0"/>
                </a:spcBef>
                <a:buSzTx/>
                <a:buNone/>
                <a:defRPr sz="3200">
                  <a:solidFill>
                    <a:srgbClr val="F5ECD6"/>
                  </a:solidFill>
                  <a:latin typeface="Avenir Book"/>
                  <a:ea typeface="Avenir Book"/>
                  <a:cs typeface="Avenir Book"/>
                  <a:sym typeface="Avenir Book"/>
                </a:defRPr>
              </a:lvl1pPr>
            </a:lstStyle>
            <a:p>
              <a:pPr/>
              <a:r>
                <a:t>Random</a:t>
              </a:r>
            </a:p>
          </p:txBody>
        </p:sp>
        <p:cxnSp>
          <p:nvCxnSpPr>
            <p:cNvPr id="318" name="Connection Line"/>
            <p:cNvCxnSpPr>
              <a:stCxn id="314" idx="0"/>
              <a:endCxn id="315" idx="0"/>
            </p:cNvCxnSpPr>
            <p:nvPr/>
          </p:nvCxnSpPr>
          <p:spPr>
            <a:xfrm flipH="1" flipV="1">
              <a:off x="1428720" y="810857"/>
              <a:ext cx="2046383" cy="1500803"/>
            </a:xfrm>
            <a:prstGeom prst="straightConnector1">
              <a:avLst/>
            </a:prstGeom>
            <a:ln w="12700" cap="flat">
              <a:solidFill>
                <a:srgbClr val="000000"/>
              </a:solidFill>
              <a:prstDash val="solid"/>
              <a:miter lim="400000"/>
            </a:ln>
            <a:effectLst/>
          </p:spPr>
        </p:cxnSp>
        <p:cxnSp>
          <p:nvCxnSpPr>
            <p:cNvPr id="319" name="Connection Line"/>
            <p:cNvCxnSpPr>
              <a:stCxn id="314" idx="0"/>
              <a:endCxn id="317" idx="0"/>
            </p:cNvCxnSpPr>
            <p:nvPr/>
          </p:nvCxnSpPr>
          <p:spPr>
            <a:xfrm flipV="1">
              <a:off x="3475102" y="365487"/>
              <a:ext cx="1789715" cy="1946173"/>
            </a:xfrm>
            <a:prstGeom prst="straightConnector1">
              <a:avLst/>
            </a:prstGeom>
            <a:ln w="12700" cap="flat">
              <a:solidFill>
                <a:srgbClr val="000000"/>
              </a:solidFill>
              <a:prstDash val="solid"/>
              <a:miter lim="400000"/>
            </a:ln>
            <a:effectLst/>
          </p:spPr>
        </p:cxnSp>
        <p:cxnSp>
          <p:nvCxnSpPr>
            <p:cNvPr id="320" name="Connection Line"/>
            <p:cNvCxnSpPr>
              <a:stCxn id="314" idx="0"/>
              <a:endCxn id="316" idx="0"/>
            </p:cNvCxnSpPr>
            <p:nvPr/>
          </p:nvCxnSpPr>
          <p:spPr>
            <a:xfrm flipV="1">
              <a:off x="3475102" y="2107988"/>
              <a:ext cx="3108455" cy="203672"/>
            </a:xfrm>
            <a:prstGeom prst="straightConnector1">
              <a:avLst/>
            </a:prstGeom>
            <a:ln w="12700" cap="flat">
              <a:solidFill>
                <a:srgbClr val="000000"/>
              </a:solidFill>
              <a:prstDash val="solid"/>
              <a:miter lim="400000"/>
            </a:ln>
            <a:effectLst/>
          </p:spPr>
        </p:cxnSp>
      </p:grpSp>
      <p:grpSp>
        <p:nvGrpSpPr>
          <p:cNvPr id="327" name="Group"/>
          <p:cNvGrpSpPr/>
          <p:nvPr/>
        </p:nvGrpSpPr>
        <p:grpSpPr>
          <a:xfrm>
            <a:off x="9416394" y="3578019"/>
            <a:ext cx="6722260" cy="3282267"/>
            <a:chOff x="2235083" y="842441"/>
            <a:chExt cx="6722258" cy="3282265"/>
          </a:xfrm>
        </p:grpSpPr>
        <p:sp>
          <p:nvSpPr>
            <p:cNvPr id="322" name="Skills"/>
            <p:cNvSpPr/>
            <p:nvPr/>
          </p:nvSpPr>
          <p:spPr>
            <a:xfrm>
              <a:off x="2235083" y="1676659"/>
              <a:ext cx="2480038" cy="1270001"/>
            </a:xfrm>
            <a:prstGeom prst="roundRect">
              <a:avLst>
                <a:gd name="adj" fmla="val 15000"/>
              </a:avLst>
            </a:prstGeom>
            <a:solidFill>
              <a:srgbClr val="F5ECD6"/>
            </a:solidFill>
            <a:ln w="63500" cap="flat">
              <a:solidFill>
                <a:srgbClr val="552B95"/>
              </a:solidFill>
              <a:prstDash val="solid"/>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wrap="square" lIns="33866" tIns="33866" rIns="33866" bIns="33866" numCol="1" anchor="ctr">
              <a:noAutofit/>
            </a:bodyPr>
            <a:lstStyle>
              <a:lvl1pPr marL="0" indent="0" algn="ctr">
                <a:spcBef>
                  <a:spcPts val="0"/>
                </a:spcBef>
                <a:buSzTx/>
                <a:buNone/>
                <a:defRPr sz="4000">
                  <a:solidFill>
                    <a:srgbClr val="552B95"/>
                  </a:solidFill>
                  <a:latin typeface="Avenir Book"/>
                  <a:ea typeface="Avenir Book"/>
                  <a:cs typeface="Avenir Book"/>
                  <a:sym typeface="Avenir Book"/>
                </a:defRPr>
              </a:lvl1pPr>
            </a:lstStyle>
            <a:p>
              <a:pPr/>
              <a:r>
                <a:t>Skills</a:t>
              </a:r>
            </a:p>
          </p:txBody>
        </p:sp>
        <p:sp>
          <p:nvSpPr>
            <p:cNvPr id="323" name="Similar/homogeneous"/>
            <p:cNvSpPr/>
            <p:nvPr/>
          </p:nvSpPr>
          <p:spPr>
            <a:xfrm>
              <a:off x="6099900" y="2879089"/>
              <a:ext cx="2857443" cy="1245619"/>
            </a:xfrm>
            <a:prstGeom prst="roundRect">
              <a:avLst>
                <a:gd name="adj" fmla="val 15294"/>
              </a:avLst>
            </a:prstGeom>
            <a:solidFill>
              <a:srgbClr val="552B95"/>
            </a:solidFill>
            <a:ln w="3175" cap="flat">
              <a:noFill/>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wrap="square" lIns="33866" tIns="33866" rIns="33866" bIns="33866" numCol="1" anchor="ctr">
              <a:noAutofit/>
            </a:bodyPr>
            <a:lstStyle>
              <a:lvl1pPr marL="0" indent="0" algn="ctr">
                <a:spcBef>
                  <a:spcPts val="0"/>
                </a:spcBef>
                <a:buSzTx/>
                <a:buNone/>
                <a:defRPr sz="3200">
                  <a:solidFill>
                    <a:srgbClr val="F5ECD6"/>
                  </a:solidFill>
                  <a:latin typeface="Avenir Book"/>
                  <a:ea typeface="Avenir Book"/>
                  <a:cs typeface="Avenir Book"/>
                  <a:sym typeface="Avenir Book"/>
                </a:defRPr>
              </a:lvl1pPr>
            </a:lstStyle>
            <a:p>
              <a:pPr/>
              <a:r>
                <a:t>Similar/homogeneous</a:t>
              </a:r>
            </a:p>
          </p:txBody>
        </p:sp>
        <p:sp>
          <p:nvSpPr>
            <p:cNvPr id="324" name="Diverse/ heterogeneous"/>
            <p:cNvSpPr/>
            <p:nvPr/>
          </p:nvSpPr>
          <p:spPr>
            <a:xfrm>
              <a:off x="5600475" y="842441"/>
              <a:ext cx="3143619" cy="1298880"/>
            </a:xfrm>
            <a:prstGeom prst="roundRect">
              <a:avLst>
                <a:gd name="adj" fmla="val 14666"/>
              </a:avLst>
            </a:prstGeom>
            <a:solidFill>
              <a:srgbClr val="552B95"/>
            </a:solidFill>
            <a:ln w="3175" cap="flat">
              <a:noFill/>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wrap="square" lIns="33866" tIns="33866" rIns="33866" bIns="33866" numCol="1" anchor="ctr">
              <a:noAutofit/>
            </a:bodyPr>
            <a:lstStyle>
              <a:lvl1pPr marL="0" indent="0" algn="ctr">
                <a:spcBef>
                  <a:spcPts val="0"/>
                </a:spcBef>
                <a:buSzTx/>
                <a:buNone/>
                <a:defRPr sz="3200">
                  <a:solidFill>
                    <a:srgbClr val="F5ECD6"/>
                  </a:solidFill>
                  <a:latin typeface="Avenir Book"/>
                  <a:ea typeface="Avenir Book"/>
                  <a:cs typeface="Avenir Book"/>
                  <a:sym typeface="Avenir Book"/>
                </a:defRPr>
              </a:lvl1pPr>
            </a:lstStyle>
            <a:p>
              <a:pPr/>
              <a:r>
                <a:t>Diverse/ heterogeneous</a:t>
              </a:r>
            </a:p>
          </p:txBody>
        </p:sp>
        <p:cxnSp>
          <p:nvCxnSpPr>
            <p:cNvPr id="325" name="Connection Line"/>
            <p:cNvCxnSpPr>
              <a:stCxn id="322" idx="0"/>
              <a:endCxn id="323" idx="0"/>
            </p:cNvCxnSpPr>
            <p:nvPr/>
          </p:nvCxnSpPr>
          <p:spPr>
            <a:xfrm>
              <a:off x="3475102" y="2311659"/>
              <a:ext cx="4053520" cy="1190240"/>
            </a:xfrm>
            <a:prstGeom prst="straightConnector1">
              <a:avLst/>
            </a:prstGeom>
            <a:ln w="12700" cap="flat">
              <a:solidFill>
                <a:srgbClr val="000000"/>
              </a:solidFill>
              <a:prstDash val="solid"/>
              <a:miter lim="400000"/>
            </a:ln>
            <a:effectLst/>
          </p:spPr>
        </p:cxnSp>
        <p:cxnSp>
          <p:nvCxnSpPr>
            <p:cNvPr id="326" name="Connection Line"/>
            <p:cNvCxnSpPr>
              <a:stCxn id="322" idx="0"/>
              <a:endCxn id="324" idx="0"/>
            </p:cNvCxnSpPr>
            <p:nvPr/>
          </p:nvCxnSpPr>
          <p:spPr>
            <a:xfrm flipV="1">
              <a:off x="3475102" y="1491881"/>
              <a:ext cx="3697183" cy="819779"/>
            </a:xfrm>
            <a:prstGeom prst="straightConnector1">
              <a:avLst/>
            </a:prstGeom>
            <a:ln w="12700" cap="flat">
              <a:solidFill>
                <a:srgbClr val="000000"/>
              </a:solidFill>
              <a:prstDash val="solid"/>
              <a:miter lim="400000"/>
            </a:ln>
            <a:effectLst/>
          </p:spPr>
        </p:cxnSp>
      </p:grpSp>
      <p:grpSp>
        <p:nvGrpSpPr>
          <p:cNvPr id="333" name="Group"/>
          <p:cNvGrpSpPr/>
          <p:nvPr/>
        </p:nvGrpSpPr>
        <p:grpSpPr>
          <a:xfrm>
            <a:off x="4921193" y="4568001"/>
            <a:ext cx="7663867" cy="3190713"/>
            <a:chOff x="-2948745" y="-20171"/>
            <a:chExt cx="7663865" cy="3190711"/>
          </a:xfrm>
        </p:grpSpPr>
        <p:sp>
          <p:nvSpPr>
            <p:cNvPr id="328" name="Representation"/>
            <p:cNvSpPr/>
            <p:nvPr/>
          </p:nvSpPr>
          <p:spPr>
            <a:xfrm>
              <a:off x="757154" y="1676659"/>
              <a:ext cx="3957967" cy="1270001"/>
            </a:xfrm>
            <a:prstGeom prst="roundRect">
              <a:avLst>
                <a:gd name="adj" fmla="val 15000"/>
              </a:avLst>
            </a:prstGeom>
            <a:solidFill>
              <a:srgbClr val="F5ECD6"/>
            </a:solidFill>
            <a:ln w="63500" cap="flat">
              <a:solidFill>
                <a:srgbClr val="552B95"/>
              </a:solidFill>
              <a:prstDash val="solid"/>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wrap="square" lIns="33866" tIns="33866" rIns="33866" bIns="33866" numCol="1" anchor="ctr">
              <a:noAutofit/>
            </a:bodyPr>
            <a:lstStyle>
              <a:lvl1pPr marL="0" indent="0" algn="ctr">
                <a:spcBef>
                  <a:spcPts val="0"/>
                </a:spcBef>
                <a:buSzTx/>
                <a:buNone/>
                <a:defRPr sz="4000">
                  <a:solidFill>
                    <a:srgbClr val="552B95"/>
                  </a:solidFill>
                  <a:latin typeface="Avenir Book"/>
                  <a:ea typeface="Avenir Book"/>
                  <a:cs typeface="Avenir Book"/>
                  <a:sym typeface="Avenir Book"/>
                </a:defRPr>
              </a:lvl1pPr>
            </a:lstStyle>
            <a:p>
              <a:pPr/>
              <a:r>
                <a:t>Representation</a:t>
              </a:r>
            </a:p>
          </p:txBody>
        </p:sp>
        <p:sp>
          <p:nvSpPr>
            <p:cNvPr id="329" name="Distributed"/>
            <p:cNvSpPr/>
            <p:nvPr/>
          </p:nvSpPr>
          <p:spPr>
            <a:xfrm>
              <a:off x="-2542926" y="-20172"/>
              <a:ext cx="2857443" cy="1245619"/>
            </a:xfrm>
            <a:prstGeom prst="roundRect">
              <a:avLst>
                <a:gd name="adj" fmla="val 15294"/>
              </a:avLst>
            </a:prstGeom>
            <a:solidFill>
              <a:srgbClr val="552B95"/>
            </a:solidFill>
            <a:ln w="3175" cap="flat">
              <a:noFill/>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wrap="square" lIns="33866" tIns="33866" rIns="33866" bIns="33866" numCol="1" anchor="ctr">
              <a:noAutofit/>
            </a:bodyPr>
            <a:lstStyle>
              <a:lvl1pPr marL="0" indent="0" algn="ctr">
                <a:spcBef>
                  <a:spcPts val="0"/>
                </a:spcBef>
                <a:buSzTx/>
                <a:buNone/>
                <a:defRPr sz="3200">
                  <a:solidFill>
                    <a:srgbClr val="F5ECD6"/>
                  </a:solidFill>
                  <a:latin typeface="Avenir Book"/>
                  <a:ea typeface="Avenir Book"/>
                  <a:cs typeface="Avenir Book"/>
                  <a:sym typeface="Avenir Book"/>
                </a:defRPr>
              </a:lvl1pPr>
            </a:lstStyle>
            <a:p>
              <a:pPr/>
              <a:r>
                <a:t>Distributed</a:t>
              </a:r>
            </a:p>
          </p:txBody>
        </p:sp>
        <p:sp>
          <p:nvSpPr>
            <p:cNvPr id="330" name="Grouped"/>
            <p:cNvSpPr/>
            <p:nvPr/>
          </p:nvSpPr>
          <p:spPr>
            <a:xfrm>
              <a:off x="-2948746" y="1871660"/>
              <a:ext cx="3143620" cy="1298881"/>
            </a:xfrm>
            <a:prstGeom prst="roundRect">
              <a:avLst>
                <a:gd name="adj" fmla="val 14666"/>
              </a:avLst>
            </a:prstGeom>
            <a:solidFill>
              <a:srgbClr val="552B95"/>
            </a:solidFill>
            <a:ln w="3175" cap="flat">
              <a:noFill/>
              <a:miter lim="400000"/>
            </a:ln>
            <a:effectLst>
              <a:outerShdw sx="100000" sy="100000" kx="0" ky="0" algn="b" rotWithShape="0" blurRad="25400" dist="12700" dir="5400000">
                <a:srgbClr val="000000">
                  <a:alpha val="50000"/>
                </a:srgbClr>
              </a:outerShdw>
            </a:effectLst>
            <a:extLst>
              <a:ext uri="{C572A759-6A51-4108-AA02-DFA0A04FC94B}">
                <ma14:wrappingTextBoxFlag xmlns:ma14="http://schemas.microsoft.com/office/mac/drawingml/2011/main" val="1"/>
              </a:ext>
            </a:extLst>
          </p:spPr>
          <p:txBody>
            <a:bodyPr wrap="square" lIns="33866" tIns="33866" rIns="33866" bIns="33866" numCol="1" anchor="ctr">
              <a:noAutofit/>
            </a:bodyPr>
            <a:lstStyle>
              <a:lvl1pPr marL="0" indent="0" algn="ctr">
                <a:spcBef>
                  <a:spcPts val="0"/>
                </a:spcBef>
                <a:buSzTx/>
                <a:buNone/>
                <a:defRPr sz="3200">
                  <a:solidFill>
                    <a:srgbClr val="F5ECD6"/>
                  </a:solidFill>
                  <a:latin typeface="Avenir Book"/>
                  <a:ea typeface="Avenir Book"/>
                  <a:cs typeface="Avenir Book"/>
                  <a:sym typeface="Avenir Book"/>
                </a:defRPr>
              </a:lvl1pPr>
            </a:lstStyle>
            <a:p>
              <a:pPr/>
              <a:r>
                <a:t>Grouped</a:t>
              </a:r>
            </a:p>
          </p:txBody>
        </p:sp>
        <p:cxnSp>
          <p:nvCxnSpPr>
            <p:cNvPr id="331" name="Connection Line"/>
            <p:cNvCxnSpPr>
              <a:stCxn id="328" idx="0"/>
              <a:endCxn id="329" idx="0"/>
            </p:cNvCxnSpPr>
            <p:nvPr/>
          </p:nvCxnSpPr>
          <p:spPr>
            <a:xfrm flipH="1" flipV="1">
              <a:off x="-1114205" y="602637"/>
              <a:ext cx="3850343" cy="1709023"/>
            </a:xfrm>
            <a:prstGeom prst="straightConnector1">
              <a:avLst/>
            </a:prstGeom>
            <a:ln w="12700" cap="flat">
              <a:solidFill>
                <a:srgbClr val="000000"/>
              </a:solidFill>
              <a:prstDash val="solid"/>
              <a:miter lim="400000"/>
            </a:ln>
            <a:effectLst/>
          </p:spPr>
        </p:cxnSp>
        <p:cxnSp>
          <p:nvCxnSpPr>
            <p:cNvPr id="332" name="Connection Line"/>
            <p:cNvCxnSpPr>
              <a:stCxn id="328" idx="0"/>
              <a:endCxn id="330" idx="0"/>
            </p:cNvCxnSpPr>
            <p:nvPr/>
          </p:nvCxnSpPr>
          <p:spPr>
            <a:xfrm flipH="1">
              <a:off x="-1376937" y="2311659"/>
              <a:ext cx="4113075" cy="209442"/>
            </a:xfrm>
            <a:prstGeom prst="straightConnector1">
              <a:avLst/>
            </a:prstGeom>
            <a:ln w="12700" cap="flat">
              <a:solidFill>
                <a:srgbClr val="000000"/>
              </a:solidFill>
              <a:prstDash val="solid"/>
              <a:miter lim="400000"/>
            </a:ln>
            <a:effectLst/>
          </p:spPr>
        </p:cxn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21"/>
                                        </p:tgtEl>
                                        <p:attrNameLst>
                                          <p:attrName>style.visibility</p:attrName>
                                        </p:attrNameLst>
                                      </p:cBhvr>
                                      <p:to>
                                        <p:strVal val="visible"/>
                                      </p:to>
                                    </p:set>
                                    <p:animEffect filter="dissolve" transition="in">
                                      <p:cBhvr>
                                        <p:cTn id="7" dur="1000"/>
                                        <p:tgtEl>
                                          <p:spTgt spid="32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327"/>
                                        </p:tgtEl>
                                        <p:attrNameLst>
                                          <p:attrName>style.visibility</p:attrName>
                                        </p:attrNameLst>
                                      </p:cBhvr>
                                      <p:to>
                                        <p:strVal val="visible"/>
                                      </p:to>
                                    </p:set>
                                    <p:animEffect filter="dissolve" transition="in">
                                      <p:cBhvr>
                                        <p:cTn id="12" dur="1000"/>
                                        <p:tgtEl>
                                          <p:spTgt spid="327"/>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333"/>
                                        </p:tgtEl>
                                        <p:attrNameLst>
                                          <p:attrName>style.visibility</p:attrName>
                                        </p:attrNameLst>
                                      </p:cBhvr>
                                      <p:to>
                                        <p:strVal val="visible"/>
                                      </p:to>
                                    </p:set>
                                    <p:animEffect filter="dissolve" transition="in">
                                      <p:cBhvr>
                                        <p:cTn id="17" dur="1000"/>
                                        <p:tgtEl>
                                          <p:spTgt spid="3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3" grpId="3"/>
      <p:bldP build="whole" bldLvl="1" animBg="1" rev="0" advAuto="0" spid="321" grpId="1"/>
      <p:bldP build="whole" bldLvl="1" animBg="1" rev="0" advAuto="0" spid="327" grpId="2"/>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5" name="Stages of Group Dynamics"/>
          <p:cNvSpPr/>
          <p:nvPr>
            <p:ph type="title"/>
          </p:nvPr>
        </p:nvSpPr>
        <p:spPr>
          <a:prstGeom prst="rect">
            <a:avLst/>
          </a:prstGeom>
        </p:spPr>
        <p:txBody>
          <a:bodyPr/>
          <a:lstStyle/>
          <a:p>
            <a:pPr/>
            <a:r>
              <a:t>Stages of Group Dynamics</a:t>
            </a:r>
          </a:p>
        </p:txBody>
      </p:sp>
      <p:sp>
        <p:nvSpPr>
          <p:cNvPr id="336" name="Forming"/>
          <p:cNvSpPr/>
          <p:nvPr/>
        </p:nvSpPr>
        <p:spPr>
          <a:xfrm>
            <a:off x="454118" y="6200537"/>
            <a:ext cx="5080001" cy="2032001"/>
          </a:xfrm>
          <a:prstGeom prst="rect">
            <a:avLst/>
          </a:prstGeom>
          <a:solidFill>
            <a:schemeClr val="accent4">
              <a:hueOff val="384618"/>
              <a:satOff val="3869"/>
              <a:lumOff val="5802"/>
            </a:schemeClr>
          </a:solidFill>
          <a:ln w="50800">
            <a:solidFill>
              <a:srgbClr val="000000"/>
            </a:solidFill>
            <a:miter lim="400000"/>
          </a:ln>
          <a:extLst>
            <a:ext uri="{C572A759-6A51-4108-AA02-DFA0A04FC94B}">
              <ma14:wrappingTextBoxFlag xmlns:ma14="http://schemas.microsoft.com/office/mac/drawingml/2011/main" val="1"/>
            </a:ext>
          </a:extLst>
        </p:spPr>
        <p:txBody>
          <a:bodyPr lIns="33866" tIns="33866" rIns="33866" bIns="33866" anchor="ctr"/>
          <a:lstStyle>
            <a:lvl1pPr marL="0" indent="0" algn="ctr">
              <a:spcBef>
                <a:spcPts val="0"/>
              </a:spcBef>
              <a:buSzTx/>
              <a:buNone/>
              <a:defRPr sz="4400">
                <a:latin typeface="Avenir Book"/>
                <a:ea typeface="Avenir Book"/>
                <a:cs typeface="Avenir Book"/>
                <a:sym typeface="Avenir Book"/>
              </a:defRPr>
            </a:lvl1pPr>
          </a:lstStyle>
          <a:p>
            <a:pPr/>
            <a:r>
              <a:t>Forming</a:t>
            </a:r>
          </a:p>
        </p:txBody>
      </p:sp>
      <p:sp>
        <p:nvSpPr>
          <p:cNvPr id="337" name="expectations…"/>
          <p:cNvSpPr txBox="1"/>
          <p:nvPr/>
        </p:nvSpPr>
        <p:spPr>
          <a:xfrm>
            <a:off x="465230" y="4295163"/>
            <a:ext cx="2655258" cy="1947335"/>
          </a:xfrm>
          <a:prstGeom prst="rect">
            <a:avLst/>
          </a:prstGeom>
          <a:ln w="3175">
            <a:miter lim="400000"/>
          </a:ln>
          <a:extLst>
            <a:ext uri="{C572A759-6A51-4108-AA02-DFA0A04FC94B}">
              <ma14:wrappingTextBoxFlag xmlns:ma14="http://schemas.microsoft.com/office/mac/drawingml/2011/main" val="1"/>
            </a:ext>
          </a:extLst>
        </p:spPr>
        <p:txBody>
          <a:bodyPr wrap="none" lIns="33866" tIns="33866" rIns="33866" bIns="33866">
            <a:normAutofit fontScale="100000" lnSpcReduction="0"/>
          </a:bodyPr>
          <a:lstStyle/>
          <a:p>
            <a:pPr marL="0" indent="0">
              <a:buSzTx/>
              <a:buNone/>
              <a:defRPr>
                <a:latin typeface="Avenir Book"/>
                <a:ea typeface="Avenir Book"/>
                <a:cs typeface="Avenir Book"/>
                <a:sym typeface="Avenir Book"/>
              </a:defRPr>
            </a:pPr>
            <a:r>
              <a:t>expectations</a:t>
            </a:r>
          </a:p>
          <a:p>
            <a:pPr marL="0" indent="0">
              <a:buSzTx/>
              <a:buNone/>
              <a:defRPr>
                <a:latin typeface="Avenir Book"/>
                <a:ea typeface="Avenir Book"/>
                <a:cs typeface="Avenir Book"/>
                <a:sym typeface="Avenir Book"/>
              </a:defRPr>
            </a:pPr>
            <a:r>
              <a:t>goals</a:t>
            </a:r>
          </a:p>
          <a:p>
            <a:pPr marL="0" indent="0">
              <a:buSzTx/>
              <a:buNone/>
              <a:defRPr>
                <a:latin typeface="Avenir Book"/>
                <a:ea typeface="Avenir Book"/>
                <a:cs typeface="Avenir Book"/>
                <a:sym typeface="Avenir Book"/>
              </a:defRPr>
            </a:pPr>
            <a:r>
              <a:t>trust</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4.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25400" dist="12700" dir="5400000">
              <a:srgbClr val="000000">
                <a:alpha val="50000"/>
              </a:srgbClr>
            </a:outerShdw>
          </a:effectLst>
        </a:effectStyle>
        <a:effectStyle>
          <a:effectLst>
            <a:outerShdw sx="100000" sy="100000" kx="0" ky="0" algn="b" rotWithShape="0" blurRad="25400" dist="0" dir="0">
              <a:srgbClr val="000000">
                <a:alpha val="50000"/>
              </a:srgbClr>
            </a:outerShdw>
          </a:effectLst>
        </a:effectStyle>
        <a:effectStyle>
          <a:effectLst>
            <a:outerShdw sx="100000" sy="100000" kx="0" ky="0" algn="b" rotWithShape="0" blurRad="25400" dist="127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3175" cap="flat">
          <a:noFill/>
          <a:miter lim="400000"/>
        </a:ln>
        <a:effectLst>
          <a:outerShdw sx="100000" sy="100000" kx="0" ky="0" algn="b" rotWithShape="0" blurRad="25400" dist="12700" dir="5400000">
            <a:srgbClr val="000000">
              <a:alpha val="50000"/>
            </a:srgbClr>
          </a:outerShdw>
        </a:effectLst>
        <a:sp3d/>
      </a:spPr>
      <a:bodyPr rot="0" spcFirstLastPara="1" vertOverflow="overflow" horzOverflow="overflow" vert="horz" wrap="square" lIns="33866" tIns="33866" rIns="33866" bIns="33866" numCol="1" spcCol="38100" rtlCol="0" anchor="ctr" upright="0">
        <a:spAutoFit/>
      </a:bodyPr>
      <a:lstStyle>
        <a:defPPr marL="0" marR="0" indent="0" algn="ctr" defTabSz="550333"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33866" tIns="33866" rIns="33866" bIns="33866" numCol="1" spcCol="38100" rtlCol="0" anchor="t" upright="0">
        <a:normAutofit fontScale="100000" lnSpcReduction="0"/>
      </a:bodyPr>
      <a:lstStyle>
        <a:defPPr marL="762705" marR="0" indent="-419805" algn="l" defTabSz="550333" rtl="0" fontAlgn="auto" latinLnBrk="0" hangingPunct="0">
          <a:lnSpc>
            <a:spcPct val="100000"/>
          </a:lnSpc>
          <a:spcBef>
            <a:spcPts val="500"/>
          </a:spcBef>
          <a:spcAft>
            <a:spcPts val="0"/>
          </a:spcAft>
          <a:buClrTx/>
          <a:buSzPct val="75000"/>
          <a:buFontTx/>
          <a:buChar char="•"/>
          <a:tabLst/>
          <a:defRPr b="0" baseline="0" cap="none" i="0" spc="0" strike="noStrike" sz="3400" u="none" kumimoji="0" normalizeH="0">
            <a:ln>
              <a:noFill/>
            </a:ln>
            <a:solidFill>
              <a:srgbClr val="000000"/>
            </a:solidFill>
            <a:effectLst/>
            <a:uFillTx/>
            <a:latin typeface="Garamond"/>
            <a:ea typeface="Garamond"/>
            <a:cs typeface="Garamond"/>
            <a:sym typeface="Garamon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25400" dist="12700" dir="5400000">
              <a:srgbClr val="000000">
                <a:alpha val="50000"/>
              </a:srgbClr>
            </a:outerShdw>
          </a:effectLst>
        </a:effectStyle>
        <a:effectStyle>
          <a:effectLst>
            <a:outerShdw sx="100000" sy="100000" kx="0" ky="0" algn="b" rotWithShape="0" blurRad="25400" dist="0" dir="0">
              <a:srgbClr val="000000">
                <a:alpha val="50000"/>
              </a:srgbClr>
            </a:outerShdw>
          </a:effectLst>
        </a:effectStyle>
        <a:effectStyle>
          <a:effectLst>
            <a:outerShdw sx="100000" sy="100000" kx="0" ky="0" algn="b" rotWithShape="0" blurRad="25400" dist="127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3175" cap="flat">
          <a:noFill/>
          <a:miter lim="400000"/>
        </a:ln>
        <a:effectLst>
          <a:outerShdw sx="100000" sy="100000" kx="0" ky="0" algn="b" rotWithShape="0" blurRad="25400" dist="12700" dir="5400000">
            <a:srgbClr val="000000">
              <a:alpha val="50000"/>
            </a:srgbClr>
          </a:outerShdw>
        </a:effectLst>
        <a:sp3d/>
      </a:spPr>
      <a:bodyPr rot="0" spcFirstLastPara="1" vertOverflow="overflow" horzOverflow="overflow" vert="horz" wrap="square" lIns="33866" tIns="33866" rIns="33866" bIns="33866" numCol="1" spcCol="38100" rtlCol="0" anchor="ctr" upright="0">
        <a:spAutoFit/>
      </a:bodyPr>
      <a:lstStyle>
        <a:defPPr marL="0" marR="0" indent="0" algn="ctr" defTabSz="550333" rtl="0" fontAlgn="auto" latinLnBrk="0" hangingPunct="0">
          <a:lnSpc>
            <a:spcPct val="100000"/>
          </a:lnSpc>
          <a:spcBef>
            <a:spcPts val="0"/>
          </a:spcBef>
          <a:spcAft>
            <a:spcPts val="0"/>
          </a:spcAft>
          <a:buClrTx/>
          <a:buSzTx/>
          <a:buFontTx/>
          <a:buNone/>
          <a:tabLst/>
          <a:defRPr b="0" baseline="0" cap="none" i="0" spc="0" strike="noStrike" sz="2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33866" tIns="33866" rIns="33866" bIns="33866" numCol="1" spcCol="38100" rtlCol="0" anchor="t" upright="0">
        <a:normAutofit fontScale="100000" lnSpcReduction="0"/>
      </a:bodyPr>
      <a:lstStyle>
        <a:defPPr marL="762705" marR="0" indent="-419805" algn="l" defTabSz="550333" rtl="0" fontAlgn="auto" latinLnBrk="0" hangingPunct="0">
          <a:lnSpc>
            <a:spcPct val="100000"/>
          </a:lnSpc>
          <a:spcBef>
            <a:spcPts val="500"/>
          </a:spcBef>
          <a:spcAft>
            <a:spcPts val="0"/>
          </a:spcAft>
          <a:buClrTx/>
          <a:buSzPct val="75000"/>
          <a:buFontTx/>
          <a:buChar char="•"/>
          <a:tabLst/>
          <a:defRPr b="0" baseline="0" cap="none" i="0" spc="0" strike="noStrike" sz="3400" u="none" kumimoji="0" normalizeH="0">
            <a:ln>
              <a:noFill/>
            </a:ln>
            <a:solidFill>
              <a:srgbClr val="000000"/>
            </a:solidFill>
            <a:effectLst/>
            <a:uFillTx/>
            <a:latin typeface="Garamond"/>
            <a:ea typeface="Garamond"/>
            <a:cs typeface="Garamond"/>
            <a:sym typeface="Garamon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