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3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762705" marR="0" indent="-419805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105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168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232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295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359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422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486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549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6095C9"/>
            </a:solidFill>
            <a:ln w="9525" cap="flat">
              <a:noFill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6095C9"/>
              </a:solidFill>
              <a:ln w="9525" cap="flat">
                <a:noFill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CD665F"/>
              </a:solidFill>
              <a:ln w="9525" cap="flat">
                <a:noFill/>
                <a:round/>
              </a:ln>
              <a:effectLst/>
            </c:spPr>
          </c:dPt>
          <c:dPt>
            <c:idx val="2"/>
            <c:explosion val="0"/>
            <c:spPr>
              <a:solidFill>
                <a:srgbClr val="AAC56C"/>
              </a:solidFill>
              <a:ln w="9525" cap="flat">
                <a:noFill/>
                <a:round/>
              </a:ln>
              <a:effectLst/>
            </c:spPr>
          </c:dPt>
          <c:dPt>
            <c:idx val="3"/>
            <c:explosion val="0"/>
            <c:spPr>
              <a:solidFill>
                <a:srgbClr val="937AB2"/>
              </a:solidFill>
              <a:ln w="9525" cap="flat">
                <a:noFill/>
                <a:round/>
              </a:ln>
              <a:effectLst/>
            </c:spPr>
          </c:dPt>
          <c:dPt>
            <c:idx val="4"/>
            <c:explosion val="0"/>
            <c:spPr>
              <a:solidFill>
                <a:srgbClr val="59BAD1"/>
              </a:solidFill>
              <a:ln w="9525" cap="flat">
                <a:noFill/>
                <a:round/>
              </a:ln>
              <a:effectLst/>
            </c:spPr>
          </c:dPt>
          <c:dPt>
            <c:idx val="5"/>
            <c:explosion val="0"/>
            <c:spPr>
              <a:solidFill>
                <a:srgbClr val="FAA757"/>
              </a:solidFill>
              <a:ln w="9525" cap="flat">
                <a:noFill/>
                <a:round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1400" u="none">
                      <a:solidFill>
                        <a:srgbClr val="000000"/>
                      </a:solidFill>
                      <a:latin typeface="Avenir Book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venir Book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30.000000</c:v>
                </c:pt>
                <c:pt idx="1">
                  <c:v>30.000000</c:v>
                </c:pt>
                <c:pt idx="2">
                  <c:v>30.000000</c:v>
                </c:pt>
                <c:pt idx="3">
                  <c:v>30.000000</c:v>
                </c:pt>
                <c:pt idx="4">
                  <c:v>30.000000</c:v>
                </c:pt>
                <c:pt idx="5">
                  <c:v>30.000000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/>
          <p:cNvSpPr/>
          <p:nvPr/>
        </p:nvSpPr>
        <p:spPr>
          <a:xfrm>
            <a:off x="1003300" y="850900"/>
            <a:ext cx="14262100" cy="43053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6" name="Title Text"/>
          <p:cNvSpPr/>
          <p:nvPr>
            <p:ph type="title"/>
          </p:nvPr>
        </p:nvSpPr>
        <p:spPr>
          <a:xfrm>
            <a:off x="1003300" y="850900"/>
            <a:ext cx="14262100" cy="4305300"/>
          </a:xfrm>
          <a:prstGeom prst="rect">
            <a:avLst/>
          </a:prstGeom>
        </p:spPr>
        <p:txBody>
          <a:bodyPr anchor="t"/>
          <a:lstStyle>
            <a:lvl1pPr algn="l">
              <a:defRPr b="1" sz="5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7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8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pic>
        <p:nvPicPr>
          <p:cNvPr id="20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3175">
            <a:miter lim="400000"/>
          </a:ln>
        </p:spPr>
      </p:pic>
      <p:sp>
        <p:nvSpPr>
          <p:cNvPr id="2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1003300" y="1893351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32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3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34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35" name="Title Text"/>
          <p:cNvSpPr/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3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1003300" y="1254640"/>
            <a:ext cx="14262100" cy="626165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45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46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4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48" name="Body Level One…"/>
          <p:cNvSpPr/>
          <p:nvPr>
            <p:ph type="body" idx="1"/>
          </p:nvPr>
        </p:nvSpPr>
        <p:spPr>
          <a:xfrm>
            <a:off x="1126066" y="1185333"/>
            <a:ext cx="14003869" cy="6400272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58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5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60" name="Image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1" name="Title Text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6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72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7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74" name="Image"/>
          <p:cNvSpPr/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5" name="Title Text"/>
          <p:cNvSpPr/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/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800"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7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86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8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88" name="Image"/>
          <p:cNvSpPr/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9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Body Level One…"/>
          <p:cNvSpPr/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1pPr>
            <a:lvl2pPr marL="931333" indent="-372533">
              <a:spcBef>
                <a:spcPts val="30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2pPr>
            <a:lvl3pPr marL="1490133" indent="-372533">
              <a:spcBef>
                <a:spcPts val="30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3pPr>
            <a:lvl4pPr marL="2048933" indent="-372533">
              <a:spcBef>
                <a:spcPts val="30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4pPr>
            <a:lvl5pPr marL="2607733" indent="-372533">
              <a:spcBef>
                <a:spcPts val="30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9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00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0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02" name="–Johnny Appleseed"/>
          <p:cNvSpPr/>
          <p:nvPr>
            <p:ph type="body" sz="quarter" idx="13"/>
          </p:nvPr>
        </p:nvSpPr>
        <p:spPr>
          <a:xfrm>
            <a:off x="1591733" y="5969000"/>
            <a:ext cx="13081001" cy="47413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203" name="“Type a quote here.”"/>
          <p:cNvSpPr/>
          <p:nvPr>
            <p:ph type="body" sz="quarter" idx="14"/>
          </p:nvPr>
        </p:nvSpPr>
        <p:spPr>
          <a:xfrm>
            <a:off x="1591733" y="4013199"/>
            <a:ext cx="13081001" cy="6265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204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20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1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14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15" name="Image"/>
          <p:cNvSpPr/>
          <p:nvPr>
            <p:ph type="pic" sz="quarter" idx="13"/>
          </p:nvPr>
        </p:nvSpPr>
        <p:spPr>
          <a:xfrm>
            <a:off x="10507133" y="4445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6" name="Image"/>
          <p:cNvSpPr/>
          <p:nvPr>
            <p:ph type="pic" sz="quarter" idx="14"/>
          </p:nvPr>
        </p:nvSpPr>
        <p:spPr>
          <a:xfrm>
            <a:off x="10507133" y="499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7" name="Image"/>
          <p:cNvSpPr/>
          <p:nvPr>
            <p:ph type="pic" idx="15"/>
          </p:nvPr>
        </p:nvSpPr>
        <p:spPr>
          <a:xfrm>
            <a:off x="804333" y="499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8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21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"/>
          <p:cNvSpPr/>
          <p:nvPr/>
        </p:nvSpPr>
        <p:spPr>
          <a:xfrm>
            <a:off x="1003300" y="2159000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227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228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2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230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" name="Body Level One…"/>
          <p:cNvSpPr/>
          <p:nvPr>
            <p:ph type="body" idx="1"/>
          </p:nvPr>
        </p:nvSpPr>
        <p:spPr>
          <a:xfrm>
            <a:off x="1126066" y="2159000"/>
            <a:ext cx="14003869" cy="5357298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23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cep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1003300" y="1254640"/>
            <a:ext cx="14262100" cy="626165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36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7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8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9" name="Body Level One…"/>
          <p:cNvSpPr/>
          <p:nvPr>
            <p:ph type="body" idx="1"/>
          </p:nvPr>
        </p:nvSpPr>
        <p:spPr>
          <a:xfrm>
            <a:off x="1126066" y="1185333"/>
            <a:ext cx="14003869" cy="640027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50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1270000" indent="-635000">
              <a:spcBef>
                <a:spcPts val="500"/>
              </a:spcBef>
              <a:buSzPct val="100000"/>
              <a:buAutoNum type="alphaUcPeriod" startAt="1"/>
              <a:defRPr sz="4000">
                <a:latin typeface="Avenir Book"/>
                <a:ea typeface="Avenir Book"/>
                <a:cs typeface="Avenir Book"/>
                <a:sym typeface="Avenir Book"/>
              </a:defRPr>
            </a:lvl2pPr>
            <a:lvl3pPr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9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50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51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/>
          <p:nvPr>
            <p:ph type="body" idx="1"/>
          </p:nvPr>
        </p:nvSpPr>
        <p:spPr>
          <a:xfrm>
            <a:off x="1126066" y="2081503"/>
            <a:ext cx="14003869" cy="613833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1pPr>
            <a:lvl2pPr marL="0" indent="2286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2pPr>
            <a:lvl3pPr marL="0" indent="4572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3pPr>
            <a:lvl4pPr marL="0" indent="6858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4pPr>
            <a:lvl5pPr marL="0" indent="9144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5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62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6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4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6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"/>
          <p:cNvSpPr/>
          <p:nvPr/>
        </p:nvSpPr>
        <p:spPr>
          <a:xfrm>
            <a:off x="1003300" y="2159000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74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75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76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77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/>
          <p:nvPr>
            <p:ph type="body" idx="1"/>
          </p:nvPr>
        </p:nvSpPr>
        <p:spPr>
          <a:xfrm>
            <a:off x="1126066" y="2159000"/>
            <a:ext cx="14003869" cy="5357298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8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1003300" y="2159000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88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89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90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91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/>
          <p:nvPr>
            <p:ph type="body" idx="1"/>
          </p:nvPr>
        </p:nvSpPr>
        <p:spPr>
          <a:xfrm>
            <a:off x="1126066" y="2159000"/>
            <a:ext cx="14003869" cy="5357298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"/>
          <p:cNvSpPr/>
          <p:nvPr/>
        </p:nvSpPr>
        <p:spPr>
          <a:xfrm>
            <a:off x="10033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02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0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04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05" name="Title Text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07" name="Rectangle"/>
          <p:cNvSpPr/>
          <p:nvPr/>
        </p:nvSpPr>
        <p:spPr>
          <a:xfrm>
            <a:off x="86360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sp>
        <p:nvSpPr>
          <p:cNvPr id="108" name="Body Level One…"/>
          <p:cNvSpPr txBox="1"/>
          <p:nvPr>
            <p:ph type="body" sz="half" idx="13"/>
          </p:nvPr>
        </p:nvSpPr>
        <p:spPr>
          <a:xfrm>
            <a:off x="8758766" y="2159000"/>
            <a:ext cx="6371168" cy="5357298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Body Level One…"/>
          <p:cNvSpPr/>
          <p:nvPr>
            <p:ph type="body" sz="half" idx="1"/>
          </p:nvPr>
        </p:nvSpPr>
        <p:spPr>
          <a:xfrm>
            <a:off x="1126066" y="2159000"/>
            <a:ext cx="6371168" cy="5357298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50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50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5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5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lf-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nswer the following questions on your own:"/>
          <p:cNvSpPr/>
          <p:nvPr/>
        </p:nvSpPr>
        <p:spPr>
          <a:xfrm>
            <a:off x="1003300" y="2159000"/>
            <a:ext cx="14262100" cy="53594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marL="0" indent="0">
              <a:spcBef>
                <a:spcPts val="0"/>
              </a:spcBef>
              <a:buSzTx/>
              <a:buNone/>
              <a:defRPr sz="4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the following questions on your own:</a:t>
            </a:r>
          </a:p>
        </p:txBody>
      </p:sp>
      <p:pic>
        <p:nvPicPr>
          <p:cNvPr id="118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19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20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21" name="Body Level One…"/>
          <p:cNvSpPr/>
          <p:nvPr>
            <p:ph type="body" idx="1"/>
          </p:nvPr>
        </p:nvSpPr>
        <p:spPr>
          <a:xfrm>
            <a:off x="1003300" y="2819400"/>
            <a:ext cx="14262100" cy="4875732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0"/>
              </a:spcBef>
              <a:defRPr sz="4200">
                <a:latin typeface="Avenir Book"/>
                <a:ea typeface="Avenir Book"/>
                <a:cs typeface="Avenir Book"/>
                <a:sym typeface="Avenir Book"/>
              </a:defRPr>
            </a:lvl1pPr>
            <a:lvl2pPr marL="952500" indent="-317500">
              <a:spcBef>
                <a:spcPts val="0"/>
              </a:spcBef>
              <a:defRPr sz="3800">
                <a:latin typeface="Avenir Book"/>
                <a:ea typeface="Avenir Book"/>
                <a:cs typeface="Avenir Book"/>
                <a:sym typeface="Avenir Book"/>
              </a:defRPr>
            </a:lvl2pPr>
            <a:lvl3pPr marL="1587500" indent="-317500">
              <a:spcBef>
                <a:spcPts val="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3pPr>
            <a:lvl4pPr marL="2222500" indent="-317500">
              <a:spcBef>
                <a:spcPts val="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 marL="2857500" indent="-317500">
              <a:spcBef>
                <a:spcPts val="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123" name="Self-check"/>
          <p:cNvSpPr/>
          <p:nvPr/>
        </p:nvSpPr>
        <p:spPr>
          <a:xfrm>
            <a:off x="114300" y="400049"/>
            <a:ext cx="6181607" cy="9313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0" indent="0">
              <a:spcBef>
                <a:spcPts val="1000"/>
              </a:spcBef>
              <a:buSzTx/>
              <a:buNone/>
              <a:defRPr sz="5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Self-check</a:t>
            </a:r>
          </a:p>
        </p:txBody>
      </p:sp>
      <p:sp>
        <p:nvSpPr>
          <p:cNvPr id="12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4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5" name="Getting Started with Specifications Grading…"/>
          <p:cNvSpPr/>
          <p:nvPr/>
        </p:nvSpPr>
        <p:spPr>
          <a:xfrm>
            <a:off x="304800" y="8382000"/>
            <a:ext cx="398972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Getting Started with Specifications Grading</a:t>
            </a:r>
          </a:p>
          <a:p>
            <a:pPr marL="0" indent="0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May Symposium 2019 • Dr. Michael S. Kirkpatrick</a:t>
            </a:r>
          </a:p>
        </p:txBody>
      </p:sp>
      <p:sp>
        <p:nvSpPr>
          <p:cNvPr id="6" name="Title Text"/>
          <p:cNvSpPr/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/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/>
          <p:nvPr>
            <p:ph type="sldNum" sz="quarter" idx="2"/>
          </p:nvPr>
        </p:nvSpPr>
        <p:spPr>
          <a:xfrm>
            <a:off x="7970571" y="8720666"/>
            <a:ext cx="306392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762705" marR="0" indent="-419805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hyperlink" Target="https://www.cmich.edu/office_provost/AcademicAffairs/CAA/Assessment/Documents/2nd%20Annual%20Assessment%20Retreat/Kevin%20Cunningham.pdf" TargetMode="External"/><Relationship Id="rId4" Type="http://schemas.openxmlformats.org/officeDocument/2006/relationships/hyperlink" Target="https://www.insidehighered.com/views/2016/01/19/new-ways-grade-more-effectively-essay" TargetMode="External"/><Relationship Id="rId5" Type="http://schemas.openxmlformats.org/officeDocument/2006/relationships/hyperlink" Target="https://justtv.wordpress.com/2016/02/16/rethinking-grading-an-in-progress-experiment/" TargetMode="External"/><Relationship Id="rId6" Type="http://schemas.openxmlformats.org/officeDocument/2006/relationships/hyperlink" Target="https://rtalbert.org/specs-grading-iteration-winner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chart" Target="../charts/char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etting Started with…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56776">
              <a:defRPr sz="4814"/>
            </a:pPr>
            <a:r>
              <a:t>Getting Started with</a:t>
            </a:r>
          </a:p>
          <a:p>
            <a:pPr defTabSz="456776">
              <a:defRPr sz="4814"/>
            </a:pPr>
            <a:r>
              <a:t>Specifications Grading</a:t>
            </a:r>
          </a:p>
          <a:p>
            <a:pPr defTabSz="456776">
              <a:defRPr sz="4814"/>
            </a:pPr>
          </a:p>
          <a:p>
            <a:pPr algn="r" defTabSz="456776">
              <a:defRPr sz="3486"/>
            </a:pPr>
            <a:r>
              <a:t>Michael S. Kirkpatrick</a:t>
            </a:r>
          </a:p>
          <a:p>
            <a:pPr algn="r" defTabSz="456776">
              <a:defRPr b="0" sz="3486"/>
            </a:pPr>
            <a:r>
              <a:t>JMU Computer Science and CFI</a:t>
            </a:r>
          </a:p>
          <a:p>
            <a:pPr algn="r" defTabSz="456776">
              <a:defRPr b="0" sz="3486"/>
            </a:pPr>
            <a:r>
              <a:t>May Symposium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pecifications Grad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Grading</a:t>
            </a:r>
          </a:p>
        </p:txBody>
      </p:sp>
      <p:sp>
        <p:nvSpPr>
          <p:cNvPr id="285" name="One-level pass/fail rubrics"/>
          <p:cNvSpPr/>
          <p:nvPr>
            <p:ph type="body" sz="quarter" idx="4294967295"/>
          </p:nvPr>
        </p:nvSpPr>
        <p:spPr>
          <a:xfrm>
            <a:off x="6274319" y="2168367"/>
            <a:ext cx="9499558" cy="810252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One-level pass/fail rubrics</a:t>
            </a:r>
          </a:p>
        </p:txBody>
      </p:sp>
      <p:sp>
        <p:nvSpPr>
          <p:cNvPr id="286" name="Feedback"/>
          <p:cNvSpPr/>
          <p:nvPr/>
        </p:nvSpPr>
        <p:spPr>
          <a:xfrm>
            <a:off x="1144706" y="3268575"/>
            <a:ext cx="4762501" cy="1270001"/>
          </a:xfrm>
          <a:prstGeom prst="rect">
            <a:avLst/>
          </a:prstGeom>
          <a:solidFill>
            <a:schemeClr val="accent1">
              <a:satOff val="-3355"/>
              <a:lumOff val="26614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Feedback</a:t>
            </a:r>
          </a:p>
        </p:txBody>
      </p:sp>
      <p:sp>
        <p:nvSpPr>
          <p:cNvPr id="287" name="Specifications"/>
          <p:cNvSpPr/>
          <p:nvPr/>
        </p:nvSpPr>
        <p:spPr>
          <a:xfrm>
            <a:off x="1144706" y="1938493"/>
            <a:ext cx="4762501" cy="1270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Specifications</a:t>
            </a:r>
          </a:p>
        </p:txBody>
      </p:sp>
      <p:sp>
        <p:nvSpPr>
          <p:cNvPr id="288" name="Early and formative"/>
          <p:cNvSpPr/>
          <p:nvPr/>
        </p:nvSpPr>
        <p:spPr>
          <a:xfrm>
            <a:off x="6274319" y="3498449"/>
            <a:ext cx="9499558" cy="810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Early and formative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pecifications Grad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Grading</a:t>
            </a:r>
          </a:p>
        </p:txBody>
      </p:sp>
      <p:sp>
        <p:nvSpPr>
          <p:cNvPr id="291" name="One-level pass/fail rubrics"/>
          <p:cNvSpPr/>
          <p:nvPr>
            <p:ph type="body" sz="quarter" idx="4294967295"/>
          </p:nvPr>
        </p:nvSpPr>
        <p:spPr>
          <a:xfrm>
            <a:off x="6274319" y="2168367"/>
            <a:ext cx="9499558" cy="810252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One-level pass/fail rubrics</a:t>
            </a:r>
          </a:p>
        </p:txBody>
      </p:sp>
      <p:sp>
        <p:nvSpPr>
          <p:cNvPr id="292" name="Bundles"/>
          <p:cNvSpPr/>
          <p:nvPr/>
        </p:nvSpPr>
        <p:spPr>
          <a:xfrm>
            <a:off x="1144706" y="4602534"/>
            <a:ext cx="4762501" cy="1270001"/>
          </a:xfrm>
          <a:prstGeom prst="rect">
            <a:avLst/>
          </a:prstGeom>
          <a:solidFill>
            <a:schemeClr val="accent3">
              <a:satOff val="18648"/>
              <a:lumOff val="5971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Bundles</a:t>
            </a:r>
          </a:p>
        </p:txBody>
      </p:sp>
      <p:sp>
        <p:nvSpPr>
          <p:cNvPr id="293" name="Feedback"/>
          <p:cNvSpPr/>
          <p:nvPr/>
        </p:nvSpPr>
        <p:spPr>
          <a:xfrm>
            <a:off x="1144706" y="3268575"/>
            <a:ext cx="4762501" cy="1270001"/>
          </a:xfrm>
          <a:prstGeom prst="rect">
            <a:avLst/>
          </a:prstGeom>
          <a:solidFill>
            <a:schemeClr val="accent1">
              <a:satOff val="-3355"/>
              <a:lumOff val="26614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Feedback</a:t>
            </a:r>
          </a:p>
        </p:txBody>
      </p:sp>
      <p:sp>
        <p:nvSpPr>
          <p:cNvPr id="294" name="Specifications"/>
          <p:cNvSpPr/>
          <p:nvPr/>
        </p:nvSpPr>
        <p:spPr>
          <a:xfrm>
            <a:off x="1144706" y="1938493"/>
            <a:ext cx="4762501" cy="1270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Specifications</a:t>
            </a:r>
          </a:p>
        </p:txBody>
      </p:sp>
      <p:sp>
        <p:nvSpPr>
          <p:cNvPr id="295" name="Early and formative"/>
          <p:cNvSpPr/>
          <p:nvPr/>
        </p:nvSpPr>
        <p:spPr>
          <a:xfrm>
            <a:off x="6274319" y="3498449"/>
            <a:ext cx="9499558" cy="810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Early and formative</a:t>
            </a:r>
          </a:p>
        </p:txBody>
      </p:sp>
      <p:sp>
        <p:nvSpPr>
          <p:cNvPr id="296" name="Grouping of tasks or assignments"/>
          <p:cNvSpPr/>
          <p:nvPr/>
        </p:nvSpPr>
        <p:spPr>
          <a:xfrm>
            <a:off x="6274319" y="4832408"/>
            <a:ext cx="9499558" cy="8102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Grouping of tasks or assignments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pecifications Grad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Grading</a:t>
            </a:r>
          </a:p>
        </p:txBody>
      </p:sp>
      <p:sp>
        <p:nvSpPr>
          <p:cNvPr id="299" name="One-level pass/fail rubrics"/>
          <p:cNvSpPr/>
          <p:nvPr>
            <p:ph type="body" sz="quarter" idx="4294967295"/>
          </p:nvPr>
        </p:nvSpPr>
        <p:spPr>
          <a:xfrm>
            <a:off x="6274319" y="2168367"/>
            <a:ext cx="9499558" cy="810252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One-level pass/fail rubrics</a:t>
            </a:r>
          </a:p>
        </p:txBody>
      </p:sp>
      <p:sp>
        <p:nvSpPr>
          <p:cNvPr id="300" name="Tokens"/>
          <p:cNvSpPr/>
          <p:nvPr/>
        </p:nvSpPr>
        <p:spPr>
          <a:xfrm>
            <a:off x="1144706" y="5935507"/>
            <a:ext cx="4762501" cy="1270001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Tokens</a:t>
            </a:r>
          </a:p>
        </p:txBody>
      </p:sp>
      <p:sp>
        <p:nvSpPr>
          <p:cNvPr id="301" name="Bundles"/>
          <p:cNvSpPr/>
          <p:nvPr/>
        </p:nvSpPr>
        <p:spPr>
          <a:xfrm>
            <a:off x="1144706" y="4602534"/>
            <a:ext cx="4762501" cy="1270001"/>
          </a:xfrm>
          <a:prstGeom prst="rect">
            <a:avLst/>
          </a:prstGeom>
          <a:solidFill>
            <a:schemeClr val="accent3">
              <a:satOff val="18648"/>
              <a:lumOff val="5971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Bundles</a:t>
            </a:r>
          </a:p>
        </p:txBody>
      </p:sp>
      <p:sp>
        <p:nvSpPr>
          <p:cNvPr id="302" name="Feedback"/>
          <p:cNvSpPr/>
          <p:nvPr/>
        </p:nvSpPr>
        <p:spPr>
          <a:xfrm>
            <a:off x="1144706" y="3268575"/>
            <a:ext cx="4762501" cy="1270001"/>
          </a:xfrm>
          <a:prstGeom prst="rect">
            <a:avLst/>
          </a:prstGeom>
          <a:solidFill>
            <a:schemeClr val="accent1">
              <a:satOff val="-3355"/>
              <a:lumOff val="26614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Feedback</a:t>
            </a:r>
          </a:p>
        </p:txBody>
      </p:sp>
      <p:sp>
        <p:nvSpPr>
          <p:cNvPr id="303" name="Specifications"/>
          <p:cNvSpPr/>
          <p:nvPr/>
        </p:nvSpPr>
        <p:spPr>
          <a:xfrm>
            <a:off x="1144706" y="1938493"/>
            <a:ext cx="4762501" cy="1270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Specifications</a:t>
            </a:r>
          </a:p>
        </p:txBody>
      </p:sp>
      <p:sp>
        <p:nvSpPr>
          <p:cNvPr id="304" name="Early and formative"/>
          <p:cNvSpPr/>
          <p:nvPr/>
        </p:nvSpPr>
        <p:spPr>
          <a:xfrm>
            <a:off x="6274319" y="3498449"/>
            <a:ext cx="9499558" cy="810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Early and formative</a:t>
            </a:r>
          </a:p>
        </p:txBody>
      </p:sp>
      <p:sp>
        <p:nvSpPr>
          <p:cNvPr id="305" name="Grouping of tasks or assignments"/>
          <p:cNvSpPr/>
          <p:nvPr/>
        </p:nvSpPr>
        <p:spPr>
          <a:xfrm>
            <a:off x="6274319" y="4832408"/>
            <a:ext cx="9499558" cy="8102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Grouping of tasks or assignments</a:t>
            </a:r>
          </a:p>
        </p:txBody>
      </p:sp>
      <p:sp>
        <p:nvSpPr>
          <p:cNvPr id="306" name="[Optional] Drops, resubmits, late days, etc."/>
          <p:cNvSpPr/>
          <p:nvPr/>
        </p:nvSpPr>
        <p:spPr>
          <a:xfrm>
            <a:off x="6274319" y="6196104"/>
            <a:ext cx="9499558" cy="810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 marL="372533" indent="-372533">
              <a:spcBef>
                <a:spcPts val="3000"/>
              </a:spcBef>
              <a:defRPr sz="360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[Optional]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Drops, resubmits, late days,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oint-based specs grad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Point-based specs grading</a:t>
            </a:r>
          </a:p>
        </p:txBody>
      </p:sp>
      <p:sp>
        <p:nvSpPr>
          <p:cNvPr id="309" name="Reading quizzes + homeworks worth 1 point each…"/>
          <p:cNvSpPr/>
          <p:nvPr>
            <p:ph type="body" sz="half" idx="4294967295"/>
          </p:nvPr>
        </p:nvSpPr>
        <p:spPr>
          <a:xfrm>
            <a:off x="7413176" y="1768481"/>
            <a:ext cx="8313959" cy="6138335"/>
          </a:xfrm>
          <a:prstGeom prst="rect">
            <a:avLst/>
          </a:prstGeom>
        </p:spPr>
        <p:txBody>
          <a:bodyPr anchor="t"/>
          <a:lstStyle/>
          <a:p>
            <a:pPr marL="335279" indent="-335279" defTabSz="495299">
              <a:spcBef>
                <a:spcPts val="2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Reading quizzes + homeworks worth 1 point each</a:t>
            </a:r>
          </a:p>
          <a:p>
            <a:pPr marL="335279" indent="-335279" defTabSz="495299">
              <a:spcBef>
                <a:spcPts val="2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Written assignments (analysis, reports) worth 10 points each</a:t>
            </a:r>
          </a:p>
          <a:p>
            <a:pPr marL="335279" indent="-335279" defTabSz="495299">
              <a:spcBef>
                <a:spcPts val="2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Self-regulated/metacognitive learning activities (exam corrections, muddy points) worth 2 points each</a:t>
            </a:r>
          </a:p>
          <a:p>
            <a:pPr marL="335279" indent="-335279" defTabSz="495299">
              <a:spcBef>
                <a:spcPts val="2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Creative project can be individual or group</a:t>
            </a:r>
          </a:p>
        </p:txBody>
      </p:sp>
      <p:graphicFrame>
        <p:nvGraphicFramePr>
          <p:cNvPr id="310" name="Table"/>
          <p:cNvGraphicFramePr/>
          <p:nvPr/>
        </p:nvGraphicFramePr>
        <p:xfrm>
          <a:off x="1746960" y="1875366"/>
          <a:ext cx="6255625" cy="53932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175461"/>
                <a:gridCol w="1714038"/>
              </a:tblGrid>
              <a:tr h="770466">
                <a:tc>
                  <a:txBody>
                    <a:bodyPr/>
                    <a:lstStyle/>
                    <a:p>
                      <a:pPr defTabSz="914400">
                        <a:defRPr b="0" sz="2400"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Reading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Written assignments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8720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Self-regulated learning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Creative project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Midterm exam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Final exam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5" y="1002960"/>
            <a:ext cx="11684001" cy="1460501"/>
          </a:xfrm>
          <a:prstGeom prst="rect">
            <a:avLst/>
          </a:prstGeom>
          <a:ln w="3175">
            <a:miter lim="400000"/>
          </a:ln>
        </p:spPr>
      </p:pic>
      <p:pic>
        <p:nvPicPr>
          <p:cNvPr id="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336" y="2584450"/>
            <a:ext cx="7035801" cy="4216400"/>
          </a:xfrm>
          <a:prstGeom prst="rect">
            <a:avLst/>
          </a:prstGeom>
          <a:ln w="3175">
            <a:miter lim="400000"/>
          </a:ln>
        </p:spPr>
      </p:pic>
      <p:pic>
        <p:nvPicPr>
          <p:cNvPr id="3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7264" y="2584450"/>
            <a:ext cx="7023101" cy="3975100"/>
          </a:xfrm>
          <a:prstGeom prst="rect">
            <a:avLst/>
          </a:prstGeom>
          <a:ln w="3175">
            <a:miter lim="400000"/>
          </a:ln>
        </p:spPr>
      </p:pic>
      <p:sp>
        <p:nvSpPr>
          <p:cNvPr id="315" name="Credit: Dr. Kenn Barron, JMU Motivation Research Institute"/>
          <p:cNvSpPr txBox="1"/>
          <p:nvPr/>
        </p:nvSpPr>
        <p:spPr>
          <a:xfrm>
            <a:off x="2628900" y="7595589"/>
            <a:ext cx="10998200" cy="4064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Credit: Dr. Kenn Barron, JMU Motivation Research Institute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Horizontal bundl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Horizontal bundling</a:t>
            </a:r>
          </a:p>
        </p:txBody>
      </p:sp>
      <p:sp>
        <p:nvSpPr>
          <p:cNvPr id="318" name="Bundle 4"/>
          <p:cNvSpPr/>
          <p:nvPr/>
        </p:nvSpPr>
        <p:spPr>
          <a:xfrm>
            <a:off x="9750187" y="2535393"/>
            <a:ext cx="2540001" cy="1270001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Bundle 4</a:t>
            </a:r>
          </a:p>
        </p:txBody>
      </p:sp>
      <p:sp>
        <p:nvSpPr>
          <p:cNvPr id="319" name="Bundle 3"/>
          <p:cNvSpPr/>
          <p:nvPr/>
        </p:nvSpPr>
        <p:spPr>
          <a:xfrm>
            <a:off x="6881693" y="2535393"/>
            <a:ext cx="2540001" cy="1270001"/>
          </a:xfrm>
          <a:prstGeom prst="rect">
            <a:avLst/>
          </a:prstGeom>
          <a:solidFill>
            <a:schemeClr val="accent3">
              <a:satOff val="18648"/>
              <a:lumOff val="5971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Bundle 3</a:t>
            </a:r>
          </a:p>
        </p:txBody>
      </p:sp>
      <p:sp>
        <p:nvSpPr>
          <p:cNvPr id="320" name="Bundle 2"/>
          <p:cNvSpPr/>
          <p:nvPr/>
        </p:nvSpPr>
        <p:spPr>
          <a:xfrm>
            <a:off x="4013200" y="2535393"/>
            <a:ext cx="2540000" cy="1270001"/>
          </a:xfrm>
          <a:prstGeom prst="rect">
            <a:avLst/>
          </a:prstGeom>
          <a:solidFill>
            <a:schemeClr val="accent1">
              <a:satOff val="-3355"/>
              <a:lumOff val="26614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Bundle 2</a:t>
            </a:r>
          </a:p>
        </p:txBody>
      </p:sp>
      <p:sp>
        <p:nvSpPr>
          <p:cNvPr id="321" name="Bundle 1"/>
          <p:cNvSpPr/>
          <p:nvPr/>
        </p:nvSpPr>
        <p:spPr>
          <a:xfrm>
            <a:off x="1144706" y="2535393"/>
            <a:ext cx="2540001" cy="1270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Bundle 1</a:t>
            </a:r>
          </a:p>
        </p:txBody>
      </p:sp>
      <p:sp>
        <p:nvSpPr>
          <p:cNvPr id="322" name="Bundle 5"/>
          <p:cNvSpPr/>
          <p:nvPr/>
        </p:nvSpPr>
        <p:spPr>
          <a:xfrm>
            <a:off x="12618680" y="2535393"/>
            <a:ext cx="2540001" cy="1270001"/>
          </a:xfrm>
          <a:prstGeom prst="rect">
            <a:avLst/>
          </a:prstGeom>
          <a:solidFill>
            <a:schemeClr val="accent6">
              <a:satOff val="24555"/>
              <a:lumOff val="22232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Bundle 5</a:t>
            </a:r>
          </a:p>
        </p:txBody>
      </p:sp>
      <p:sp>
        <p:nvSpPr>
          <p:cNvPr id="323" name="Reading analyses"/>
          <p:cNvSpPr txBox="1"/>
          <p:nvPr/>
        </p:nvSpPr>
        <p:spPr>
          <a:xfrm>
            <a:off x="1171678" y="4176098"/>
            <a:ext cx="2486056" cy="1236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Reading analyses</a:t>
            </a:r>
          </a:p>
        </p:txBody>
      </p:sp>
      <p:sp>
        <p:nvSpPr>
          <p:cNvPr id="324" name="Homework problems"/>
          <p:cNvSpPr txBox="1"/>
          <p:nvPr/>
        </p:nvSpPr>
        <p:spPr>
          <a:xfrm>
            <a:off x="4040172" y="4176098"/>
            <a:ext cx="2486056" cy="1236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Homework problems</a:t>
            </a:r>
          </a:p>
        </p:txBody>
      </p:sp>
      <p:sp>
        <p:nvSpPr>
          <p:cNvPr id="325" name="Annotated bibliography"/>
          <p:cNvSpPr txBox="1"/>
          <p:nvPr/>
        </p:nvSpPr>
        <p:spPr>
          <a:xfrm>
            <a:off x="6908665" y="4176098"/>
            <a:ext cx="2590801" cy="1236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Annotated bibliography</a:t>
            </a:r>
          </a:p>
        </p:txBody>
      </p:sp>
      <p:sp>
        <p:nvSpPr>
          <p:cNvPr id="326" name="Project…"/>
          <p:cNvSpPr txBox="1"/>
          <p:nvPr/>
        </p:nvSpPr>
        <p:spPr>
          <a:xfrm>
            <a:off x="9777159" y="4176098"/>
            <a:ext cx="2486056" cy="1299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Project</a:t>
            </a:r>
          </a:p>
          <a:p>
            <a: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live demo</a:t>
            </a:r>
          </a:p>
        </p:txBody>
      </p:sp>
      <p:sp>
        <p:nvSpPr>
          <p:cNvPr id="327" name="Analysis paper"/>
          <p:cNvSpPr txBox="1"/>
          <p:nvPr/>
        </p:nvSpPr>
        <p:spPr>
          <a:xfrm>
            <a:off x="12645653" y="4176098"/>
            <a:ext cx="2486056" cy="1236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Analysis paper</a:t>
            </a:r>
          </a:p>
        </p:txBody>
      </p:sp>
      <p:sp>
        <p:nvSpPr>
          <p:cNvPr id="328" name="2 bundles = D      3 bundles = C      4 bundles = B      5 bundles = A"/>
          <p:cNvSpPr/>
          <p:nvPr>
            <p:ph type="body" sz="quarter" idx="4294967295"/>
          </p:nvPr>
        </p:nvSpPr>
        <p:spPr>
          <a:xfrm>
            <a:off x="1178439" y="6470232"/>
            <a:ext cx="14051255" cy="83896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3000"/>
              </a:spcBef>
              <a:buSzTx/>
              <a:buNone/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2 bundles = D      3 bundles = C      4 bundles = B      5 bundles =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Hierarchical bundl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Hierarchical bundling</a:t>
            </a:r>
          </a:p>
        </p:txBody>
      </p:sp>
      <p:sp>
        <p:nvSpPr>
          <p:cNvPr id="331" name="All B requirements plus…"/>
          <p:cNvSpPr/>
          <p:nvPr/>
        </p:nvSpPr>
        <p:spPr>
          <a:xfrm>
            <a:off x="7846796" y="1245233"/>
            <a:ext cx="6604001" cy="1651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/>
          <a:p>
            <a:pPr marL="0" indent="0">
              <a:spcBef>
                <a:spcPts val="0"/>
              </a:spcBef>
              <a:buSzTx/>
              <a:buNone/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 B requirements plus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Project analysis paper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Solve 6 total final exam problems</a:t>
            </a:r>
          </a:p>
        </p:txBody>
      </p:sp>
      <p:sp>
        <p:nvSpPr>
          <p:cNvPr id="332" name="All C requirements plus…"/>
          <p:cNvSpPr/>
          <p:nvPr/>
        </p:nvSpPr>
        <p:spPr>
          <a:xfrm>
            <a:off x="5687796" y="3019187"/>
            <a:ext cx="8763001" cy="1651001"/>
          </a:xfrm>
          <a:prstGeom prst="rect">
            <a:avLst/>
          </a:prstGeom>
          <a:solidFill>
            <a:schemeClr val="accent1">
              <a:satOff val="-3355"/>
              <a:lumOff val="26614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/>
          <a:p>
            <a:pPr marL="0" indent="0">
              <a:spcBef>
                <a:spcPts val="0"/>
              </a:spcBef>
              <a:buSzTx/>
              <a:buNone/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 C requirements plus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Project implementation and working demo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Solve 4 total final exam problems</a:t>
            </a:r>
          </a:p>
        </p:txBody>
      </p:sp>
      <p:sp>
        <p:nvSpPr>
          <p:cNvPr id="333" name="All D requirements plus…"/>
          <p:cNvSpPr/>
          <p:nvPr/>
        </p:nvSpPr>
        <p:spPr>
          <a:xfrm>
            <a:off x="3528796" y="4805841"/>
            <a:ext cx="10922001" cy="1651001"/>
          </a:xfrm>
          <a:prstGeom prst="rect">
            <a:avLst/>
          </a:prstGeom>
          <a:solidFill>
            <a:schemeClr val="accent3">
              <a:satOff val="18648"/>
              <a:lumOff val="5971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/>
          <a:p>
            <a:pPr marL="0" indent="0">
              <a:spcBef>
                <a:spcPts val="0"/>
              </a:spcBef>
              <a:buSzTx/>
              <a:buNone/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 D requirements plus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Complete 4 of the 5 lab exercises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Solve 3 total final exam problems</a:t>
            </a:r>
          </a:p>
        </p:txBody>
      </p:sp>
      <p:sp>
        <p:nvSpPr>
          <p:cNvPr id="334" name="Complete 3 of the 5 lab exercises…"/>
          <p:cNvSpPr/>
          <p:nvPr/>
        </p:nvSpPr>
        <p:spPr>
          <a:xfrm>
            <a:off x="1369796" y="6581537"/>
            <a:ext cx="13081001" cy="1651001"/>
          </a:xfrm>
          <a:prstGeom prst="rect">
            <a:avLst/>
          </a:prstGeom>
          <a:solidFill>
            <a:schemeClr val="accent4">
              <a:hueOff val="384618"/>
              <a:satOff val="3869"/>
              <a:lumOff val="5802"/>
              <a:alpha val="5940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/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Complete 3 of the 5 lab exercises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Have no more than 5 unexcused absences</a:t>
            </a:r>
          </a:p>
          <a:p>
            <a:pPr marL="444500" indent="-317500">
              <a:spcBef>
                <a:spcPts val="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Solve 2 total final exam problems</a:t>
            </a:r>
          </a:p>
        </p:txBody>
      </p:sp>
      <p:sp>
        <p:nvSpPr>
          <p:cNvPr id="335" name="D"/>
          <p:cNvSpPr/>
          <p:nvPr>
            <p:ph type="body" sz="quarter" idx="4294967295"/>
          </p:nvPr>
        </p:nvSpPr>
        <p:spPr>
          <a:xfrm>
            <a:off x="754644" y="6987556"/>
            <a:ext cx="568901" cy="838963"/>
          </a:xfrm>
          <a:prstGeom prst="rect">
            <a:avLst/>
          </a:prstGeom>
        </p:spPr>
        <p:txBody>
          <a:bodyPr anchor="t"/>
          <a:lstStyle>
            <a:lvl1pPr marL="0" indent="0" defTabSz="495299">
              <a:spcBef>
                <a:spcPts val="2700"/>
              </a:spcBef>
              <a:buSzTx/>
              <a:buNone/>
              <a:defRPr sz="4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336" name="C"/>
          <p:cNvSpPr/>
          <p:nvPr/>
        </p:nvSpPr>
        <p:spPr>
          <a:xfrm>
            <a:off x="2940843" y="5211859"/>
            <a:ext cx="568901" cy="838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 defTabSz="495299">
              <a:spcBef>
                <a:spcPts val="2700"/>
              </a:spcBef>
              <a:buSzTx/>
              <a:buNone/>
              <a:defRPr sz="4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37" name="B"/>
          <p:cNvSpPr/>
          <p:nvPr/>
        </p:nvSpPr>
        <p:spPr>
          <a:xfrm>
            <a:off x="5109350" y="3425206"/>
            <a:ext cx="568901" cy="8389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 defTabSz="495299">
              <a:spcBef>
                <a:spcPts val="2700"/>
              </a:spcBef>
              <a:buSzTx/>
              <a:buNone/>
              <a:defRPr sz="4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338" name="A"/>
          <p:cNvSpPr/>
          <p:nvPr/>
        </p:nvSpPr>
        <p:spPr>
          <a:xfrm>
            <a:off x="7246655" y="1676018"/>
            <a:ext cx="568901" cy="838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>
            <a:lvl1pPr marL="0" indent="0" defTabSz="495299">
              <a:spcBef>
                <a:spcPts val="2700"/>
              </a:spcBef>
              <a:buSzTx/>
              <a:buNone/>
              <a:defRPr sz="4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ome caution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cautions…</a:t>
            </a:r>
          </a:p>
        </p:txBody>
      </p:sp>
      <p:graphicFrame>
        <p:nvGraphicFramePr>
          <p:cNvPr id="341" name="Table"/>
          <p:cNvGraphicFramePr/>
          <p:nvPr/>
        </p:nvGraphicFramePr>
        <p:xfrm>
          <a:off x="1185333" y="1503633"/>
          <a:ext cx="13885334" cy="598571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31733"/>
                <a:gridCol w="3471333"/>
                <a:gridCol w="3471333"/>
                <a:gridCol w="3471333"/>
              </a:tblGrid>
              <a:tr h="667217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Not advised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Address challenges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Go ahead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Number of students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≥ 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30-49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&lt; 30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Student preparedness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unprepared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variable/unknown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prepared &amp; motivated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863543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863543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342" name="Rounded Rectangle"/>
          <p:cNvSpPr/>
          <p:nvPr/>
        </p:nvSpPr>
        <p:spPr>
          <a:xfrm>
            <a:off x="5492494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5"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3" name="Rounded Rectangle"/>
          <p:cNvSpPr/>
          <p:nvPr/>
        </p:nvSpPr>
        <p:spPr>
          <a:xfrm>
            <a:off x="8946065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3">
              <a:satOff val="18648"/>
              <a:lumOff val="5971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4" name="Rounded Rectangle"/>
          <p:cNvSpPr/>
          <p:nvPr/>
        </p:nvSpPr>
        <p:spPr>
          <a:xfrm>
            <a:off x="12399636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2">
              <a:hueOff val="-2473793"/>
              <a:satOff val="-50209"/>
              <a:lumOff val="23543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ome caution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cautions…</a:t>
            </a:r>
          </a:p>
        </p:txBody>
      </p:sp>
      <p:graphicFrame>
        <p:nvGraphicFramePr>
          <p:cNvPr id="347" name="Table"/>
          <p:cNvGraphicFramePr/>
          <p:nvPr/>
        </p:nvGraphicFramePr>
        <p:xfrm>
          <a:off x="1185333" y="1503633"/>
          <a:ext cx="13885334" cy="598571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31733"/>
                <a:gridCol w="3471333"/>
                <a:gridCol w="3471333"/>
                <a:gridCol w="3471333"/>
              </a:tblGrid>
              <a:tr h="667217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Not advised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Address challenges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Go ahead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Number of students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≥ 50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30-49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&lt; 30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Student preparedness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unprepared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variable/unknown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prepared &amp; motivated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Teaching experience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0-3 years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3-5 years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5+ years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Content expertise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low familiarity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moderate to high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content expert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86354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Status or rank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early pre-tenure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contingent or late pre-tenure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tenured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86354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Experience with evidence-based pedagogy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some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extensive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667217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Learner-centered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somewhat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348" name="Rounded Rectangle"/>
          <p:cNvSpPr/>
          <p:nvPr/>
        </p:nvSpPr>
        <p:spPr>
          <a:xfrm>
            <a:off x="5492494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5"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9" name="Rounded Rectangle"/>
          <p:cNvSpPr/>
          <p:nvPr/>
        </p:nvSpPr>
        <p:spPr>
          <a:xfrm>
            <a:off x="8946065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3">
              <a:satOff val="18648"/>
              <a:lumOff val="5971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50" name="Rounded Rectangle"/>
          <p:cNvSpPr/>
          <p:nvPr/>
        </p:nvSpPr>
        <p:spPr>
          <a:xfrm>
            <a:off x="12399636" y="1484811"/>
            <a:ext cx="3217172" cy="6087311"/>
          </a:xfrm>
          <a:prstGeom prst="roundRect">
            <a:avLst>
              <a:gd name="adj" fmla="val 4006"/>
            </a:avLst>
          </a:prstGeom>
          <a:solidFill>
            <a:schemeClr val="accent2">
              <a:hueOff val="-2473793"/>
              <a:satOff val="-50209"/>
              <a:lumOff val="23543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ome cautions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cautions…</a:t>
            </a:r>
          </a:p>
        </p:txBody>
      </p:sp>
      <p:graphicFrame>
        <p:nvGraphicFramePr>
          <p:cNvPr id="353" name="Table"/>
          <p:cNvGraphicFramePr/>
          <p:nvPr/>
        </p:nvGraphicFramePr>
        <p:xfrm>
          <a:off x="1185333" y="1503633"/>
          <a:ext cx="13885334" cy="598571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131733"/>
                <a:gridCol w="3471333"/>
                <a:gridCol w="3471333"/>
                <a:gridCol w="3471333"/>
              </a:tblGrid>
              <a:tr h="673100">
                <a:tc>
                  <a:txBody>
                    <a:bodyPr/>
                    <a:lstStyle/>
                    <a:p>
                      <a:pPr defTabSz="914400">
                        <a:defRPr b="0" sz="2400">
                          <a:solidFill>
                            <a:srgbClr val="000000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Not advised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Address challenges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Go ahead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  <a:noFill/>
                  </a:tcPr>
                </a:tc>
              </a:tr>
              <a:tr h="119714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Required course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with pre-set, inflexible components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with only some constraints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no; yes but instructor has freedom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noFill/>
                  </a:tcPr>
                </a:tc>
              </a:tr>
              <a:tr h="119714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Part of sequence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and integration is fixed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with limited coordination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no; yes, but coordination not required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119714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Coordinated sections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and consistency is required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with only partial coordination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119714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Dept requirements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yes, norm-referenced (curving)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no, but grade inflation 
is a concern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354" name="Rounded Rectangle"/>
          <p:cNvSpPr/>
          <p:nvPr/>
        </p:nvSpPr>
        <p:spPr>
          <a:xfrm>
            <a:off x="5492494" y="1484811"/>
            <a:ext cx="3217172" cy="5684913"/>
          </a:xfrm>
          <a:prstGeom prst="roundRect">
            <a:avLst>
              <a:gd name="adj" fmla="val 4006"/>
            </a:avLst>
          </a:prstGeom>
          <a:solidFill>
            <a:schemeClr val="accent5"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55" name="Rounded Rectangle"/>
          <p:cNvSpPr/>
          <p:nvPr/>
        </p:nvSpPr>
        <p:spPr>
          <a:xfrm>
            <a:off x="8946065" y="1484811"/>
            <a:ext cx="3217172" cy="5684913"/>
          </a:xfrm>
          <a:prstGeom prst="roundRect">
            <a:avLst>
              <a:gd name="adj" fmla="val 4006"/>
            </a:avLst>
          </a:prstGeom>
          <a:solidFill>
            <a:schemeClr val="accent3">
              <a:satOff val="18648"/>
              <a:lumOff val="5971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56" name="Rounded Rectangle"/>
          <p:cNvSpPr/>
          <p:nvPr/>
        </p:nvSpPr>
        <p:spPr>
          <a:xfrm>
            <a:off x="12399636" y="1484811"/>
            <a:ext cx="3217172" cy="5684913"/>
          </a:xfrm>
          <a:prstGeom prst="roundRect">
            <a:avLst>
              <a:gd name="adj" fmla="val 4006"/>
            </a:avLst>
          </a:prstGeom>
          <a:solidFill>
            <a:schemeClr val="accent2">
              <a:hueOff val="-2473793"/>
              <a:satOff val="-50209"/>
              <a:lumOff val="23543"/>
              <a:alpha val="3516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 traditional schem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traditional scheme</a:t>
            </a:r>
          </a:p>
        </p:txBody>
      </p:sp>
      <p:graphicFrame>
        <p:nvGraphicFramePr>
          <p:cNvPr id="245" name="Table"/>
          <p:cNvGraphicFramePr/>
          <p:nvPr/>
        </p:nvGraphicFramePr>
        <p:xfrm>
          <a:off x="1746960" y="1875366"/>
          <a:ext cx="13885335" cy="53932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222500"/>
                <a:gridCol w="2222500"/>
              </a:tblGrid>
              <a:tr h="770466">
                <a:tc>
                  <a:txBody>
                    <a:bodyPr/>
                    <a:lstStyle/>
                    <a:p>
                      <a:pPr defTabSz="914400">
                        <a:defRPr b="0" sz="2400"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Weight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iRAT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tRAT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Reflections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Team projects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35%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Midterm exam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  <a:tr h="77046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Final exam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25%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</a:tr>
            </a:tbl>
          </a:graphicData>
        </a:graphic>
      </p:graphicFrame>
      <p:sp>
        <p:nvSpPr>
          <p:cNvPr id="246" name="iRAT/tRAT are readiness tests taken first day of each module…"/>
          <p:cNvSpPr/>
          <p:nvPr>
            <p:ph type="body" sz="half" idx="4294967295"/>
          </p:nvPr>
        </p:nvSpPr>
        <p:spPr>
          <a:xfrm>
            <a:off x="7928001" y="1768481"/>
            <a:ext cx="7131592" cy="6138335"/>
          </a:xfrm>
          <a:prstGeom prst="rect">
            <a:avLst/>
          </a:prstGeom>
        </p:spPr>
        <p:txBody>
          <a:bodyPr anchor="t"/>
          <a:lstStyle/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iRAT/tRAT are readiness tests taken first day of each module</a:t>
            </a:r>
          </a:p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Each project has specific deadline (10% penalty for up to 48 hours late)</a:t>
            </a:r>
          </a:p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Make-up exams only for documented excused absence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ase stud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ase stud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study</a:t>
            </a:r>
          </a:p>
        </p:txBody>
      </p:sp>
      <p:sp>
        <p:nvSpPr>
          <p:cNvPr id="361" name="Identify potential problems in the instructor’s spec grading scheme. Consider...…"/>
          <p:cNvSpPr/>
          <p:nvPr>
            <p:ph type="body" idx="4294967295"/>
          </p:nvPr>
        </p:nvSpPr>
        <p:spPr>
          <a:xfrm>
            <a:off x="1508689" y="1760266"/>
            <a:ext cx="13238622" cy="5623468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3000"/>
              </a:spcBef>
              <a:buSzTx/>
              <a:buNone/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Identify potential problems in the instructor’s spec grading scheme. Consider...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alignment of objectives with assessments, including specs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opportunities students have for feedback and revision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opportunities students have for choice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emphasis and balance among the bundles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ix it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Fix it…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Your turn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turn…</a:t>
            </a:r>
          </a:p>
        </p:txBody>
      </p:sp>
      <p:sp>
        <p:nvSpPr>
          <p:cNvPr id="366" name="Identify a core learning objective for a course you have recently taught. Create a specification for an assessment. Consider……"/>
          <p:cNvSpPr/>
          <p:nvPr>
            <p:ph type="body" idx="4294967295"/>
          </p:nvPr>
        </p:nvSpPr>
        <p:spPr>
          <a:xfrm>
            <a:off x="1508689" y="1760266"/>
            <a:ext cx="13238622" cy="5623468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3000"/>
              </a:spcBef>
              <a:buSzTx/>
              <a:buNone/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Identify a core learning objective for a course you have recently taught. Create a specification for an assessment. Consider…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type of assessment is needed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criteria define “B-level” quality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forms of scaffolding you must provide</a:t>
            </a:r>
          </a:p>
          <a:p>
            <a:pPr lvl="1" marL="9313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how easily/quickly can you provide feedback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Discussion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Discussion…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18" y="1518624"/>
            <a:ext cx="4258795" cy="6388192"/>
          </a:xfrm>
          <a:prstGeom prst="rect">
            <a:avLst/>
          </a:prstGeom>
          <a:ln w="3175">
            <a:miter lim="400000"/>
          </a:ln>
        </p:spPr>
      </p:pic>
      <p:sp>
        <p:nvSpPr>
          <p:cNvPr id="372" name="https://www.cmich.edu/office_provost/AcademicAffairs/CAA/Assessment/Documents/2nd%20Annual%20Assessment%20Retreat/Kevin%20Cunningham.pdf…"/>
          <p:cNvSpPr/>
          <p:nvPr>
            <p:ph type="body" idx="4294967295"/>
          </p:nvPr>
        </p:nvSpPr>
        <p:spPr>
          <a:xfrm>
            <a:off x="4945626" y="1643552"/>
            <a:ext cx="10781509" cy="6138335"/>
          </a:xfrm>
          <a:prstGeom prst="rect">
            <a:avLst/>
          </a:prstGeom>
        </p:spPr>
        <p:txBody>
          <a:bodyPr anchor="t"/>
          <a:lstStyle/>
          <a:p>
            <a:pPr marL="372533" indent="-372533">
              <a:spcBef>
                <a:spcPts val="3000"/>
              </a:spcBef>
              <a:defRPr sz="3000">
                <a:latin typeface="Menlo"/>
                <a:ea typeface="Menlo"/>
                <a:cs typeface="Menlo"/>
                <a:sym typeface="Menlo"/>
              </a:defRPr>
            </a:pPr>
            <a:r>
              <a:rPr>
                <a:hlinkClick r:id="rId3" invalidUrl="" action="" tgtFrame="" tooltip="" history="1" highlightClick="0" endSnd="0"/>
              </a:rPr>
              <a:t>https://www.cmich.edu/office_provost/AcademicAffairs/CAA/Assessment/Documents/2nd%20Annual%20Assessment%20Retreat/Kevin%20Cunningham.pdf</a:t>
            </a:r>
          </a:p>
          <a:p>
            <a:pPr marL="372533" indent="-372533">
              <a:spcBef>
                <a:spcPts val="3000"/>
              </a:spcBef>
              <a:defRPr sz="3000">
                <a:latin typeface="Menlo"/>
                <a:ea typeface="Menlo"/>
                <a:cs typeface="Menlo"/>
                <a:sym typeface="Menlo"/>
              </a:defRPr>
            </a:pPr>
            <a:r>
              <a:rPr>
                <a:hlinkClick r:id="rId4" invalidUrl="" action="" tgtFrame="" tooltip="" history="1" highlightClick="0" endSnd="0"/>
              </a:rPr>
              <a:t>https://www.insidehighered.com/views/2016/01/19/new-ways-grade-more-effectively-essay</a:t>
            </a:r>
          </a:p>
          <a:p>
            <a:pPr marL="372533" indent="-372533">
              <a:spcBef>
                <a:spcPts val="3000"/>
              </a:spcBef>
              <a:defRPr sz="3000">
                <a:latin typeface="Menlo"/>
                <a:ea typeface="Menlo"/>
                <a:cs typeface="Menlo"/>
                <a:sym typeface="Menlo"/>
              </a:defRPr>
            </a:pPr>
            <a:r>
              <a:rPr>
                <a:hlinkClick r:id="rId5" invalidUrl="" action="" tgtFrame="" tooltip="" history="1" highlightClick="0" endSnd="0"/>
              </a:rPr>
              <a:t>https://justtv.wordpress.com/2016/02/16/rethinking-grading-an-in-progress-experiment/</a:t>
            </a:r>
          </a:p>
          <a:p>
            <a:pPr marL="372533" indent="-372533">
              <a:spcBef>
                <a:spcPts val="3000"/>
              </a:spcBef>
              <a:defRPr sz="3000">
                <a:latin typeface="Menlo"/>
                <a:ea typeface="Menlo"/>
                <a:cs typeface="Menlo"/>
                <a:sym typeface="Menlo"/>
              </a:defRPr>
            </a:pPr>
            <a:r>
              <a:rPr>
                <a:hlinkClick r:id="rId6" invalidUrl="" action="" tgtFrame="" tooltip="" history="1" highlightClick="0" endSnd="0"/>
              </a:rPr>
              <a:t>https://rtalbert.org/specs-grading-iteration-winner/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0389" y="629656"/>
            <a:ext cx="7395222" cy="7395222"/>
          </a:xfrm>
          <a:prstGeom prst="rect">
            <a:avLst/>
          </a:prstGeom>
          <a:ln w="3175">
            <a:miter lim="400000"/>
          </a:ln>
        </p:spPr>
      </p:pic>
      <p:sp>
        <p:nvSpPr>
          <p:cNvPr id="249" name="Barre, E. (2016) “Meaningful, moral, and manageable? The grading holy grail”.…"/>
          <p:cNvSpPr txBox="1"/>
          <p:nvPr/>
        </p:nvSpPr>
        <p:spPr>
          <a:xfrm>
            <a:off x="2628900" y="7595589"/>
            <a:ext cx="10998200" cy="6731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Barre, E. (2016) “Meaningful, moral, and manageable? The grading holy grail”.</a:t>
            </a:r>
          </a:p>
          <a:p>
            <a: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Menlo"/>
                <a:ea typeface="Menlo"/>
                <a:cs typeface="Menlo"/>
                <a:sym typeface="Menlo"/>
              </a:defRPr>
            </a:pPr>
            <a:r>
              <a:t>https://cte.rice.edu/blogarchive/2016/2/9/grading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hy grade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grade?</a:t>
            </a:r>
          </a:p>
        </p:txBody>
      </p:sp>
      <p:sp>
        <p:nvSpPr>
          <p:cNvPr id="252" name="[We have to…]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2533" indent="-372533">
              <a:defRPr sz="360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[We have to…]</a:t>
            </a:r>
          </a:p>
          <a:p>
            <a:pPr marL="372533" indent="-372533">
              <a:defRPr sz="3600"/>
            </a:pPr>
            <a:r>
              <a:t>Fun?</a:t>
            </a:r>
          </a:p>
          <a:p>
            <a:pPr marL="372533" indent="-372533">
              <a:defRPr sz="3600"/>
            </a:pPr>
            <a:r>
              <a:t>Learning?</a:t>
            </a:r>
          </a:p>
          <a:p>
            <a:pPr marL="372533" indent="-372533">
              <a:defRPr sz="3600"/>
            </a:pPr>
            <a:r>
              <a:t>Predictor of success?</a:t>
            </a:r>
          </a:p>
          <a:p>
            <a:pPr marL="372533" indent="-372533">
              <a:defRPr sz="3600"/>
            </a:pPr>
            <a:r>
              <a:t>Motivation?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274" y="629656"/>
            <a:ext cx="7395222" cy="7395222"/>
          </a:xfrm>
          <a:prstGeom prst="rect">
            <a:avLst/>
          </a:prstGeom>
          <a:ln w="3175">
            <a:miter lim="400000"/>
          </a:ln>
        </p:spPr>
      </p:pic>
      <p:sp>
        <p:nvSpPr>
          <p:cNvPr id="254" name="Barre, E. (2016) “Meaningful, moral, and manageable? The grading holy grail”.…"/>
          <p:cNvSpPr txBox="1"/>
          <p:nvPr/>
        </p:nvSpPr>
        <p:spPr>
          <a:xfrm>
            <a:off x="2628900" y="7595589"/>
            <a:ext cx="10998200" cy="6731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Barre, E. (2016) “Meaningful, moral, and manageable? The grading holy grail”.</a:t>
            </a:r>
          </a:p>
          <a:p>
            <a: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Menlo"/>
                <a:ea typeface="Menlo"/>
                <a:cs typeface="Menlo"/>
                <a:sym typeface="Menlo"/>
              </a:defRPr>
            </a:pPr>
            <a:r>
              <a:t>https://cte.rice.edu/blogarchive/2016/2/9/grading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314" y="1006251"/>
            <a:ext cx="11684001" cy="1460501"/>
          </a:xfrm>
          <a:prstGeom prst="rect">
            <a:avLst/>
          </a:prstGeom>
          <a:ln w="3175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3122164"/>
            <a:ext cx="13131800" cy="3746501"/>
          </a:xfrm>
          <a:prstGeom prst="rect">
            <a:avLst/>
          </a:prstGeom>
          <a:ln w="3175">
            <a:miter lim="400000"/>
          </a:ln>
        </p:spPr>
      </p:pic>
      <p:sp>
        <p:nvSpPr>
          <p:cNvPr id="258" name="Credit: Dr. Kenn Barron, JMU Motivation Research Institute"/>
          <p:cNvSpPr txBox="1"/>
          <p:nvPr/>
        </p:nvSpPr>
        <p:spPr>
          <a:xfrm>
            <a:off x="2628900" y="7595589"/>
            <a:ext cx="10998200" cy="4064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Credit: Dr. Kenn Barron, JMU Motivation Research Institute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5" y="1002960"/>
            <a:ext cx="11684001" cy="1460501"/>
          </a:xfrm>
          <a:prstGeom prst="rect">
            <a:avLst/>
          </a:prstGeom>
          <a:ln w="3175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336" y="2584450"/>
            <a:ext cx="7035801" cy="4216400"/>
          </a:xfrm>
          <a:prstGeom prst="rect">
            <a:avLst/>
          </a:prstGeom>
          <a:ln w="3175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7264" y="2584450"/>
            <a:ext cx="7023101" cy="3975100"/>
          </a:xfrm>
          <a:prstGeom prst="rect">
            <a:avLst/>
          </a:prstGeom>
          <a:ln w="3175">
            <a:miter lim="400000"/>
          </a:ln>
        </p:spPr>
      </p:pic>
      <p:sp>
        <p:nvSpPr>
          <p:cNvPr id="263" name="Credit: Dr. Kenn Barron, JMU Motivation Research Institute"/>
          <p:cNvSpPr txBox="1"/>
          <p:nvPr/>
        </p:nvSpPr>
        <p:spPr>
          <a:xfrm>
            <a:off x="2628900" y="7595589"/>
            <a:ext cx="10998200" cy="406401"/>
          </a:xfrm>
          <a:prstGeom prst="rect">
            <a:avLst/>
          </a:prstGeom>
          <a:solidFill>
            <a:srgbClr val="F5ECD6"/>
          </a:solidFill>
          <a:ln w="12700">
            <a:solidFill>
              <a:srgbClr val="522A9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Font typeface="Garamond"/>
              <a:buNone/>
              <a:defRPr sz="18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Credit: Dr. Kenn Barron, JMU Motivation Research Institute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fink-taxonomy.jpg" descr="fink-taxonom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9060" y="798758"/>
            <a:ext cx="5612334" cy="4738891"/>
          </a:xfrm>
          <a:prstGeom prst="rect">
            <a:avLst/>
          </a:prstGeom>
          <a:ln w="3175">
            <a:miter lim="400000"/>
          </a:ln>
        </p:spPr>
      </p:pic>
      <p:sp>
        <p:nvSpPr>
          <p:cNvPr id="266" name="Learning outcom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outcomes</a:t>
            </a:r>
          </a:p>
        </p:txBody>
      </p:sp>
      <p:pic>
        <p:nvPicPr>
          <p:cNvPr id="267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957" y="2447663"/>
            <a:ext cx="6770938" cy="581027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75" name="Group"/>
          <p:cNvGrpSpPr/>
          <p:nvPr/>
        </p:nvGrpSpPr>
        <p:grpSpPr>
          <a:xfrm>
            <a:off x="11115449" y="2700913"/>
            <a:ext cx="4865430" cy="4865430"/>
            <a:chOff x="0" y="0"/>
            <a:chExt cx="4865428" cy="4865428"/>
          </a:xfrm>
        </p:grpSpPr>
        <p:graphicFrame>
          <p:nvGraphicFramePr>
            <p:cNvPr id="268" name="2D Pie Chart"/>
            <p:cNvGraphicFramePr/>
            <p:nvPr/>
          </p:nvGraphicFramePr>
          <p:xfrm>
            <a:off x="0" y="0"/>
            <a:ext cx="4865429" cy="486542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269" name="Explanation"/>
            <p:cNvSpPr/>
            <p:nvPr/>
          </p:nvSpPr>
          <p:spPr>
            <a:xfrm rot="17999989">
              <a:off x="2409092" y="1033313"/>
              <a:ext cx="1419794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Explanation</a:t>
              </a:r>
            </a:p>
          </p:txBody>
        </p:sp>
        <p:sp>
          <p:nvSpPr>
            <p:cNvPr id="270" name="Interpretation"/>
            <p:cNvSpPr/>
            <p:nvPr/>
          </p:nvSpPr>
          <p:spPr>
            <a:xfrm>
              <a:off x="3046797" y="2237861"/>
              <a:ext cx="1617967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Interpretation</a:t>
              </a:r>
            </a:p>
          </p:txBody>
        </p:sp>
        <p:sp>
          <p:nvSpPr>
            <p:cNvPr id="271" name="Application"/>
            <p:cNvSpPr/>
            <p:nvPr/>
          </p:nvSpPr>
          <p:spPr>
            <a:xfrm rot="3600000">
              <a:off x="2432714" y="3525073"/>
              <a:ext cx="1363604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Application</a:t>
              </a:r>
            </a:p>
          </p:txBody>
        </p:sp>
        <p:sp>
          <p:nvSpPr>
            <p:cNvPr id="272" name="Perspective"/>
            <p:cNvSpPr/>
            <p:nvPr/>
          </p:nvSpPr>
          <p:spPr>
            <a:xfrm rot="17999989">
              <a:off x="1074643" y="3525076"/>
              <a:ext cx="1319322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Perspective</a:t>
              </a:r>
            </a:p>
          </p:txBody>
        </p:sp>
        <p:sp>
          <p:nvSpPr>
            <p:cNvPr id="273" name="Empathy"/>
            <p:cNvSpPr/>
            <p:nvPr/>
          </p:nvSpPr>
          <p:spPr>
            <a:xfrm>
              <a:off x="708557" y="2237861"/>
              <a:ext cx="1086825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Empathy</a:t>
              </a:r>
            </a:p>
          </p:txBody>
        </p:sp>
        <p:sp>
          <p:nvSpPr>
            <p:cNvPr id="274" name="Self-knowledge"/>
            <p:cNvSpPr/>
            <p:nvPr/>
          </p:nvSpPr>
          <p:spPr>
            <a:xfrm rot="3600000">
              <a:off x="850268" y="1033312"/>
              <a:ext cx="1762583" cy="389708"/>
            </a:xfrm>
            <a:prstGeom prst="rect">
              <a:avLst/>
            </a:prstGeom>
            <a:solidFill>
              <a:srgbClr val="F5ECD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rmAutofit fontScale="100000" lnSpcReduction="0"/>
            </a:bodyPr>
            <a:lstStyle>
              <a:lvl1pPr marL="0" indent="0" defTabSz="595884">
                <a:spcBef>
                  <a:spcPts val="0"/>
                </a:spcBef>
                <a:buClr>
                  <a:srgbClr val="000000"/>
                </a:buClr>
                <a:buSzTx/>
                <a:buNone/>
                <a:defRPr sz="184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Self-knowledge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earning outcom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outcomes</a:t>
            </a:r>
          </a:p>
        </p:txBody>
      </p:sp>
      <p:sp>
        <p:nvSpPr>
          <p:cNvPr id="278" name="Build safe and efficient concurrent software systems…"/>
          <p:cNvSpPr/>
          <p:nvPr>
            <p:ph type="body" idx="4294967295"/>
          </p:nvPr>
        </p:nvSpPr>
        <p:spPr>
          <a:xfrm>
            <a:off x="1126066" y="2159000"/>
            <a:ext cx="13345086" cy="6138334"/>
          </a:xfrm>
          <a:prstGeom prst="rect">
            <a:avLst/>
          </a:prstGeom>
        </p:spPr>
        <p:txBody>
          <a:bodyPr anchor="t"/>
          <a:lstStyle/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Build safe and efficient concurrent software systems</a:t>
            </a:r>
          </a:p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Cultivate a sense of identity as a computing professional</a:t>
            </a:r>
          </a:p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Evaluate the root cause of complex system failures</a:t>
            </a:r>
          </a:p>
          <a:p>
            <a: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Articulate the tradeoffs induced by design choices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pecifications Grad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Grading</a:t>
            </a:r>
          </a:p>
        </p:txBody>
      </p:sp>
      <p:sp>
        <p:nvSpPr>
          <p:cNvPr id="281" name="One-level pass/fail rubrics"/>
          <p:cNvSpPr/>
          <p:nvPr>
            <p:ph type="body" sz="quarter" idx="4294967295"/>
          </p:nvPr>
        </p:nvSpPr>
        <p:spPr>
          <a:xfrm>
            <a:off x="6274319" y="2168367"/>
            <a:ext cx="9499558" cy="810252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One-level pass/fail rubrics</a:t>
            </a:r>
          </a:p>
        </p:txBody>
      </p:sp>
      <p:sp>
        <p:nvSpPr>
          <p:cNvPr id="282" name="Specifications"/>
          <p:cNvSpPr/>
          <p:nvPr/>
        </p:nvSpPr>
        <p:spPr>
          <a:xfrm>
            <a:off x="1144706" y="1938493"/>
            <a:ext cx="4762501" cy="12700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  <a:alpha val="6000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Specifications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762705" marR="0" indent="-419805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762705" marR="0" indent="-419805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