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gradFill flip="none" rotWithShape="1">
              <a:gsLst>
                <a:gs pos="0">
                  <a:schemeClr val="accent1">
                    <a:satOff val="-3355"/>
                    <a:lumOff val="26614"/>
                  </a:schemeClr>
                </a:gs>
                <a:gs pos="100000">
                  <a:schemeClr val="accent1"/>
                </a:gs>
              </a:gsLst>
              <a:lin ang="5400000" scaled="0"/>
            </a:gradFill>
            <a:ln w="12700" cap="flat">
              <a:noFill/>
              <a:miter lim="400000"/>
            </a:ln>
            <a:effectLst/>
          </c:spPr>
          <c:explosion val="0"/>
          <c:dPt>
            <c:idx val="0"/>
            <c:explosion val="0"/>
            <c:spPr>
              <a:gradFill flip="none" rotWithShape="1">
                <a:gsLst>
                  <a:gs pos="0">
                    <a:schemeClr val="accent1">
                      <a:satOff val="-3355"/>
                      <a:lumOff val="26614"/>
                    </a:schemeClr>
                  </a:gs>
                  <a:gs pos="100000">
                    <a:schemeClr val="accent1"/>
                  </a:gs>
                </a:gsLst>
                <a:lin ang="5400000" scaled="0"/>
              </a:gradFill>
              <a:ln w="12700" cap="flat">
                <a:noFill/>
                <a:miter lim="400000"/>
              </a:ln>
              <a:effectLst/>
            </c:spPr>
          </c:dPt>
          <c:dPt>
            <c:idx val="1"/>
            <c:explosion val="0"/>
            <c:spPr>
              <a:gradFill flip="none" rotWithShape="1">
                <a:gsLst>
                  <a:gs pos="0">
                    <a:schemeClr val="accent2">
                      <a:hueOff val="-2473793"/>
                      <a:satOff val="-50209"/>
                      <a:lumOff val="23543"/>
                    </a:schemeClr>
                  </a:gs>
                  <a:gs pos="100000">
                    <a:schemeClr val="accent2"/>
                  </a:gs>
                </a:gsLst>
                <a:lin ang="5400000" scaled="0"/>
              </a:gradFill>
              <a:ln w="12700" cap="flat">
                <a:noFill/>
                <a:miter lim="400000"/>
              </a:ln>
              <a:effectLst/>
            </c:spPr>
          </c:dPt>
          <c:dPt>
            <c:idx val="2"/>
            <c:explosion val="0"/>
            <c:spPr>
              <a:gradFill flip="none" rotWithShape="1">
                <a:gsLst>
                  <a:gs pos="0">
                    <a:schemeClr val="accent3">
                      <a:hueOff val="136527"/>
                      <a:satOff val="23858"/>
                      <a:lumOff val="7773"/>
                    </a:schemeClr>
                  </a:gs>
                  <a:gs pos="100000">
                    <a:schemeClr val="accent3">
                      <a:hueOff val="-192295"/>
                      <a:satOff val="2884"/>
                      <a:lumOff val="-7566"/>
                    </a:schemeClr>
                  </a:gs>
                </a:gsLst>
                <a:lin ang="5400000" scaled="0"/>
              </a:gradFill>
              <a:ln w="12700" cap="flat">
                <a:noFill/>
                <a:miter lim="400000"/>
              </a:ln>
              <a:effectLst/>
            </c:spPr>
          </c:dPt>
          <c:dPt>
            <c:idx val="3"/>
            <c:explosion val="0"/>
            <c:spPr>
              <a:gradFill flip="none" rotWithShape="1">
                <a:gsLst>
                  <a:gs pos="0">
                    <a:schemeClr val="accent4">
                      <a:hueOff val="495547"/>
                      <a:lumOff val="5161"/>
                    </a:schemeClr>
                  </a:gs>
                  <a:gs pos="100000">
                    <a:schemeClr val="accent4"/>
                  </a:gs>
                </a:gsLst>
                <a:lin ang="5400000" scaled="0"/>
              </a:grad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dLbls>
          <c:cat>
            <c:strRef>
              <c:f>Sheet1!$B$1:$E$1</c:f>
              <c:strCache>
                <c:ptCount val="0"/>
              </c:strCache>
            </c:strRef>
          </c:cat>
          <c:val>
            <c:numRef>
              <c:f>Sheet1!$B$2:$E$2</c:f>
              <c:numCache>
                <c:ptCount val="4"/>
                <c:pt idx="0">
                  <c:v>25.000000</c:v>
                </c:pt>
                <c:pt idx="1">
                  <c:v>25.000000</c:v>
                </c:pt>
                <c:pt idx="2">
                  <c:v>25.000000</c:v>
                </c:pt>
                <c:pt idx="3">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stretch>
                <a:fillRect/>
              </a:stretch>
            </a:blipFill>
            <a:ln w="12700" cap="flat">
              <a:noFill/>
              <a:miter lim="400000"/>
            </a:ln>
            <a:effectLst/>
          </c:spPr>
          <c:explosion val="0"/>
          <c:dPt>
            <c:idx val="0"/>
            <c:explosion val="0"/>
            <c:spPr>
              <a:blipFill rotWithShape="1">
                <a:blip r:embed="rId2"/>
                <a:srcRect l="0" t="0" r="0" b="0"/>
                <a:stretch>
                  <a:fillRect/>
                </a:stretch>
              </a:blipFill>
              <a:ln w="12700" cap="flat">
                <a:noFill/>
                <a:miter lim="400000"/>
              </a:ln>
              <a:effectLst/>
            </c:spPr>
          </c:dPt>
          <c:dPt>
            <c:idx val="1"/>
            <c:explosion val="0"/>
            <c:spPr>
              <a:blipFill rotWithShape="1">
                <a:blip r:embed="rId3"/>
                <a:srcRect l="0" t="0" r="0" b="0"/>
                <a:stretch>
                  <a:fillRect/>
                </a:stretch>
              </a:blipFill>
              <a:ln w="12700" cap="flat">
                <a:noFill/>
                <a:miter lim="400000"/>
              </a:ln>
              <a:effectLst/>
            </c:spPr>
          </c:dPt>
          <c:dPt>
            <c:idx val="2"/>
            <c:explosion val="0"/>
            <c:spPr>
              <a:blipFill rotWithShape="1">
                <a:blip r:embed="rId4"/>
                <a:srcRect l="0" t="0" r="0" b="0"/>
                <a:stretch>
                  <a:fillRect/>
                </a:stretch>
              </a:blipFill>
              <a:ln w="12700" cap="flat">
                <a:noFill/>
                <a:miter lim="400000"/>
              </a:ln>
              <a:effectLst/>
            </c:spPr>
          </c:dPt>
          <c:dPt>
            <c:idx val="3"/>
            <c:explosion val="0"/>
            <c:spPr>
              <a:blipFill rotWithShape="1">
                <a:blip r:embed="rId5"/>
                <a:srcRect l="0" t="0" r="0" b="0"/>
                <a:stretch>
                  <a:fillRect/>
                </a:stretch>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dLbls>
          <c:cat>
            <c:strRef>
              <c:f>Sheet1!$B$1:$C$1</c:f>
              <c:strCache>
                <c:ptCount val="0"/>
              </c:strCache>
            </c:strRef>
          </c:cat>
          <c:val>
            <c:numRef>
              <c:f>Sheet1!$B$2:$C$2</c:f>
              <c:numCache>
                <c:ptCount val="2"/>
                <c:pt idx="0">
                  <c:v>25.000000</c:v>
                </c:pt>
                <c:pt idx="1">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c:spPr>
          <c:explosion val="0"/>
          <c:dPt>
            <c:idx val="0"/>
            <c:explosion val="0"/>
            <c:spPr>
              <a:blipFill rotWithShape="1">
                <a:blip r:embed="rId2"/>
                <a:srcRect l="0" t="0" r="0" b="0"/>
                <a:tile tx="0" ty="0" sx="100000" sy="100000" flip="none" algn="tl"/>
              </a:blipFill>
              <a:ln w="12700" cap="flat">
                <a:noFill/>
                <a:miter lim="400000"/>
              </a:ln>
              <a:effectLst/>
            </c:spPr>
          </c:dPt>
          <c:dPt>
            <c:idx val="1"/>
            <c:explosion val="0"/>
            <c:spPr>
              <a:blipFill rotWithShape="1">
                <a:blip r:embed="rId3"/>
                <a:srcRect l="0" t="0" r="0" b="0"/>
                <a:tile tx="0" ty="0" sx="100000" sy="100000" flip="none" algn="tl"/>
              </a:blipFill>
              <a:ln w="12700" cap="flat">
                <a:noFill/>
                <a:miter lim="400000"/>
              </a:ln>
              <a:effectLst/>
            </c:spPr>
          </c:dPt>
          <c:dPt>
            <c:idx val="2"/>
            <c:explosion val="0"/>
            <c:spPr>
              <a:blipFill rotWithShape="1">
                <a:blip r:embed="rId4"/>
                <a:srcRect l="0" t="0" r="0" b="0"/>
                <a:tile tx="0" ty="0" sx="100000" sy="100000" flip="none" algn="tl"/>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dLbls>
          <c:cat>
            <c:strRef>
              <c:f>Sheet1!$B$1:$D$1</c:f>
              <c:strCache>
                <c:ptCount val="0"/>
              </c:strCache>
            </c:strRef>
          </c:cat>
          <c:val>
            <c:numRef>
              <c:f>Sheet1!$B$2:$D$2</c:f>
              <c:numCache>
                <c:ptCount val="3"/>
                <c:pt idx="0">
                  <c:v>25.000000</c:v>
                </c:pt>
                <c:pt idx="1">
                  <c:v>25.000000</c:v>
                </c:pt>
                <c:pt idx="2">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ph type="sldImg"/>
          </p:nvPr>
        </p:nvSpPr>
        <p:spPr>
          <a:xfrm>
            <a:off x="1143000" y="685800"/>
            <a:ext cx="4572000" cy="3429000"/>
          </a:xfrm>
          <a:prstGeom prst="rect">
            <a:avLst/>
          </a:prstGeom>
        </p:spPr>
        <p:txBody>
          <a:bodyPr/>
          <a:lstStyle/>
          <a:p>
            <a:pPr/>
          </a:p>
        </p:txBody>
      </p:sp>
      <p:sp>
        <p:nvSpPr>
          <p:cNvPr id="194" name="Shape 1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5" name="Shape 15"/>
          <p:cNvSpPr/>
          <p:nvPr/>
        </p:nvSpPr>
        <p:spPr>
          <a:xfrm>
            <a:off x="1003300" y="1003300"/>
            <a:ext cx="10998200" cy="4445000"/>
          </a:xfrm>
          <a:prstGeom prst="rect">
            <a:avLst/>
          </a:prstGeom>
          <a:solidFill>
            <a:srgbClr val="F5ECD6"/>
          </a:solidFill>
          <a:ln w="12700">
            <a:solidFill>
              <a:srgbClr val="552B95"/>
            </a:solidFill>
            <a:miter lim="400000"/>
          </a:ln>
        </p:spPr>
        <p:txBody>
          <a:bodyPr lIns="33866" tIns="33866" rIns="33866" bIns="33866" anchor="ctr"/>
          <a:lstStyle/>
          <a:p>
            <a:pPr defTabSz="550333">
              <a:defRPr sz="2000">
                <a:solidFill>
                  <a:srgbClr val="FFFFFF"/>
                </a:solidFill>
              </a:defRPr>
            </a:pPr>
          </a:p>
        </p:txBody>
      </p:sp>
      <p:sp>
        <p:nvSpPr>
          <p:cNvPr id="16" name="Shape 16"/>
          <p:cNvSpPr/>
          <p:nvPr>
            <p:ph type="title"/>
          </p:nvPr>
        </p:nvSpPr>
        <p:spPr>
          <a:xfrm>
            <a:off x="1003300" y="1003300"/>
            <a:ext cx="10998200" cy="4445000"/>
          </a:xfrm>
          <a:prstGeom prst="rect">
            <a:avLst/>
          </a:prstGeom>
        </p:spPr>
        <p:txBody>
          <a:bodyPr/>
          <a:lstStyle>
            <a:lvl1pPr>
              <a:defRPr sz="6200"/>
            </a:lvl1pPr>
          </a:lstStyle>
          <a:p>
            <a:pPr/>
            <a:r>
              <a:t>Title Text</a:t>
            </a:r>
          </a:p>
        </p:txBody>
      </p:sp>
      <p:pic>
        <p:nvPicPr>
          <p:cNvPr id="17"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8"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9" name="Shape 19"/>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20"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pic>
        <p:nvPicPr>
          <p:cNvPr id="21" name="droppedImage.pdf"/>
          <p:cNvPicPr>
            <a:picLocks noChangeAspect="1"/>
          </p:cNvPicPr>
          <p:nvPr/>
        </p:nvPicPr>
        <p:blipFill>
          <a:blip r:embed="rId5">
            <a:extLst/>
          </a:blip>
          <a:stretch>
            <a:fillRect/>
          </a:stretch>
        </p:blipFill>
        <p:spPr>
          <a:xfrm>
            <a:off x="342900" y="6400800"/>
            <a:ext cx="5261448" cy="2302934"/>
          </a:xfrm>
          <a:prstGeom prst="rect">
            <a:avLst/>
          </a:prstGeom>
          <a:ln w="12700">
            <a:miter lim="400000"/>
          </a:ln>
        </p:spPr>
      </p:pic>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135" name="Shape 135"/>
          <p:cNvSpPr/>
          <p:nvPr/>
        </p:nvSpPr>
        <p:spPr>
          <a:xfrm>
            <a:off x="1003300" y="1263253"/>
            <a:ext cx="10998200" cy="6347600"/>
          </a:xfrm>
          <a:prstGeom prst="rect">
            <a:avLst/>
          </a:prstGeom>
          <a:solidFill>
            <a:srgbClr val="F5ECD6"/>
          </a:solidFill>
          <a:ln w="12700">
            <a:solidFill>
              <a:srgbClr val="552B95"/>
            </a:solidFill>
            <a:miter lim="400000"/>
          </a:ln>
        </p:spPr>
        <p:txBody>
          <a:bodyPr lIns="33866" tIns="33866" rIns="33866" bIns="33866"/>
          <a:lstStyle/>
          <a:p>
            <a:pPr algn="l" defTabSz="550333">
              <a:defRPr b="1">
                <a:latin typeface="Garamond"/>
                <a:ea typeface="Garamond"/>
                <a:cs typeface="Garamond"/>
                <a:sym typeface="Garamond"/>
              </a:defRPr>
            </a:pPr>
          </a:p>
        </p:txBody>
      </p:sp>
      <p:sp>
        <p:nvSpPr>
          <p:cNvPr id="136" name="Shape 136"/>
          <p:cNvSpPr/>
          <p:nvPr>
            <p:ph type="body" idx="1"/>
          </p:nvPr>
        </p:nvSpPr>
        <p:spPr>
          <a:xfrm>
            <a:off x="1130300" y="1270000"/>
            <a:ext cx="10744200" cy="6334107"/>
          </a:xfrm>
          <a:prstGeom prst="rect">
            <a:avLst/>
          </a:prstGeom>
        </p:spPr>
        <p:txBody>
          <a:bodyPr anchor="t"/>
          <a:lstStyle>
            <a:lvl1pPr>
              <a:spcBef>
                <a:spcPts val="1000"/>
              </a:spcBef>
              <a:defRPr>
                <a:latin typeface="Garamond"/>
                <a:ea typeface="Garamond"/>
                <a:cs typeface="Garamond"/>
                <a:sym typeface="Garamond"/>
              </a:defRPr>
            </a:lvl1pPr>
            <a:lvl2pPr>
              <a:spcBef>
                <a:spcPts val="1000"/>
              </a:spcBef>
              <a:defRPr>
                <a:latin typeface="Garamond"/>
                <a:ea typeface="Garamond"/>
                <a:cs typeface="Garamond"/>
                <a:sym typeface="Garamond"/>
              </a:defRPr>
            </a:lvl2pPr>
            <a:lvl3pPr>
              <a:spcBef>
                <a:spcPts val="1000"/>
              </a:spcBef>
              <a:defRPr>
                <a:latin typeface="Garamond"/>
                <a:ea typeface="Garamond"/>
                <a:cs typeface="Garamond"/>
                <a:sym typeface="Garamond"/>
              </a:defRPr>
            </a:lvl3pPr>
            <a:lvl4pPr>
              <a:spcBef>
                <a:spcPts val="1000"/>
              </a:spcBef>
              <a:defRPr>
                <a:latin typeface="Garamond"/>
                <a:ea typeface="Garamond"/>
                <a:cs typeface="Garamond"/>
                <a:sym typeface="Garamond"/>
              </a:defRPr>
            </a:lvl4pPr>
            <a:lvl5pPr>
              <a:spcBef>
                <a:spcPts val="1000"/>
              </a:spcBef>
              <a:defRPr>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137"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38"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39" name="Shape 139"/>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140"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41" name="Shape 1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148" name="Shape 148"/>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149" name="Shape 149"/>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150" name="Shape 150"/>
          <p:cNvSpPr/>
          <p:nvPr>
            <p:ph type="pic" sz="half" idx="15"/>
          </p:nvPr>
        </p:nvSpPr>
        <p:spPr>
          <a:xfrm>
            <a:off x="952500" y="889000"/>
            <a:ext cx="5334000" cy="7975600"/>
          </a:xfrm>
          <a:prstGeom prst="rect">
            <a:avLst/>
          </a:prstGeom>
        </p:spPr>
        <p:txBody>
          <a:bodyPr lIns="91439" tIns="45719" rIns="91439" bIns="45719" anchor="t">
            <a:noAutofit/>
          </a:bodyPr>
          <a:lstStyle/>
          <a:p>
            <a:pPr/>
          </a:p>
        </p:txBody>
      </p:sp>
      <p:pic>
        <p:nvPicPr>
          <p:cNvPr id="151"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52"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53" name="Shape 153"/>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154"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55" name="Shape 1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62" name="Shape 162"/>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Garamond"/>
                <a:ea typeface="Garamond"/>
                <a:cs typeface="Garamond"/>
                <a:sym typeface="Garamond"/>
              </a:defRPr>
            </a:lvl1pPr>
          </a:lstStyle>
          <a:p>
            <a:pPr/>
            <a:r>
              <a:t>–Johnny Appleseed</a:t>
            </a:r>
          </a:p>
        </p:txBody>
      </p:sp>
      <p:sp>
        <p:nvSpPr>
          <p:cNvPr id="163" name="Shape 163"/>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atin typeface="Garamond"/>
                <a:ea typeface="Garamond"/>
                <a:cs typeface="Garamond"/>
                <a:sym typeface="Garamond"/>
              </a:defRPr>
            </a:lvl1pPr>
          </a:lstStyle>
          <a:p>
            <a:pPr/>
            <a:r>
              <a:t>“Type a quote here.” </a:t>
            </a:r>
          </a:p>
        </p:txBody>
      </p:sp>
      <p:pic>
        <p:nvPicPr>
          <p:cNvPr id="164"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65"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66" name="Shape 166"/>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167"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75" name="Shape 175"/>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76" name="Shape 1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83"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84"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85" name="Shape 185"/>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2017 May CFI Symposium JMU</a:t>
            </a:r>
          </a:p>
          <a:p>
            <a:pPr algn="l" defTabSz="550333">
              <a:defRPr sz="1400">
                <a:latin typeface="Garamond"/>
                <a:ea typeface="Garamond"/>
                <a:cs typeface="Garamond"/>
                <a:sym typeface="Garamond"/>
              </a:defRPr>
            </a:pPr>
            <a:r>
              <a:t>Dr. Sanjay Gupta is Cool</a:t>
            </a:r>
          </a:p>
        </p:txBody>
      </p:sp>
      <p:pic>
        <p:nvPicPr>
          <p:cNvPr id="186"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87" name="Shape 1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29" name="Shape 29"/>
          <p:cNvSpPr/>
          <p:nvPr/>
        </p:nvSpPr>
        <p:spPr>
          <a:xfrm>
            <a:off x="1003300" y="2159000"/>
            <a:ext cx="10998200" cy="5357298"/>
          </a:xfrm>
          <a:prstGeom prst="rect">
            <a:avLst/>
          </a:prstGeom>
          <a:solidFill>
            <a:srgbClr val="F5ECD6"/>
          </a:solidFill>
          <a:ln w="12700">
            <a:solidFill>
              <a:srgbClr val="552B95"/>
            </a:solidFill>
            <a:miter lim="400000"/>
          </a:ln>
        </p:spPr>
        <p:txBody>
          <a:bodyPr lIns="33866" tIns="33866" rIns="33866" bIns="33866"/>
          <a:lstStyle/>
          <a:p>
            <a:pPr algn="l" defTabSz="550333">
              <a:defRPr b="1">
                <a:latin typeface="Garamond"/>
                <a:ea typeface="Garamond"/>
                <a:cs typeface="Garamond"/>
                <a:sym typeface="Garamond"/>
              </a:defRPr>
            </a:pPr>
          </a:p>
        </p:txBody>
      </p:sp>
      <p:sp>
        <p:nvSpPr>
          <p:cNvPr id="30" name="Shape 30"/>
          <p:cNvSpPr/>
          <p:nvPr>
            <p:ph type="title"/>
          </p:nvPr>
        </p:nvSpPr>
        <p:spPr>
          <a:xfrm>
            <a:off x="114300" y="457200"/>
            <a:ext cx="11099800" cy="1072506"/>
          </a:xfrm>
          <a:prstGeom prst="rect">
            <a:avLst/>
          </a:prstGeom>
        </p:spPr>
        <p:txBody>
          <a:bodyPr/>
          <a:lstStyle/>
          <a:p>
            <a:pPr/>
            <a:r>
              <a:t>Title Text</a:t>
            </a:r>
          </a:p>
        </p:txBody>
      </p:sp>
      <p:sp>
        <p:nvSpPr>
          <p:cNvPr id="31" name="Shape 31"/>
          <p:cNvSpPr/>
          <p:nvPr>
            <p:ph type="body" idx="1"/>
          </p:nvPr>
        </p:nvSpPr>
        <p:spPr>
          <a:xfrm>
            <a:off x="1130300" y="2159000"/>
            <a:ext cx="10744200" cy="5357298"/>
          </a:xfrm>
          <a:prstGeom prst="rect">
            <a:avLst/>
          </a:prstGeom>
        </p:spPr>
        <p:txBody>
          <a:bodyPr anchor="t"/>
          <a:lstStyle>
            <a:lvl1pPr>
              <a:spcBef>
                <a:spcPts val="1000"/>
              </a:spcBef>
              <a:defRPr>
                <a:latin typeface="Garamond"/>
                <a:ea typeface="Garamond"/>
                <a:cs typeface="Garamond"/>
                <a:sym typeface="Garamond"/>
              </a:defRPr>
            </a:lvl1pPr>
            <a:lvl2pPr>
              <a:spcBef>
                <a:spcPts val="1000"/>
              </a:spcBef>
              <a:defRPr>
                <a:latin typeface="Garamond"/>
                <a:ea typeface="Garamond"/>
                <a:cs typeface="Garamond"/>
                <a:sym typeface="Garamond"/>
              </a:defRPr>
            </a:lvl2pPr>
            <a:lvl3pPr>
              <a:spcBef>
                <a:spcPts val="1000"/>
              </a:spcBef>
              <a:defRPr>
                <a:latin typeface="Garamond"/>
                <a:ea typeface="Garamond"/>
                <a:cs typeface="Garamond"/>
                <a:sym typeface="Garamond"/>
              </a:defRPr>
            </a:lvl3pPr>
            <a:lvl4pPr>
              <a:spcBef>
                <a:spcPts val="1000"/>
              </a:spcBef>
              <a:defRPr>
                <a:latin typeface="Garamond"/>
                <a:ea typeface="Garamond"/>
                <a:cs typeface="Garamond"/>
                <a:sym typeface="Garamond"/>
              </a:defRPr>
            </a:lvl4pPr>
            <a:lvl5pPr>
              <a:spcBef>
                <a:spcPts val="1000"/>
              </a:spcBef>
              <a:defRPr>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32"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33"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34" name="Shape 34"/>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35"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Code Sample">
    <p:spTree>
      <p:nvGrpSpPr>
        <p:cNvPr id="1" name=""/>
        <p:cNvGrpSpPr/>
        <p:nvPr/>
      </p:nvGrpSpPr>
      <p:grpSpPr>
        <a:xfrm>
          <a:off x="0" y="0"/>
          <a:ext cx="0" cy="0"/>
          <a:chOff x="0" y="0"/>
          <a:chExt cx="0" cy="0"/>
        </a:xfrm>
      </p:grpSpPr>
      <p:sp>
        <p:nvSpPr>
          <p:cNvPr id="43" name="Shape 43"/>
          <p:cNvSpPr/>
          <p:nvPr>
            <p:ph type="title"/>
          </p:nvPr>
        </p:nvSpPr>
        <p:spPr>
          <a:xfrm>
            <a:off x="114300" y="457200"/>
            <a:ext cx="11099800" cy="1072506"/>
          </a:xfrm>
          <a:prstGeom prst="rect">
            <a:avLst/>
          </a:prstGeom>
        </p:spPr>
        <p:txBody>
          <a:bodyPr/>
          <a:lstStyle/>
          <a:p>
            <a:pPr/>
            <a:r>
              <a:t>Title Text</a:t>
            </a:r>
          </a:p>
        </p:txBody>
      </p:sp>
      <p:sp>
        <p:nvSpPr>
          <p:cNvPr id="44" name="Shape 44"/>
          <p:cNvSpPr/>
          <p:nvPr>
            <p:ph type="body" idx="1"/>
          </p:nvPr>
        </p:nvSpPr>
        <p:spPr>
          <a:xfrm>
            <a:off x="1130300" y="2159000"/>
            <a:ext cx="10744200" cy="5357298"/>
          </a:xfrm>
          <a:prstGeom prst="rect">
            <a:avLst/>
          </a:prstGeom>
        </p:spPr>
        <p:txBody>
          <a:bodyPr anchor="t"/>
          <a:lstStyle>
            <a:lvl1pPr marL="0" indent="0">
              <a:spcBef>
                <a:spcPts val="0"/>
              </a:spcBef>
              <a:buSzTx/>
              <a:buNone/>
              <a:defRPr sz="2800">
                <a:latin typeface="Courier"/>
                <a:ea typeface="Courier"/>
                <a:cs typeface="Courier"/>
                <a:sym typeface="Courier"/>
              </a:defRPr>
            </a:lvl1pPr>
            <a:lvl2pPr marL="0" indent="228600">
              <a:spcBef>
                <a:spcPts val="0"/>
              </a:spcBef>
              <a:buSzTx/>
              <a:buNone/>
              <a:defRPr sz="2800">
                <a:latin typeface="Courier"/>
                <a:ea typeface="Courier"/>
                <a:cs typeface="Courier"/>
                <a:sym typeface="Courier"/>
              </a:defRPr>
            </a:lvl2pPr>
            <a:lvl3pPr marL="0" indent="457200">
              <a:spcBef>
                <a:spcPts val="0"/>
              </a:spcBef>
              <a:buSzTx/>
              <a:buNone/>
              <a:defRPr sz="2800">
                <a:latin typeface="Courier"/>
                <a:ea typeface="Courier"/>
                <a:cs typeface="Courier"/>
                <a:sym typeface="Courier"/>
              </a:defRPr>
            </a:lvl3pPr>
            <a:lvl4pPr marL="0" indent="685800">
              <a:spcBef>
                <a:spcPts val="0"/>
              </a:spcBef>
              <a:buSzTx/>
              <a:buNone/>
              <a:defRPr sz="2800">
                <a:latin typeface="Courier"/>
                <a:ea typeface="Courier"/>
                <a:cs typeface="Courier"/>
                <a:sym typeface="Courier"/>
              </a:defRPr>
            </a:lvl4pPr>
            <a:lvl5pPr marL="0" indent="914400">
              <a:spcBef>
                <a:spcPts val="0"/>
              </a:spcBef>
              <a:buSzTx/>
              <a:buNone/>
              <a:defRPr sz="2800">
                <a:latin typeface="Courier"/>
                <a:ea typeface="Courier"/>
                <a:cs typeface="Courier"/>
                <a:sym typeface="Courier"/>
              </a:defRPr>
            </a:lvl5pPr>
          </a:lstStyle>
          <a:p>
            <a:pPr/>
            <a:r>
              <a:t>Body Level One</a:t>
            </a:r>
          </a:p>
          <a:p>
            <a:pPr lvl="1"/>
            <a:r>
              <a:t>Body Level Two</a:t>
            </a:r>
          </a:p>
          <a:p>
            <a:pPr lvl="2"/>
            <a:r>
              <a:t>Body Level Three</a:t>
            </a:r>
          </a:p>
          <a:p>
            <a:pPr lvl="3"/>
            <a:r>
              <a:t>Body Level Four</a:t>
            </a:r>
          </a:p>
          <a:p>
            <a:pPr lvl="4"/>
            <a:r>
              <a:t>Body Level Five</a:t>
            </a:r>
          </a:p>
        </p:txBody>
      </p:sp>
      <p:pic>
        <p:nvPicPr>
          <p:cNvPr id="45"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46"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47" name="Shape 47"/>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48"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p:spTree>
      <p:nvGrpSpPr>
        <p:cNvPr id="1" name=""/>
        <p:cNvGrpSpPr/>
        <p:nvPr/>
      </p:nvGrpSpPr>
      <p:grpSpPr>
        <a:xfrm>
          <a:off x="0" y="0"/>
          <a:ext cx="0" cy="0"/>
          <a:chOff x="0" y="0"/>
          <a:chExt cx="0" cy="0"/>
        </a:xfrm>
      </p:grpSpPr>
      <p:sp>
        <p:nvSpPr>
          <p:cNvPr id="56" name="Shape 56"/>
          <p:cNvSpPr/>
          <p:nvPr/>
        </p:nvSpPr>
        <p:spPr>
          <a:xfrm>
            <a:off x="1003300" y="2159000"/>
            <a:ext cx="5118100" cy="5357298"/>
          </a:xfrm>
          <a:prstGeom prst="rect">
            <a:avLst/>
          </a:prstGeom>
          <a:solidFill>
            <a:srgbClr val="F5ECD6"/>
          </a:solidFill>
          <a:ln w="12700">
            <a:solidFill>
              <a:srgbClr val="552B95"/>
            </a:solidFill>
            <a:miter lim="400000"/>
          </a:ln>
        </p:spPr>
        <p:txBody>
          <a:bodyPr lIns="33866" tIns="33866" rIns="33866" bIns="33866"/>
          <a:lstStyle/>
          <a:p>
            <a:pPr algn="l" defTabSz="550333">
              <a:defRPr b="1">
                <a:latin typeface="Garamond"/>
                <a:ea typeface="Garamond"/>
                <a:cs typeface="Garamond"/>
                <a:sym typeface="Garamond"/>
              </a:defRPr>
            </a:pPr>
          </a:p>
        </p:txBody>
      </p:sp>
      <p:sp>
        <p:nvSpPr>
          <p:cNvPr id="57" name="Shape 57"/>
          <p:cNvSpPr/>
          <p:nvPr>
            <p:ph type="title"/>
          </p:nvPr>
        </p:nvSpPr>
        <p:spPr>
          <a:xfrm>
            <a:off x="114300" y="457200"/>
            <a:ext cx="11099800" cy="1072506"/>
          </a:xfrm>
          <a:prstGeom prst="rect">
            <a:avLst/>
          </a:prstGeom>
        </p:spPr>
        <p:txBody>
          <a:bodyPr/>
          <a:lstStyle/>
          <a:p>
            <a:pPr/>
            <a:r>
              <a:t>Title Text</a:t>
            </a:r>
          </a:p>
        </p:txBody>
      </p:sp>
      <p:sp>
        <p:nvSpPr>
          <p:cNvPr id="58" name="Shape 58"/>
          <p:cNvSpPr/>
          <p:nvPr>
            <p:ph type="body" sz="half" idx="1"/>
          </p:nvPr>
        </p:nvSpPr>
        <p:spPr>
          <a:xfrm>
            <a:off x="1130300" y="2159000"/>
            <a:ext cx="4960492" cy="5357298"/>
          </a:xfrm>
          <a:prstGeom prst="rect">
            <a:avLst/>
          </a:prstGeom>
        </p:spPr>
        <p:txBody>
          <a:bodyPr anchor="t"/>
          <a:lstStyle>
            <a:lvl1pPr marL="292100" indent="-292100">
              <a:spcBef>
                <a:spcPts val="1000"/>
              </a:spcBef>
              <a:defRPr sz="3200">
                <a:latin typeface="Garamond"/>
                <a:ea typeface="Garamond"/>
                <a:cs typeface="Garamond"/>
                <a:sym typeface="Garamond"/>
              </a:defRPr>
            </a:lvl1pPr>
            <a:lvl2pPr marL="736600" indent="-292100">
              <a:spcBef>
                <a:spcPts val="1000"/>
              </a:spcBef>
              <a:defRPr sz="3200">
                <a:latin typeface="Garamond"/>
                <a:ea typeface="Garamond"/>
                <a:cs typeface="Garamond"/>
                <a:sym typeface="Garamond"/>
              </a:defRPr>
            </a:lvl2pPr>
            <a:lvl3pPr marL="1181100" indent="-292100">
              <a:spcBef>
                <a:spcPts val="1000"/>
              </a:spcBef>
              <a:defRPr sz="3200">
                <a:latin typeface="Garamond"/>
                <a:ea typeface="Garamond"/>
                <a:cs typeface="Garamond"/>
                <a:sym typeface="Garamond"/>
              </a:defRPr>
            </a:lvl3pPr>
            <a:lvl4pPr marL="1625600" indent="-292100">
              <a:spcBef>
                <a:spcPts val="1000"/>
              </a:spcBef>
              <a:defRPr sz="3200">
                <a:latin typeface="Garamond"/>
                <a:ea typeface="Garamond"/>
                <a:cs typeface="Garamond"/>
                <a:sym typeface="Garamond"/>
              </a:defRPr>
            </a:lvl4pPr>
            <a:lvl5pPr marL="2070100" indent="-292100">
              <a:spcBef>
                <a:spcPts val="1000"/>
              </a:spcBef>
              <a:defRPr sz="3200">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59"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60"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61" name="Shape 61"/>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62"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63" name="Shape 63"/>
          <p:cNvSpPr/>
          <p:nvPr/>
        </p:nvSpPr>
        <p:spPr>
          <a:xfrm>
            <a:off x="6883400" y="2198151"/>
            <a:ext cx="5118100" cy="5357298"/>
          </a:xfrm>
          <a:prstGeom prst="rect">
            <a:avLst/>
          </a:prstGeom>
          <a:solidFill>
            <a:srgbClr val="F5ECD6"/>
          </a:solidFill>
          <a:ln w="12700">
            <a:solidFill>
              <a:srgbClr val="552B95"/>
            </a:solidFill>
            <a:miter lim="400000"/>
          </a:ln>
        </p:spPr>
        <p:txBody>
          <a:bodyPr lIns="33866" tIns="33866" rIns="33866" bIns="33866"/>
          <a:lstStyle/>
          <a:p>
            <a:pPr algn="l" defTabSz="550333">
              <a:defRPr b="1">
                <a:latin typeface="Garamond"/>
                <a:ea typeface="Garamond"/>
                <a:cs typeface="Garamond"/>
                <a:sym typeface="Garamond"/>
              </a:defRPr>
            </a:pPr>
          </a:p>
        </p:txBody>
      </p:sp>
      <p:sp>
        <p:nvSpPr>
          <p:cNvPr id="64" name="Shape 64"/>
          <p:cNvSpPr/>
          <p:nvPr>
            <p:ph type="body" sz="half" idx="13"/>
          </p:nvPr>
        </p:nvSpPr>
        <p:spPr>
          <a:xfrm>
            <a:off x="7013004" y="2198151"/>
            <a:ext cx="4960492" cy="5357298"/>
          </a:xfrm>
          <a:prstGeom prst="rect">
            <a:avLst/>
          </a:prstGeom>
        </p:spPr>
        <p:txBody>
          <a:bodyPr anchor="t"/>
          <a:lstStyle>
            <a:lvl1pPr marL="292100" indent="-292100">
              <a:spcBef>
                <a:spcPts val="1000"/>
              </a:spcBef>
              <a:defRPr sz="3200">
                <a:latin typeface="Garamond"/>
                <a:ea typeface="Garamond"/>
                <a:cs typeface="Garamond"/>
                <a:sym typeface="Garamond"/>
              </a:defRPr>
            </a:lvl1pPr>
            <a:lvl2pPr marL="736600" indent="-292100">
              <a:spcBef>
                <a:spcPts val="1000"/>
              </a:spcBef>
              <a:defRPr sz="3200">
                <a:latin typeface="Garamond"/>
                <a:ea typeface="Garamond"/>
                <a:cs typeface="Garamond"/>
                <a:sym typeface="Garamond"/>
              </a:defRPr>
            </a:lvl2pPr>
            <a:lvl3pPr marL="1181100" indent="-292100">
              <a:spcBef>
                <a:spcPts val="1000"/>
              </a:spcBef>
              <a:defRPr sz="3200">
                <a:latin typeface="Garamond"/>
                <a:ea typeface="Garamond"/>
                <a:cs typeface="Garamond"/>
                <a:sym typeface="Garamond"/>
              </a:defRPr>
            </a:lvl3pPr>
            <a:lvl4pPr marL="1625600" indent="-292100">
              <a:spcBef>
                <a:spcPts val="1000"/>
              </a:spcBef>
              <a:defRPr sz="3200">
                <a:latin typeface="Garamond"/>
                <a:ea typeface="Garamond"/>
                <a:cs typeface="Garamond"/>
                <a:sym typeface="Garamond"/>
              </a:defRPr>
            </a:lvl4pPr>
            <a:lvl5pPr marL="2070100" indent="-292100">
              <a:spcBef>
                <a:spcPts val="1000"/>
              </a:spcBef>
              <a:defRPr sz="3200">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72" name="Shape 72"/>
          <p:cNvSpPr/>
          <p:nvPr/>
        </p:nvSpPr>
        <p:spPr>
          <a:xfrm>
            <a:off x="1003300" y="2198151"/>
            <a:ext cx="10998201" cy="5357298"/>
          </a:xfrm>
          <a:prstGeom prst="rect">
            <a:avLst/>
          </a:prstGeom>
          <a:solidFill>
            <a:srgbClr val="F5ECD6"/>
          </a:solidFill>
          <a:ln w="12700">
            <a:solidFill>
              <a:srgbClr val="552B95"/>
            </a:solidFill>
            <a:miter lim="400000"/>
          </a:ln>
        </p:spPr>
        <p:txBody>
          <a:bodyPr lIns="33866" tIns="33866" rIns="33866" bIns="33866"/>
          <a:lstStyle/>
          <a:p>
            <a:pPr algn="l" defTabSz="550333">
              <a:defRPr b="1">
                <a:latin typeface="Garamond"/>
                <a:ea typeface="Garamond"/>
                <a:cs typeface="Garamond"/>
                <a:sym typeface="Garamond"/>
              </a:defRPr>
            </a:pPr>
          </a:p>
        </p:txBody>
      </p:sp>
      <p:sp>
        <p:nvSpPr>
          <p:cNvPr id="73" name="Shape 73"/>
          <p:cNvSpPr/>
          <p:nvPr>
            <p:ph type="title"/>
          </p:nvPr>
        </p:nvSpPr>
        <p:spPr>
          <a:xfrm>
            <a:off x="1270000" y="3225800"/>
            <a:ext cx="10464800" cy="3302000"/>
          </a:xfrm>
          <a:prstGeom prst="rect">
            <a:avLst/>
          </a:prstGeom>
        </p:spPr>
        <p:txBody>
          <a:bodyPr anchor="ctr"/>
          <a:lstStyle>
            <a:lvl1pPr algn="ctr">
              <a:defRPr sz="8000"/>
            </a:lvl1pPr>
          </a:lstStyle>
          <a:p>
            <a:pPr/>
            <a:r>
              <a:t>Title Text</a:t>
            </a:r>
          </a:p>
        </p:txBody>
      </p:sp>
      <p:pic>
        <p:nvPicPr>
          <p:cNvPr id="74"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75"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76" name="Shape 76"/>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77"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85" name="Shape 85"/>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86" name="Shape 86"/>
          <p:cNvSpPr/>
          <p:nvPr>
            <p:ph type="title"/>
          </p:nvPr>
        </p:nvSpPr>
        <p:spPr>
          <a:xfrm>
            <a:off x="1270000" y="6718300"/>
            <a:ext cx="10464800" cy="1422400"/>
          </a:xfrm>
          <a:prstGeom prst="rect">
            <a:avLst/>
          </a:prstGeom>
        </p:spPr>
        <p:txBody>
          <a:bodyPr anchor="b"/>
          <a:lstStyle>
            <a:lvl1pPr algn="ctr">
              <a:defRPr sz="8000"/>
            </a:lvl1pPr>
          </a:lstStyle>
          <a:p>
            <a:pPr/>
            <a:r>
              <a:t>Title Text</a:t>
            </a:r>
          </a:p>
        </p:txBody>
      </p:sp>
      <p:sp>
        <p:nvSpPr>
          <p:cNvPr id="87" name="Shape 87"/>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atin typeface="Garamond"/>
                <a:ea typeface="Garamond"/>
                <a:cs typeface="Garamond"/>
                <a:sym typeface="Garamond"/>
              </a:defRPr>
            </a:lvl1pPr>
            <a:lvl2pPr marL="0" indent="228600" algn="ctr">
              <a:spcBef>
                <a:spcPts val="0"/>
              </a:spcBef>
              <a:buSzTx/>
              <a:buNone/>
              <a:defRPr sz="3200">
                <a:latin typeface="Garamond"/>
                <a:ea typeface="Garamond"/>
                <a:cs typeface="Garamond"/>
                <a:sym typeface="Garamond"/>
              </a:defRPr>
            </a:lvl2pPr>
            <a:lvl3pPr marL="0" indent="457200" algn="ctr">
              <a:spcBef>
                <a:spcPts val="0"/>
              </a:spcBef>
              <a:buSzTx/>
              <a:buNone/>
              <a:defRPr sz="3200">
                <a:latin typeface="Garamond"/>
                <a:ea typeface="Garamond"/>
                <a:cs typeface="Garamond"/>
                <a:sym typeface="Garamond"/>
              </a:defRPr>
            </a:lvl3pPr>
            <a:lvl4pPr marL="0" indent="685800" algn="ctr">
              <a:spcBef>
                <a:spcPts val="0"/>
              </a:spcBef>
              <a:buSzTx/>
              <a:buNone/>
              <a:defRPr sz="3200">
                <a:latin typeface="Garamond"/>
                <a:ea typeface="Garamond"/>
                <a:cs typeface="Garamond"/>
                <a:sym typeface="Garamond"/>
              </a:defRPr>
            </a:lvl4pPr>
            <a:lvl5pPr marL="0" indent="914400" algn="ctr">
              <a:spcBef>
                <a:spcPts val="0"/>
              </a:spcBef>
              <a:buSzTx/>
              <a:buNone/>
              <a:defRPr sz="3200">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88"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89"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90" name="Shape 90"/>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91"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92" name="Shape 92"/>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99" name="Shape 99"/>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100" name="Shape 100"/>
          <p:cNvSpPr/>
          <p:nvPr>
            <p:ph type="title"/>
          </p:nvPr>
        </p:nvSpPr>
        <p:spPr>
          <a:xfrm>
            <a:off x="952500" y="635000"/>
            <a:ext cx="5334000" cy="3987800"/>
          </a:xfrm>
          <a:prstGeom prst="rect">
            <a:avLst/>
          </a:prstGeom>
        </p:spPr>
        <p:txBody>
          <a:bodyPr anchor="b"/>
          <a:lstStyle>
            <a:lvl1pPr algn="ctr">
              <a:defRPr sz="6000"/>
            </a:lvl1pPr>
          </a:lstStyle>
          <a:p>
            <a:pPr/>
            <a:r>
              <a:t>Title Text</a:t>
            </a:r>
          </a:p>
        </p:txBody>
      </p:sp>
      <p:sp>
        <p:nvSpPr>
          <p:cNvPr id="101" name="Shape 10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atin typeface="Garamond"/>
                <a:ea typeface="Garamond"/>
                <a:cs typeface="Garamond"/>
                <a:sym typeface="Garamond"/>
              </a:defRPr>
            </a:lvl1pPr>
            <a:lvl2pPr marL="0" indent="228600" algn="ctr">
              <a:spcBef>
                <a:spcPts val="0"/>
              </a:spcBef>
              <a:buSzTx/>
              <a:buNone/>
              <a:defRPr sz="3200">
                <a:latin typeface="Garamond"/>
                <a:ea typeface="Garamond"/>
                <a:cs typeface="Garamond"/>
                <a:sym typeface="Garamond"/>
              </a:defRPr>
            </a:lvl2pPr>
            <a:lvl3pPr marL="0" indent="457200" algn="ctr">
              <a:spcBef>
                <a:spcPts val="0"/>
              </a:spcBef>
              <a:buSzTx/>
              <a:buNone/>
              <a:defRPr sz="3200">
                <a:latin typeface="Garamond"/>
                <a:ea typeface="Garamond"/>
                <a:cs typeface="Garamond"/>
                <a:sym typeface="Garamond"/>
              </a:defRPr>
            </a:lvl3pPr>
            <a:lvl4pPr marL="0" indent="685800" algn="ctr">
              <a:spcBef>
                <a:spcPts val="0"/>
              </a:spcBef>
              <a:buSzTx/>
              <a:buNone/>
              <a:defRPr sz="3200">
                <a:latin typeface="Garamond"/>
                <a:ea typeface="Garamond"/>
                <a:cs typeface="Garamond"/>
                <a:sym typeface="Garamond"/>
              </a:defRPr>
            </a:lvl4pPr>
            <a:lvl5pPr marL="0" indent="914400" algn="ctr">
              <a:spcBef>
                <a:spcPts val="0"/>
              </a:spcBef>
              <a:buSzTx/>
              <a:buNone/>
              <a:defRPr sz="3200">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102"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03"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04" name="Shape 104"/>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105"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a:r>
              <a:t>Title Text</a:t>
            </a: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121" name="Shape 121"/>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122" name="Shape 122"/>
          <p:cNvSpPr/>
          <p:nvPr>
            <p:ph type="title"/>
          </p:nvPr>
        </p:nvSpPr>
        <p:spPr>
          <a:xfrm>
            <a:off x="114300" y="457200"/>
            <a:ext cx="11099800" cy="1069727"/>
          </a:xfrm>
          <a:prstGeom prst="rect">
            <a:avLst/>
          </a:prstGeom>
        </p:spPr>
        <p:txBody>
          <a:bodyPr/>
          <a:lstStyle/>
          <a:p>
            <a:pPr/>
            <a:r>
              <a:t>Title Text</a:t>
            </a:r>
          </a:p>
        </p:txBody>
      </p:sp>
      <p:sp>
        <p:nvSpPr>
          <p:cNvPr id="123" name="Shape 123"/>
          <p:cNvSpPr/>
          <p:nvPr>
            <p:ph type="body" sz="half" idx="1"/>
          </p:nvPr>
        </p:nvSpPr>
        <p:spPr>
          <a:xfrm>
            <a:off x="952500" y="2603500"/>
            <a:ext cx="5334000" cy="6286500"/>
          </a:xfrm>
          <a:prstGeom prst="rect">
            <a:avLst/>
          </a:prstGeom>
        </p:spPr>
        <p:txBody>
          <a:bodyPr/>
          <a:lstStyle>
            <a:lvl1pPr marL="342900" indent="-342900">
              <a:spcBef>
                <a:spcPts val="3200"/>
              </a:spcBef>
              <a:defRPr sz="2800">
                <a:latin typeface="Garamond"/>
                <a:ea typeface="Garamond"/>
                <a:cs typeface="Garamond"/>
                <a:sym typeface="Garamond"/>
              </a:defRPr>
            </a:lvl1pPr>
            <a:lvl2pPr marL="685800" indent="-342900">
              <a:spcBef>
                <a:spcPts val="3200"/>
              </a:spcBef>
              <a:defRPr sz="2800">
                <a:latin typeface="Garamond"/>
                <a:ea typeface="Garamond"/>
                <a:cs typeface="Garamond"/>
                <a:sym typeface="Garamond"/>
              </a:defRPr>
            </a:lvl2pPr>
            <a:lvl3pPr marL="1028700" indent="-342900">
              <a:spcBef>
                <a:spcPts val="3200"/>
              </a:spcBef>
              <a:defRPr sz="2800">
                <a:latin typeface="Garamond"/>
                <a:ea typeface="Garamond"/>
                <a:cs typeface="Garamond"/>
                <a:sym typeface="Garamond"/>
              </a:defRPr>
            </a:lvl3pPr>
            <a:lvl4pPr marL="1371600" indent="-342900">
              <a:spcBef>
                <a:spcPts val="3200"/>
              </a:spcBef>
              <a:defRPr sz="2800">
                <a:latin typeface="Garamond"/>
                <a:ea typeface="Garamond"/>
                <a:cs typeface="Garamond"/>
                <a:sym typeface="Garamond"/>
              </a:defRPr>
            </a:lvl4pPr>
            <a:lvl5pPr marL="1714500" indent="-342900">
              <a:spcBef>
                <a:spcPts val="3200"/>
              </a:spcBef>
              <a:defRPr sz="2800">
                <a:latin typeface="Garamond"/>
                <a:ea typeface="Garamond"/>
                <a:cs typeface="Garamond"/>
                <a:sym typeface="Garamond"/>
              </a:defRPr>
            </a:lvl5pPr>
          </a:lstStyle>
          <a:p>
            <a:pPr/>
            <a:r>
              <a:t>Body Level One</a:t>
            </a:r>
          </a:p>
          <a:p>
            <a:pPr lvl="1"/>
            <a:r>
              <a:t>Body Level Two</a:t>
            </a:r>
          </a:p>
          <a:p>
            <a:pPr lvl="2"/>
            <a:r>
              <a:t>Body Level Three</a:t>
            </a:r>
          </a:p>
          <a:p>
            <a:pPr lvl="3"/>
            <a:r>
              <a:t>Body Level Four</a:t>
            </a:r>
          </a:p>
          <a:p>
            <a:pPr lvl="4"/>
            <a:r>
              <a:t>Body Level Five</a:t>
            </a:r>
          </a:p>
        </p:txBody>
      </p:sp>
      <p:pic>
        <p:nvPicPr>
          <p:cNvPr id="124"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125"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126" name="Shape 126"/>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127"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14300" y="457200"/>
            <a:ext cx="11099800" cy="1066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pic>
        <p:nvPicPr>
          <p:cNvPr id="3" name="image1.jpg"/>
          <p:cNvPicPr>
            <a:picLocks noChangeAspect="0"/>
          </p:cNvPicPr>
          <p:nvPr/>
        </p:nvPicPr>
        <p:blipFill>
          <a:blip r:embed="rId2">
            <a:extLst/>
          </a:blip>
          <a:srcRect l="0" t="51203" r="0" b="0"/>
          <a:stretch>
            <a:fillRect/>
          </a:stretch>
        </p:blipFill>
        <p:spPr>
          <a:xfrm>
            <a:off x="0" y="0"/>
            <a:ext cx="13004800" cy="350993"/>
          </a:xfrm>
          <a:prstGeom prst="rect">
            <a:avLst/>
          </a:prstGeom>
          <a:ln w="12700"/>
        </p:spPr>
      </p:pic>
      <p:pic>
        <p:nvPicPr>
          <p:cNvPr id="4" name="image2.jpg"/>
          <p:cNvPicPr>
            <a:picLocks noChangeAspect="1"/>
          </p:cNvPicPr>
          <p:nvPr/>
        </p:nvPicPr>
        <p:blipFill>
          <a:blip r:embed="rId3">
            <a:extLst/>
          </a:blip>
          <a:srcRect l="0" t="0" r="0" b="67533"/>
          <a:stretch>
            <a:fillRect/>
          </a:stretch>
        </p:blipFill>
        <p:spPr>
          <a:xfrm>
            <a:off x="0" y="8915399"/>
            <a:ext cx="13004800" cy="26011"/>
          </a:xfrm>
          <a:prstGeom prst="rect">
            <a:avLst/>
          </a:prstGeom>
          <a:ln w="12700"/>
        </p:spPr>
      </p:pic>
      <p:sp>
        <p:nvSpPr>
          <p:cNvPr id="5" name="Shape 5"/>
          <p:cNvSpPr/>
          <p:nvPr/>
        </p:nvSpPr>
        <p:spPr>
          <a:xfrm>
            <a:off x="304800" y="9029700"/>
            <a:ext cx="2345040"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algn="l" defTabSz="550333">
              <a:defRPr sz="1400">
                <a:latin typeface="Garamond"/>
                <a:ea typeface="Garamond"/>
                <a:cs typeface="Garamond"/>
                <a:sym typeface="Garamond"/>
              </a:defRPr>
            </a:pPr>
            <a:r>
              <a:t>JMU CFI May Symposium 2017</a:t>
            </a:r>
          </a:p>
          <a:p>
            <a:pPr algn="l" defTabSz="550333">
              <a:defRPr sz="1400">
                <a:latin typeface="Garamond"/>
                <a:ea typeface="Garamond"/>
                <a:cs typeface="Garamond"/>
                <a:sym typeface="Garamond"/>
              </a:defRPr>
            </a:pPr>
            <a:r>
              <a:t>Dr. Michael S. Kirkpatrick</a:t>
            </a:r>
          </a:p>
        </p:txBody>
      </p:sp>
      <p:pic>
        <p:nvPicPr>
          <p:cNvPr id="6" name="image3.png"/>
          <p:cNvPicPr>
            <a:picLocks noChangeAspect="1"/>
          </p:cNvPicPr>
          <p:nvPr/>
        </p:nvPicPr>
        <p:blipFill>
          <a:blip r:embed="rId4">
            <a:extLst/>
          </a:blip>
          <a:stretch>
            <a:fillRect/>
          </a:stretch>
        </p:blipFill>
        <p:spPr>
          <a:xfrm>
            <a:off x="11239500" y="8166100"/>
            <a:ext cx="1499350" cy="1520923"/>
          </a:xfrm>
          <a:prstGeom prst="rect">
            <a:avLst/>
          </a:prstGeom>
          <a:ln w="12700"/>
        </p:spPr>
      </p:pic>
      <p:sp>
        <p:nvSpPr>
          <p:cNvPr id="7" name="Shape 7"/>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1pPr>
      <a:lvl2pPr marL="0" marR="0" indent="2286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2pPr>
      <a:lvl3pPr marL="0" marR="0" indent="4572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3pPr>
      <a:lvl4pPr marL="0" marR="0" indent="6858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4pPr>
      <a:lvl5pPr marL="0" marR="0" indent="9144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5pPr>
      <a:lvl6pPr marL="0" marR="0" indent="11430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6pPr>
      <a:lvl7pPr marL="0" marR="0" indent="13716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7pPr>
      <a:lvl8pPr marL="0" marR="0" indent="16002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8pPr>
      <a:lvl9pPr marL="0" marR="0" indent="1828800" algn="l" defTabSz="584200" latinLnBrk="0">
        <a:lnSpc>
          <a:spcPct val="100000"/>
        </a:lnSpc>
        <a:spcBef>
          <a:spcPts val="0"/>
        </a:spcBef>
        <a:spcAft>
          <a:spcPts val="0"/>
        </a:spcAft>
        <a:buClrTx/>
        <a:buSzTx/>
        <a:buFontTx/>
        <a:buNone/>
        <a:tabLst/>
        <a:defRPr b="0" baseline="0" cap="none" i="0" spc="0" strike="noStrike" sz="6600" u="none">
          <a:ln>
            <a:noFill/>
          </a:ln>
          <a:solidFill>
            <a:srgbClr val="000000"/>
          </a:solidFill>
          <a:uFillTx/>
          <a:latin typeface="Garamond"/>
          <a:ea typeface="Garamond"/>
          <a:cs typeface="Garamond"/>
          <a:sym typeface="Garamond"/>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ysics.indiana.edu/~sdi/ajpv3i.pdf" TargetMode="External"/><Relationship Id="rId3"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hyperlink" Target="https://www.nap.edu/catalog/9853/how-people-learn-brain-mind-experience-and-school-expanded-edition" TargetMode="Externa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9.png"/><Relationship Id="rId5" Type="http://schemas.openxmlformats.org/officeDocument/2006/relationships/image" Target="../media/image2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2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tif"/><Relationship Id="rId3" Type="http://schemas.openxmlformats.org/officeDocument/2006/relationships/image" Target="../media/image19.png"/><Relationship Id="rId4" Type="http://schemas.openxmlformats.org/officeDocument/2006/relationships/image" Target="../media/image2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www.nap.edu/catalog/9853/how-people-learn-brain-mind-experience-and-school-expanded-edition"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hyperlink" Target="https://www.nap.edu/catalog/9853/how-people-learn-brain-mind-experience-and-school-expanded-edition"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nap.edu/catalog/9853/how-people-learn-brain-mind-experience-and-school-expanded-edition"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ctrTitle"/>
          </p:nvPr>
        </p:nvSpPr>
        <p:spPr>
          <a:prstGeom prst="rect">
            <a:avLst/>
          </a:prstGeom>
        </p:spPr>
        <p:txBody>
          <a:bodyPr/>
          <a:lstStyle/>
          <a:p>
            <a:pPr/>
            <a:r>
              <a:t>When is Too Much Not Enough?</a:t>
            </a:r>
          </a:p>
          <a:p>
            <a:pPr>
              <a:defRPr sz="4800"/>
            </a:pPr>
            <a:r>
              <a:t>Using Cognitive Theories of Learning to Shape Instructional Choices</a:t>
            </a:r>
          </a:p>
          <a:p>
            <a:pPr>
              <a:defRPr sz="4800"/>
            </a:pPr>
          </a:p>
          <a:p>
            <a:pPr algn="r">
              <a:defRPr sz="4800"/>
            </a:pPr>
            <a:r>
              <a:t>Michael S. Kirkpatrick</a:t>
            </a:r>
          </a:p>
          <a:p>
            <a:pPr algn="r">
              <a:defRPr sz="4800"/>
            </a:pPr>
            <a:r>
              <a:t>May 10, 2017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prstGeom prst="rect">
            <a:avLst/>
          </a:prstGeom>
        </p:spPr>
        <p:txBody>
          <a:bodyPr/>
          <a:lstStyle/>
          <a:p>
            <a:pPr/>
            <a:r>
              <a:t>In-class Physics Demos</a:t>
            </a:r>
          </a:p>
        </p:txBody>
      </p:sp>
      <p:sp>
        <p:nvSpPr>
          <p:cNvPr id="284" name="Shape 284"/>
          <p:cNvSpPr/>
          <p:nvPr>
            <p:ph type="body" idx="1"/>
          </p:nvPr>
        </p:nvSpPr>
        <p:spPr>
          <a:prstGeom prst="rect">
            <a:avLst/>
          </a:prstGeom>
        </p:spPr>
        <p:txBody>
          <a:bodyPr/>
          <a:lstStyle/>
          <a:p>
            <a:pPr marL="0" indent="0">
              <a:buSzTx/>
              <a:buNone/>
            </a:pPr>
            <a:r>
              <a:t>Which group did the </a:t>
            </a:r>
            <a:r>
              <a:rPr b="1" u="sng"/>
              <a:t>worst</a:t>
            </a:r>
            <a:r>
              <a:t> on the post-test, missing the most points?</a:t>
            </a:r>
          </a:p>
          <a:p>
            <a:pPr lvl="1" marL="863600" indent="-673100" defTabSz="647700">
              <a:spcBef>
                <a:spcPts val="0"/>
              </a:spcBef>
              <a:buSzPct val="100000"/>
              <a:buAutoNum type="alphaUcParenBoth" startAt="1"/>
              <a:defRPr sz="3200">
                <a:uFill>
                  <a:solidFill>
                    <a:srgbClr val="000000"/>
                  </a:solidFill>
                </a:uFill>
              </a:defRPr>
            </a:pPr>
            <a:r>
              <a:t>Students who did not observe a demo (control group)</a:t>
            </a:r>
          </a:p>
          <a:p>
            <a:pPr lvl="1" marL="863600" indent="-673100" defTabSz="647700">
              <a:spcBef>
                <a:spcPts val="0"/>
              </a:spcBef>
              <a:buSzPct val="100000"/>
              <a:buAutoNum type="alphaUcParenBoth" startAt="1"/>
              <a:defRPr sz="3200">
                <a:uFill>
                  <a:solidFill>
                    <a:srgbClr val="000000"/>
                  </a:solidFill>
                </a:uFill>
              </a:defRPr>
            </a:pPr>
            <a:r>
              <a:t>Students who only observed the demo</a:t>
            </a:r>
          </a:p>
          <a:p>
            <a:pPr lvl="1" marL="863600" indent="-673100" defTabSz="647700">
              <a:spcBef>
                <a:spcPts val="0"/>
              </a:spcBef>
              <a:buSzPct val="100000"/>
              <a:buAutoNum type="alphaUcParenBoth" startAt="1"/>
              <a:defRPr sz="3200">
                <a:uFill>
                  <a:solidFill>
                    <a:srgbClr val="000000"/>
                  </a:solidFill>
                </a:uFill>
              </a:defRPr>
            </a:pPr>
            <a:r>
              <a:t>Students who predicted the outcome before it occurred by writing down a guess</a:t>
            </a:r>
          </a:p>
          <a:p>
            <a:pPr lvl="1" marL="863600" indent="-673100" defTabSz="647700">
              <a:spcBef>
                <a:spcPts val="0"/>
              </a:spcBef>
              <a:buSzPct val="100000"/>
              <a:buAutoNum type="alphaUcParenBoth" startAt="1"/>
              <a:defRPr sz="3200">
                <a:uFill>
                  <a:solidFill>
                    <a:srgbClr val="000000"/>
                  </a:solidFill>
                </a:uFill>
              </a:defRPr>
            </a:pPr>
            <a:r>
              <a:t>Students who discussed the outcome with peers after observing what occurred</a:t>
            </a:r>
          </a:p>
        </p:txBody>
      </p:sp>
      <p:sp>
        <p:nvSpPr>
          <p:cNvPr id="285" name="Shape 285"/>
          <p:cNvSpPr/>
          <p:nvPr/>
        </p:nvSpPr>
        <p:spPr>
          <a:xfrm>
            <a:off x="939959" y="8001000"/>
            <a:ext cx="12039601"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E. Mazur, Keynote address at ICER 2011.</a:t>
            </a:r>
          </a:p>
          <a:p>
            <a:pPr algn="l" defTabSz="647700">
              <a:defRPr sz="1800">
                <a:uFill>
                  <a:solidFill>
                    <a:srgbClr val="000000"/>
                  </a:solidFill>
                </a:uFill>
                <a:latin typeface="Courier"/>
                <a:ea typeface="Courier"/>
                <a:cs typeface="Courier"/>
                <a:sym typeface="Courier"/>
              </a:defRPr>
            </a:pPr>
            <a:r>
              <a:rPr u="sng">
                <a:hlinkClick r:id="rId2" invalidUrl="" action="" tgtFrame="" tooltip="" history="1" highlightClick="0" endSnd="0"/>
              </a:rPr>
              <a:t>https://computinged.wordpress.com/2011/08/17/eric-mazurs-keynote-at-icer-2011-observing-demos-hurts-learning-and-confusion-is-a-sign-of-understanding/</a:t>
            </a:r>
          </a:p>
        </p:txBody>
      </p:sp>
      <p:pic>
        <p:nvPicPr>
          <p:cNvPr id="286" name="droppedImage.png"/>
          <p:cNvPicPr>
            <a:picLocks noChangeAspect="1"/>
          </p:cNvPicPr>
          <p:nvPr/>
        </p:nvPicPr>
        <p:blipFill>
          <a:blip r:embed="rId3">
            <a:extLst/>
          </a:blip>
          <a:stretch>
            <a:fillRect/>
          </a:stretch>
        </p:blipFill>
        <p:spPr>
          <a:xfrm>
            <a:off x="4169983" y="5466956"/>
            <a:ext cx="4664834" cy="2573348"/>
          </a:xfrm>
          <a:prstGeom prst="rect">
            <a:avLst/>
          </a:prstGeom>
          <a:ln w="12700">
            <a:miter lim="400000"/>
          </a:ln>
        </p:spPr>
      </p:pic>
      <p:sp>
        <p:nvSpPr>
          <p:cNvPr id="287" name="Shape 287"/>
          <p:cNvSpPr/>
          <p:nvPr/>
        </p:nvSpPr>
        <p:spPr>
          <a:xfrm>
            <a:off x="4343400" y="6134100"/>
            <a:ext cx="3962400" cy="482600"/>
          </a:xfrm>
          <a:prstGeom prst="roundRect">
            <a:avLst>
              <a:gd name="adj" fmla="val 22153"/>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288" name="Shape 288"/>
          <p:cNvSpPr/>
          <p:nvPr/>
        </p:nvSpPr>
        <p:spPr>
          <a:xfrm>
            <a:off x="4343400" y="7442200"/>
            <a:ext cx="3962400" cy="482600"/>
          </a:xfrm>
          <a:prstGeom prst="roundRect">
            <a:avLst>
              <a:gd name="adj" fmla="val 22153"/>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6"/>
                                        </p:tgtEl>
                                        <p:attrNameLst>
                                          <p:attrName>style.visibility</p:attrName>
                                        </p:attrNameLst>
                                      </p:cBhvr>
                                      <p:to>
                                        <p:strVal val="visible"/>
                                      </p:to>
                                    </p:set>
                                    <p:anim calcmode="lin" valueType="num">
                                      <p:cBhvr>
                                        <p:cTn id="7" dur="1000" fill="hold"/>
                                        <p:tgtEl>
                                          <p:spTgt spid="286"/>
                                        </p:tgtEl>
                                        <p:attrNameLst>
                                          <p:attrName>ppt_x</p:attrName>
                                        </p:attrNameLst>
                                      </p:cBhvr>
                                      <p:tavLst>
                                        <p:tav tm="0">
                                          <p:val>
                                            <p:strVal val="#ppt_x"/>
                                          </p:val>
                                        </p:tav>
                                        <p:tav tm="100000">
                                          <p:val>
                                            <p:strVal val="#ppt_x"/>
                                          </p:val>
                                        </p:tav>
                                      </p:tavLst>
                                    </p:anim>
                                    <p:anim calcmode="lin" valueType="num">
                                      <p:cBhvr>
                                        <p:cTn id="8" dur="10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287"/>
                                        </p:tgtEl>
                                        <p:attrNameLst>
                                          <p:attrName>style.visibility</p:attrName>
                                        </p:attrNameLst>
                                      </p:cBhvr>
                                      <p:to>
                                        <p:strVal val="visible"/>
                                      </p:to>
                                    </p:set>
                                    <p:animEffect filter="dissolve" transition="in">
                                      <p:cBhvr>
                                        <p:cTn id="13" dur="500"/>
                                        <p:tgtEl>
                                          <p:spTgt spid="287"/>
                                        </p:tgtEl>
                                      </p:cBhvr>
                                    </p:animEffect>
                                  </p:childTnLst>
                                </p:cTn>
                              </p:par>
                            </p:childTnLst>
                          </p:cTn>
                        </p:par>
                        <p:par>
                          <p:cTn id="14" fill="hold">
                            <p:stCondLst>
                              <p:cond delay="500"/>
                            </p:stCondLst>
                            <p:childTnLst>
                              <p:par>
                                <p:cTn id="15" presetClass="entr" nodeType="afterEffect" presetID="9" grpId="3" fill="hold">
                                  <p:stCondLst>
                                    <p:cond delay="0"/>
                                  </p:stCondLst>
                                  <p:iterate type="el" backwards="0">
                                    <p:tmAbs val="0"/>
                                  </p:iterate>
                                  <p:childTnLst>
                                    <p:set>
                                      <p:cBhvr>
                                        <p:cTn id="16" fill="hold"/>
                                        <p:tgtEl>
                                          <p:spTgt spid="288"/>
                                        </p:tgtEl>
                                        <p:attrNameLst>
                                          <p:attrName>style.visibility</p:attrName>
                                        </p:attrNameLst>
                                      </p:cBhvr>
                                      <p:to>
                                        <p:strVal val="visible"/>
                                      </p:to>
                                    </p:set>
                                    <p:animEffect filter="dissolve" transition="in">
                                      <p:cBhvr>
                                        <p:cTn id="17"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7" grpId="2"/>
      <p:bldP build="whole" bldLvl="1" animBg="1" rev="0" advAuto="0" spid="286" grpId="1"/>
      <p:bldP build="whole" bldLvl="1" animBg="1" rev="0" advAuto="0" spid="288"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prstGeom prst="rect">
            <a:avLst/>
          </a:prstGeom>
        </p:spPr>
        <p:txBody>
          <a:bodyPr/>
          <a:lstStyle/>
          <a:p>
            <a:pPr/>
            <a:r>
              <a:t>Knowledge and human cognitive architecture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prstGeom prst="rect">
            <a:avLst/>
          </a:prstGeom>
        </p:spPr>
        <p:txBody>
          <a:bodyPr/>
          <a:lstStyle/>
          <a:p>
            <a:pPr/>
            <a:r>
              <a:t>Types of Knowledge</a:t>
            </a:r>
          </a:p>
        </p:txBody>
      </p:sp>
      <p:graphicFrame>
        <p:nvGraphicFramePr>
          <p:cNvPr id="293" name="Chart 293"/>
          <p:cNvGraphicFramePr/>
          <p:nvPr/>
        </p:nvGraphicFramePr>
        <p:xfrm>
          <a:off x="2872952" y="1647427"/>
          <a:ext cx="7264401" cy="7264401"/>
        </p:xfrm>
        <a:graphic xmlns:a="http://schemas.openxmlformats.org/drawingml/2006/main">
          <a:graphicData uri="http://schemas.openxmlformats.org/drawingml/2006/chart">
            <c:chart xmlns:c="http://schemas.openxmlformats.org/drawingml/2006/chart" r:id="rId2"/>
          </a:graphicData>
        </a:graphic>
      </p:graphicFrame>
      <p:sp>
        <p:nvSpPr>
          <p:cNvPr id="294" name="Shape 294"/>
          <p:cNvSpPr/>
          <p:nvPr/>
        </p:nvSpPr>
        <p:spPr>
          <a:xfrm>
            <a:off x="7246154" y="1643112"/>
            <a:ext cx="2540001" cy="1066850"/>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Biologically Secondary</a:t>
            </a:r>
          </a:p>
        </p:txBody>
      </p:sp>
      <p:sp>
        <p:nvSpPr>
          <p:cNvPr id="295" name="Shape 295"/>
          <p:cNvSpPr/>
          <p:nvPr/>
        </p:nvSpPr>
        <p:spPr>
          <a:xfrm>
            <a:off x="3324256" y="1643112"/>
            <a:ext cx="2539283" cy="1066850"/>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Biologically Primary</a:t>
            </a:r>
          </a:p>
        </p:txBody>
      </p:sp>
      <p:sp>
        <p:nvSpPr>
          <p:cNvPr id="296" name="Shape 296"/>
          <p:cNvSpPr/>
          <p:nvPr/>
        </p:nvSpPr>
        <p:spPr>
          <a:xfrm>
            <a:off x="1054100" y="3949700"/>
            <a:ext cx="1486397" cy="2654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lgn="l" defTabSz="647700">
              <a:buClr>
                <a:srgbClr val="000000"/>
              </a:buClr>
              <a:defRPr sz="14400">
                <a:solidFill>
                  <a:srgbClr val="4F7A28"/>
                </a:solidFill>
                <a:uFill>
                  <a:solidFill>
                    <a:srgbClr val="4F7A28"/>
                  </a:solidFill>
                </a:uFill>
                <a:latin typeface="Arial Black"/>
                <a:ea typeface="Arial Black"/>
                <a:cs typeface="Arial Black"/>
                <a:sym typeface="Arial Black"/>
              </a:defRPr>
            </a:lvl1pPr>
          </a:lstStyle>
          <a:p>
            <a:pPr>
              <a:defRPr>
                <a:solidFill>
                  <a:srgbClr val="B51A00"/>
                </a:solidFill>
                <a:uFill>
                  <a:solidFill>
                    <a:srgbClr val="B51A00"/>
                  </a:solidFill>
                </a:uFill>
              </a:defRPr>
            </a:pPr>
            <a:r>
              <a:rPr>
                <a:solidFill>
                  <a:srgbClr val="4F7A28"/>
                </a:solidFill>
                <a:uFill>
                  <a:solidFill>
                    <a:srgbClr val="4F7A28"/>
                  </a:solidFill>
                </a:uFill>
              </a:rPr>
              <a:t>✓</a:t>
            </a:r>
          </a:p>
        </p:txBody>
      </p:sp>
      <p:sp>
        <p:nvSpPr>
          <p:cNvPr id="297" name="Shape 297"/>
          <p:cNvSpPr/>
          <p:nvPr/>
        </p:nvSpPr>
        <p:spPr>
          <a:xfrm>
            <a:off x="10337800" y="3949700"/>
            <a:ext cx="1482825" cy="2654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lgn="l" defTabSz="647700">
              <a:buClr>
                <a:srgbClr val="000000"/>
              </a:buClr>
              <a:defRPr sz="14400">
                <a:solidFill>
                  <a:srgbClr val="B51A00"/>
                </a:solidFill>
                <a:uFill>
                  <a:solidFill>
                    <a:srgbClr val="B51A00"/>
                  </a:solidFill>
                </a:uFill>
                <a:latin typeface="Arial Black"/>
                <a:ea typeface="Arial Black"/>
                <a:cs typeface="Arial Black"/>
                <a:sym typeface="Arial Black"/>
              </a:defRPr>
            </a:lvl1pPr>
          </a:lstStyle>
          <a:p>
            <a:pPr/>
            <a:r>
              <a:t>✕</a:t>
            </a:r>
          </a:p>
        </p:txBody>
      </p:sp>
      <p:sp>
        <p:nvSpPr>
          <p:cNvPr id="298" name="Shape 298"/>
          <p:cNvSpPr/>
          <p:nvPr/>
        </p:nvSpPr>
        <p:spPr>
          <a:xfrm>
            <a:off x="10337800" y="3975100"/>
            <a:ext cx="1486397" cy="2654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lgn="l" defTabSz="647700">
              <a:buClr>
                <a:srgbClr val="000000"/>
              </a:buClr>
              <a:defRPr sz="14400">
                <a:solidFill>
                  <a:srgbClr val="4F7A28"/>
                </a:solidFill>
                <a:uFill>
                  <a:solidFill>
                    <a:srgbClr val="4F7A28"/>
                  </a:solidFill>
                </a:uFill>
                <a:latin typeface="Arial Black"/>
                <a:ea typeface="Arial Black"/>
                <a:cs typeface="Arial Black"/>
                <a:sym typeface="Arial Black"/>
              </a:defRPr>
            </a:lvl1pPr>
          </a:lstStyle>
          <a:p>
            <a:pPr>
              <a:defRPr>
                <a:solidFill>
                  <a:srgbClr val="B51A00"/>
                </a:solidFill>
                <a:uFill>
                  <a:solidFill>
                    <a:srgbClr val="B51A00"/>
                  </a:solidFill>
                </a:uFill>
              </a:defRPr>
            </a:pPr>
            <a:r>
              <a:rPr>
                <a:solidFill>
                  <a:srgbClr val="4F7A28"/>
                </a:solidFill>
                <a:uFill>
                  <a:solidFill>
                    <a:srgbClr val="4F7A28"/>
                  </a:solidFill>
                </a:uFill>
              </a:rPr>
              <a:t>✓</a:t>
            </a:r>
          </a:p>
        </p:txBody>
      </p:sp>
      <p:sp>
        <p:nvSpPr>
          <p:cNvPr id="299" name="Shape 299"/>
          <p:cNvSpPr/>
          <p:nvPr/>
        </p:nvSpPr>
        <p:spPr>
          <a:xfrm>
            <a:off x="1041400" y="3949700"/>
            <a:ext cx="1482825" cy="2654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lgn="l" defTabSz="647700">
              <a:buClr>
                <a:srgbClr val="000000"/>
              </a:buClr>
              <a:defRPr sz="14400">
                <a:solidFill>
                  <a:srgbClr val="B51A00"/>
                </a:solidFill>
                <a:uFill>
                  <a:solidFill>
                    <a:srgbClr val="B51A00"/>
                  </a:solidFill>
                </a:uFill>
                <a:latin typeface="Arial Black"/>
                <a:ea typeface="Arial Black"/>
                <a:cs typeface="Arial Black"/>
                <a:sym typeface="Arial Black"/>
              </a:defRPr>
            </a:lvl1pPr>
          </a:lstStyle>
          <a:p>
            <a:pPr/>
            <a:r>
              <a:t>✕</a:t>
            </a:r>
          </a:p>
        </p:txBody>
      </p:sp>
      <p:pic>
        <p:nvPicPr>
          <p:cNvPr id="300" name="pasted-image.png"/>
          <p:cNvPicPr>
            <a:picLocks noChangeAspect="1"/>
          </p:cNvPicPr>
          <p:nvPr/>
        </p:nvPicPr>
        <p:blipFill>
          <a:blip r:embed="rId3">
            <a:extLst/>
          </a:blip>
          <a:stretch>
            <a:fillRect/>
          </a:stretch>
        </p:blipFill>
        <p:spPr>
          <a:xfrm>
            <a:off x="2838317" y="4552575"/>
            <a:ext cx="1499350" cy="1499350"/>
          </a:xfrm>
          <a:prstGeom prst="rect">
            <a:avLst/>
          </a:prstGeom>
          <a:ln w="12700">
            <a:miter lim="400000"/>
          </a:ln>
        </p:spPr>
      </p:pic>
      <p:pic>
        <p:nvPicPr>
          <p:cNvPr id="301" name="pasted-image.png"/>
          <p:cNvPicPr>
            <a:picLocks noChangeAspect="1"/>
          </p:cNvPicPr>
          <p:nvPr/>
        </p:nvPicPr>
        <p:blipFill>
          <a:blip r:embed="rId4">
            <a:extLst/>
          </a:blip>
          <a:stretch>
            <a:fillRect/>
          </a:stretch>
        </p:blipFill>
        <p:spPr>
          <a:xfrm>
            <a:off x="4133064" y="3086100"/>
            <a:ext cx="1846404" cy="1307188"/>
          </a:xfrm>
          <a:prstGeom prst="rect">
            <a:avLst/>
          </a:prstGeom>
          <a:ln w="12700">
            <a:miter lim="400000"/>
          </a:ln>
        </p:spPr>
      </p:pic>
      <p:pic>
        <p:nvPicPr>
          <p:cNvPr id="302" name="pasted-image.png"/>
          <p:cNvPicPr>
            <a:picLocks noChangeAspect="1"/>
          </p:cNvPicPr>
          <p:nvPr/>
        </p:nvPicPr>
        <p:blipFill>
          <a:blip r:embed="rId5">
            <a:extLst/>
          </a:blip>
          <a:stretch>
            <a:fillRect/>
          </a:stretch>
        </p:blipFill>
        <p:spPr>
          <a:xfrm>
            <a:off x="4635487" y="4590295"/>
            <a:ext cx="1680643" cy="1258860"/>
          </a:xfrm>
          <a:prstGeom prst="rect">
            <a:avLst/>
          </a:prstGeom>
          <a:ln w="12700">
            <a:miter lim="400000"/>
          </a:ln>
        </p:spPr>
      </p:pic>
      <p:pic>
        <p:nvPicPr>
          <p:cNvPr id="303" name="pasted-image.png"/>
          <p:cNvPicPr>
            <a:picLocks noChangeAspect="1"/>
          </p:cNvPicPr>
          <p:nvPr/>
        </p:nvPicPr>
        <p:blipFill>
          <a:blip r:embed="rId6">
            <a:extLst/>
          </a:blip>
          <a:stretch>
            <a:fillRect/>
          </a:stretch>
        </p:blipFill>
        <p:spPr>
          <a:xfrm>
            <a:off x="4365768" y="6046161"/>
            <a:ext cx="1618625" cy="1925064"/>
          </a:xfrm>
          <a:prstGeom prst="rect">
            <a:avLst/>
          </a:prstGeom>
          <a:ln w="12700">
            <a:miter lim="400000"/>
          </a:ln>
        </p:spPr>
      </p:pic>
      <p:pic>
        <p:nvPicPr>
          <p:cNvPr id="304" name="pasted-image.png"/>
          <p:cNvPicPr>
            <a:picLocks noChangeAspect="1"/>
          </p:cNvPicPr>
          <p:nvPr/>
        </p:nvPicPr>
        <p:blipFill>
          <a:blip r:embed="rId7">
            <a:extLst/>
          </a:blip>
          <a:stretch>
            <a:fillRect/>
          </a:stretch>
        </p:blipFill>
        <p:spPr>
          <a:xfrm>
            <a:off x="6823208" y="6791137"/>
            <a:ext cx="1479448" cy="1499350"/>
          </a:xfrm>
          <a:prstGeom prst="rect">
            <a:avLst/>
          </a:prstGeom>
          <a:ln w="12700">
            <a:miter lim="400000"/>
          </a:ln>
        </p:spPr>
      </p:pic>
      <p:pic>
        <p:nvPicPr>
          <p:cNvPr id="305" name="pasted-image.png"/>
          <p:cNvPicPr>
            <a:picLocks noChangeAspect="1"/>
          </p:cNvPicPr>
          <p:nvPr/>
        </p:nvPicPr>
        <p:blipFill>
          <a:blip r:embed="rId8">
            <a:extLst/>
          </a:blip>
          <a:stretch>
            <a:fillRect/>
          </a:stretch>
        </p:blipFill>
        <p:spPr>
          <a:xfrm>
            <a:off x="6613950" y="2829024"/>
            <a:ext cx="2354658" cy="2235319"/>
          </a:xfrm>
          <a:prstGeom prst="rect">
            <a:avLst/>
          </a:prstGeom>
          <a:ln w="12700">
            <a:miter lim="400000"/>
          </a:ln>
        </p:spPr>
      </p:pic>
      <p:pic>
        <p:nvPicPr>
          <p:cNvPr id="306" name="pasted-image.png"/>
          <p:cNvPicPr>
            <a:picLocks noChangeAspect="1"/>
          </p:cNvPicPr>
          <p:nvPr/>
        </p:nvPicPr>
        <p:blipFill>
          <a:blip r:embed="rId9">
            <a:extLst/>
          </a:blip>
          <a:stretch>
            <a:fillRect/>
          </a:stretch>
        </p:blipFill>
        <p:spPr>
          <a:xfrm>
            <a:off x="8600264" y="5631886"/>
            <a:ext cx="1216981" cy="912736"/>
          </a:xfrm>
          <a:prstGeom prst="rect">
            <a:avLst/>
          </a:prstGeom>
          <a:ln w="12700">
            <a:miter lim="400000"/>
          </a:ln>
        </p:spPr>
      </p:pic>
      <p:pic>
        <p:nvPicPr>
          <p:cNvPr id="307" name="pasted-image.png"/>
          <p:cNvPicPr>
            <a:picLocks noChangeAspect="1"/>
          </p:cNvPicPr>
          <p:nvPr/>
        </p:nvPicPr>
        <p:blipFill>
          <a:blip r:embed="rId10">
            <a:extLst/>
          </a:blip>
          <a:srcRect l="0" t="0" r="0" b="10236"/>
          <a:stretch>
            <a:fillRect/>
          </a:stretch>
        </p:blipFill>
        <p:spPr>
          <a:xfrm>
            <a:off x="6722747" y="5217236"/>
            <a:ext cx="1680460" cy="111044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dissolve" transition="in">
                                      <p:cBhvr>
                                        <p:cTn id="7" dur="499"/>
                                        <p:tgtEl>
                                          <p:spTgt spid="301"/>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300"/>
                                        </p:tgtEl>
                                        <p:attrNameLst>
                                          <p:attrName>style.visibility</p:attrName>
                                        </p:attrNameLst>
                                      </p:cBhvr>
                                      <p:to>
                                        <p:strVal val="visible"/>
                                      </p:to>
                                    </p:set>
                                    <p:animEffect filter="dissolve" transition="in">
                                      <p:cBhvr>
                                        <p:cTn id="11" dur="499"/>
                                        <p:tgtEl>
                                          <p:spTgt spid="300"/>
                                        </p:tgtEl>
                                      </p:cBhvr>
                                    </p:animEffect>
                                  </p:childTnLst>
                                </p:cTn>
                              </p:par>
                            </p:childTnLst>
                          </p:cTn>
                        </p:par>
                        <p:par>
                          <p:cTn id="12" fill="hold">
                            <p:stCondLst>
                              <p:cond delay="998"/>
                            </p:stCondLst>
                            <p:childTnLst>
                              <p:par>
                                <p:cTn id="13" presetClass="entr" nodeType="afterEffect" presetID="9" grpId="3" fill="hold">
                                  <p:stCondLst>
                                    <p:cond delay="0"/>
                                  </p:stCondLst>
                                  <p:iterate type="el" backwards="0">
                                    <p:tmAbs val="0"/>
                                  </p:iterate>
                                  <p:childTnLst>
                                    <p:set>
                                      <p:cBhvr>
                                        <p:cTn id="14" fill="hold"/>
                                        <p:tgtEl>
                                          <p:spTgt spid="303"/>
                                        </p:tgtEl>
                                        <p:attrNameLst>
                                          <p:attrName>style.visibility</p:attrName>
                                        </p:attrNameLst>
                                      </p:cBhvr>
                                      <p:to>
                                        <p:strVal val="visible"/>
                                      </p:to>
                                    </p:set>
                                    <p:animEffect filter="dissolve" transition="in">
                                      <p:cBhvr>
                                        <p:cTn id="15" dur="499"/>
                                        <p:tgtEl>
                                          <p:spTgt spid="303"/>
                                        </p:tgtEl>
                                      </p:cBhvr>
                                    </p:animEffect>
                                  </p:childTnLst>
                                </p:cTn>
                              </p:par>
                            </p:childTnLst>
                          </p:cTn>
                        </p:par>
                        <p:par>
                          <p:cTn id="16" fill="hold">
                            <p:stCondLst>
                              <p:cond delay="1497"/>
                            </p:stCondLst>
                            <p:childTnLst>
                              <p:par>
                                <p:cTn id="17" presetClass="entr" nodeType="afterEffect" presetID="9" grpId="4" fill="hold">
                                  <p:stCondLst>
                                    <p:cond delay="0"/>
                                  </p:stCondLst>
                                  <p:iterate type="el" backwards="0">
                                    <p:tmAbs val="0"/>
                                  </p:iterate>
                                  <p:childTnLst>
                                    <p:set>
                                      <p:cBhvr>
                                        <p:cTn id="18" fill="hold"/>
                                        <p:tgtEl>
                                          <p:spTgt spid="302"/>
                                        </p:tgtEl>
                                        <p:attrNameLst>
                                          <p:attrName>style.visibility</p:attrName>
                                        </p:attrNameLst>
                                      </p:cBhvr>
                                      <p:to>
                                        <p:strVal val="visible"/>
                                      </p:to>
                                    </p:set>
                                    <p:animEffect filter="dissolve" transition="in">
                                      <p:cBhvr>
                                        <p:cTn id="19" dur="499"/>
                                        <p:tgtEl>
                                          <p:spTgt spid="302"/>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5" fill="hold">
                                  <p:stCondLst>
                                    <p:cond delay="0"/>
                                  </p:stCondLst>
                                  <p:iterate type="el" backwards="0">
                                    <p:tmAbs val="0"/>
                                  </p:iterate>
                                  <p:childTnLst>
                                    <p:set>
                                      <p:cBhvr>
                                        <p:cTn id="23" fill="hold"/>
                                        <p:tgtEl>
                                          <p:spTgt spid="305"/>
                                        </p:tgtEl>
                                        <p:attrNameLst>
                                          <p:attrName>style.visibility</p:attrName>
                                        </p:attrNameLst>
                                      </p:cBhvr>
                                      <p:to>
                                        <p:strVal val="visible"/>
                                      </p:to>
                                    </p:set>
                                    <p:animEffect filter="dissolve" transition="in">
                                      <p:cBhvr>
                                        <p:cTn id="24" dur="499"/>
                                        <p:tgtEl>
                                          <p:spTgt spid="305"/>
                                        </p:tgtEl>
                                      </p:cBhvr>
                                    </p:animEffect>
                                  </p:childTnLst>
                                </p:cTn>
                              </p:par>
                            </p:childTnLst>
                          </p:cTn>
                        </p:par>
                        <p:par>
                          <p:cTn id="25" fill="hold">
                            <p:stCondLst>
                              <p:cond delay="499"/>
                            </p:stCondLst>
                            <p:childTnLst>
                              <p:par>
                                <p:cTn id="26" presetClass="entr" nodeType="afterEffect" presetID="9" grpId="6" fill="hold">
                                  <p:stCondLst>
                                    <p:cond delay="0"/>
                                  </p:stCondLst>
                                  <p:iterate type="el" backwards="0">
                                    <p:tmAbs val="0"/>
                                  </p:iterate>
                                  <p:childTnLst>
                                    <p:set>
                                      <p:cBhvr>
                                        <p:cTn id="27" fill="hold"/>
                                        <p:tgtEl>
                                          <p:spTgt spid="306"/>
                                        </p:tgtEl>
                                        <p:attrNameLst>
                                          <p:attrName>style.visibility</p:attrName>
                                        </p:attrNameLst>
                                      </p:cBhvr>
                                      <p:to>
                                        <p:strVal val="visible"/>
                                      </p:to>
                                    </p:set>
                                    <p:animEffect filter="dissolve" transition="in">
                                      <p:cBhvr>
                                        <p:cTn id="28" dur="499"/>
                                        <p:tgtEl>
                                          <p:spTgt spid="306"/>
                                        </p:tgtEl>
                                      </p:cBhvr>
                                    </p:animEffect>
                                  </p:childTnLst>
                                </p:cTn>
                              </p:par>
                            </p:childTnLst>
                          </p:cTn>
                        </p:par>
                        <p:par>
                          <p:cTn id="29" fill="hold">
                            <p:stCondLst>
                              <p:cond delay="998"/>
                            </p:stCondLst>
                            <p:childTnLst>
                              <p:par>
                                <p:cTn id="30" presetClass="entr" nodeType="afterEffect" presetID="9" grpId="7" fill="hold">
                                  <p:stCondLst>
                                    <p:cond delay="0"/>
                                  </p:stCondLst>
                                  <p:iterate type="el" backwards="0">
                                    <p:tmAbs val="0"/>
                                  </p:iterate>
                                  <p:childTnLst>
                                    <p:set>
                                      <p:cBhvr>
                                        <p:cTn id="31" fill="hold"/>
                                        <p:tgtEl>
                                          <p:spTgt spid="307"/>
                                        </p:tgtEl>
                                        <p:attrNameLst>
                                          <p:attrName>style.visibility</p:attrName>
                                        </p:attrNameLst>
                                      </p:cBhvr>
                                      <p:to>
                                        <p:strVal val="visible"/>
                                      </p:to>
                                    </p:set>
                                    <p:animEffect filter="dissolve" transition="in">
                                      <p:cBhvr>
                                        <p:cTn id="32" dur="499"/>
                                        <p:tgtEl>
                                          <p:spTgt spid="307"/>
                                        </p:tgtEl>
                                      </p:cBhvr>
                                    </p:animEffect>
                                  </p:childTnLst>
                                </p:cTn>
                              </p:par>
                            </p:childTnLst>
                          </p:cTn>
                        </p:par>
                        <p:par>
                          <p:cTn id="33" fill="hold">
                            <p:stCondLst>
                              <p:cond delay="1497"/>
                            </p:stCondLst>
                            <p:childTnLst>
                              <p:par>
                                <p:cTn id="34" presetClass="entr" nodeType="afterEffect" presetID="9" grpId="8" fill="hold">
                                  <p:stCondLst>
                                    <p:cond delay="0"/>
                                  </p:stCondLst>
                                  <p:iterate type="el" backwards="0">
                                    <p:tmAbs val="0"/>
                                  </p:iterate>
                                  <p:childTnLst>
                                    <p:set>
                                      <p:cBhvr>
                                        <p:cTn id="35" fill="hold"/>
                                        <p:tgtEl>
                                          <p:spTgt spid="304"/>
                                        </p:tgtEl>
                                        <p:attrNameLst>
                                          <p:attrName>style.visibility</p:attrName>
                                        </p:attrNameLst>
                                      </p:cBhvr>
                                      <p:to>
                                        <p:strVal val="visible"/>
                                      </p:to>
                                    </p:set>
                                    <p:animEffect filter="dissolve" transition="in">
                                      <p:cBhvr>
                                        <p:cTn id="36" dur="499"/>
                                        <p:tgtEl>
                                          <p:spTgt spid="304"/>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 presetID="2" grpId="9" fill="hold">
                                  <p:stCondLst>
                                    <p:cond delay="0"/>
                                  </p:stCondLst>
                                  <p:iterate type="el" backwards="0">
                                    <p:tmAbs val="0"/>
                                  </p:iterate>
                                  <p:childTnLst>
                                    <p:set>
                                      <p:cBhvr>
                                        <p:cTn id="40" fill="hold"/>
                                        <p:tgtEl>
                                          <p:spTgt spid="296"/>
                                        </p:tgtEl>
                                        <p:attrNameLst>
                                          <p:attrName>style.visibility</p:attrName>
                                        </p:attrNameLst>
                                      </p:cBhvr>
                                      <p:to>
                                        <p:strVal val="visible"/>
                                      </p:to>
                                    </p:set>
                                    <p:anim calcmode="lin" valueType="num">
                                      <p:cBhvr>
                                        <p:cTn id="41" dur="750" fill="hold"/>
                                        <p:tgtEl>
                                          <p:spTgt spid="296"/>
                                        </p:tgtEl>
                                        <p:attrNameLst>
                                          <p:attrName>ppt_x</p:attrName>
                                        </p:attrNameLst>
                                      </p:cBhvr>
                                      <p:tavLst>
                                        <p:tav tm="0">
                                          <p:val>
                                            <p:strVal val="#ppt_x"/>
                                          </p:val>
                                        </p:tav>
                                        <p:tav tm="100000">
                                          <p:val>
                                            <p:strVal val="#ppt_x"/>
                                          </p:val>
                                        </p:tav>
                                      </p:tavLst>
                                    </p:anim>
                                    <p:anim calcmode="lin" valueType="num">
                                      <p:cBhvr>
                                        <p:cTn id="42" dur="750" fill="hold"/>
                                        <p:tgtEl>
                                          <p:spTgt spid="296"/>
                                        </p:tgtEl>
                                        <p:attrNameLst>
                                          <p:attrName>ppt_y</p:attrName>
                                        </p:attrNameLst>
                                      </p:cBhvr>
                                      <p:tavLst>
                                        <p:tav tm="0">
                                          <p:val>
                                            <p:strVal val="0-#ppt_h/2"/>
                                          </p:val>
                                        </p:tav>
                                        <p:tav tm="100000">
                                          <p:val>
                                            <p:strVal val="#ppt_y"/>
                                          </p:val>
                                        </p:tav>
                                      </p:tavLst>
                                    </p:anim>
                                  </p:childTnLst>
                                </p:cTn>
                              </p:par>
                            </p:childTnLst>
                          </p:cTn>
                        </p:par>
                        <p:par>
                          <p:cTn id="43" fill="hold">
                            <p:stCondLst>
                              <p:cond delay="750"/>
                            </p:stCondLst>
                            <p:childTnLst>
                              <p:par>
                                <p:cTn id="44" presetClass="entr" nodeType="afterEffect" presetSubtype="1" presetID="2" grpId="10" fill="hold">
                                  <p:stCondLst>
                                    <p:cond delay="0"/>
                                  </p:stCondLst>
                                  <p:iterate type="el" backwards="0">
                                    <p:tmAbs val="0"/>
                                  </p:iterate>
                                  <p:childTnLst>
                                    <p:set>
                                      <p:cBhvr>
                                        <p:cTn id="45" fill="hold"/>
                                        <p:tgtEl>
                                          <p:spTgt spid="297"/>
                                        </p:tgtEl>
                                        <p:attrNameLst>
                                          <p:attrName>style.visibility</p:attrName>
                                        </p:attrNameLst>
                                      </p:cBhvr>
                                      <p:to>
                                        <p:strVal val="visible"/>
                                      </p:to>
                                    </p:set>
                                    <p:anim calcmode="lin" valueType="num">
                                      <p:cBhvr>
                                        <p:cTn id="46" dur="750" fill="hold"/>
                                        <p:tgtEl>
                                          <p:spTgt spid="297"/>
                                        </p:tgtEl>
                                        <p:attrNameLst>
                                          <p:attrName>ppt_x</p:attrName>
                                        </p:attrNameLst>
                                      </p:cBhvr>
                                      <p:tavLst>
                                        <p:tav tm="0">
                                          <p:val>
                                            <p:strVal val="#ppt_x"/>
                                          </p:val>
                                        </p:tav>
                                        <p:tav tm="100000">
                                          <p:val>
                                            <p:strVal val="#ppt_x"/>
                                          </p:val>
                                        </p:tav>
                                      </p:tavLst>
                                    </p:anim>
                                    <p:anim calcmode="lin" valueType="num">
                                      <p:cBhvr>
                                        <p:cTn id="47" dur="750" fill="hold"/>
                                        <p:tgtEl>
                                          <p:spTgt spid="29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xit" nodeType="clickEffect" presetID="9" grpId="11" fill="hold">
                                  <p:stCondLst>
                                    <p:cond delay="0"/>
                                  </p:stCondLst>
                                  <p:iterate type="el" backwards="0">
                                    <p:tmAbs val="0"/>
                                  </p:iterate>
                                  <p:childTnLst>
                                    <p:animEffect filter="dissolve" transition="out">
                                      <p:cBhvr>
                                        <p:cTn id="51" dur="500" fill="hold"/>
                                        <p:tgtEl>
                                          <p:spTgt spid="296"/>
                                        </p:tgtEl>
                                      </p:cBhvr>
                                    </p:animEffect>
                                    <p:set>
                                      <p:cBhvr>
                                        <p:cTn id="52" fill="hold">
                                          <p:stCondLst>
                                            <p:cond delay="499"/>
                                          </p:stCondLst>
                                        </p:cTn>
                                        <p:tgtEl>
                                          <p:spTgt spid="296"/>
                                        </p:tgtEl>
                                        <p:attrNameLst>
                                          <p:attrName>style.visibility</p:attrName>
                                        </p:attrNameLst>
                                      </p:cBhvr>
                                      <p:to>
                                        <p:strVal val="hidden"/>
                                      </p:to>
                                    </p:set>
                                  </p:childTnLst>
                                </p:cTn>
                              </p:par>
                            </p:childTnLst>
                          </p:cTn>
                        </p:par>
                        <p:par>
                          <p:cTn id="53" fill="hold">
                            <p:stCondLst>
                              <p:cond delay="500"/>
                            </p:stCondLst>
                            <p:childTnLst>
                              <p:par>
                                <p:cTn id="54" presetClass="exit" nodeType="afterEffect" presetID="9" grpId="12" fill="hold">
                                  <p:stCondLst>
                                    <p:cond delay="0"/>
                                  </p:stCondLst>
                                  <p:iterate type="el" backwards="0">
                                    <p:tmAbs val="0"/>
                                  </p:iterate>
                                  <p:childTnLst>
                                    <p:animEffect filter="dissolve" transition="out">
                                      <p:cBhvr>
                                        <p:cTn id="55" dur="500" fill="hold"/>
                                        <p:tgtEl>
                                          <p:spTgt spid="297"/>
                                        </p:tgtEl>
                                      </p:cBhvr>
                                    </p:animEffect>
                                    <p:set>
                                      <p:cBhvr>
                                        <p:cTn id="56" fill="hold">
                                          <p:stCondLst>
                                            <p:cond delay="499"/>
                                          </p:stCondLst>
                                        </p:cTn>
                                        <p:tgtEl>
                                          <p:spTgt spid="29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 presetID="2" grpId="13" fill="hold">
                                  <p:stCondLst>
                                    <p:cond delay="0"/>
                                  </p:stCondLst>
                                  <p:iterate type="el" backwards="0">
                                    <p:tmAbs val="0"/>
                                  </p:iterate>
                                  <p:childTnLst>
                                    <p:set>
                                      <p:cBhvr>
                                        <p:cTn id="60" fill="hold"/>
                                        <p:tgtEl>
                                          <p:spTgt spid="298"/>
                                        </p:tgtEl>
                                        <p:attrNameLst>
                                          <p:attrName>style.visibility</p:attrName>
                                        </p:attrNameLst>
                                      </p:cBhvr>
                                      <p:to>
                                        <p:strVal val="visible"/>
                                      </p:to>
                                    </p:set>
                                    <p:anim calcmode="lin" valueType="num">
                                      <p:cBhvr>
                                        <p:cTn id="61" dur="750" fill="hold"/>
                                        <p:tgtEl>
                                          <p:spTgt spid="298"/>
                                        </p:tgtEl>
                                        <p:attrNameLst>
                                          <p:attrName>ppt_x</p:attrName>
                                        </p:attrNameLst>
                                      </p:cBhvr>
                                      <p:tavLst>
                                        <p:tav tm="0">
                                          <p:val>
                                            <p:strVal val="#ppt_x"/>
                                          </p:val>
                                        </p:tav>
                                        <p:tav tm="100000">
                                          <p:val>
                                            <p:strVal val="#ppt_x"/>
                                          </p:val>
                                        </p:tav>
                                      </p:tavLst>
                                    </p:anim>
                                    <p:anim calcmode="lin" valueType="num">
                                      <p:cBhvr>
                                        <p:cTn id="62" dur="750" fill="hold"/>
                                        <p:tgtEl>
                                          <p:spTgt spid="298"/>
                                        </p:tgtEl>
                                        <p:attrNameLst>
                                          <p:attrName>ppt_y</p:attrName>
                                        </p:attrNameLst>
                                      </p:cBhvr>
                                      <p:tavLst>
                                        <p:tav tm="0">
                                          <p:val>
                                            <p:strVal val="0-#ppt_h/2"/>
                                          </p:val>
                                        </p:tav>
                                        <p:tav tm="100000">
                                          <p:val>
                                            <p:strVal val="#ppt_y"/>
                                          </p:val>
                                        </p:tav>
                                      </p:tavLst>
                                    </p:anim>
                                  </p:childTnLst>
                                </p:cTn>
                              </p:par>
                            </p:childTnLst>
                          </p:cTn>
                        </p:par>
                        <p:par>
                          <p:cTn id="63" fill="hold">
                            <p:stCondLst>
                              <p:cond delay="750"/>
                            </p:stCondLst>
                            <p:childTnLst>
                              <p:par>
                                <p:cTn id="64" presetClass="entr" nodeType="afterEffect" presetSubtype="1" presetID="2" grpId="14" fill="hold">
                                  <p:stCondLst>
                                    <p:cond delay="0"/>
                                  </p:stCondLst>
                                  <p:iterate type="el" backwards="0">
                                    <p:tmAbs val="0"/>
                                  </p:iterate>
                                  <p:childTnLst>
                                    <p:set>
                                      <p:cBhvr>
                                        <p:cTn id="65" fill="hold"/>
                                        <p:tgtEl>
                                          <p:spTgt spid="299"/>
                                        </p:tgtEl>
                                        <p:attrNameLst>
                                          <p:attrName>style.visibility</p:attrName>
                                        </p:attrNameLst>
                                      </p:cBhvr>
                                      <p:to>
                                        <p:strVal val="visible"/>
                                      </p:to>
                                    </p:set>
                                    <p:anim calcmode="lin" valueType="num">
                                      <p:cBhvr>
                                        <p:cTn id="66" dur="750" fill="hold"/>
                                        <p:tgtEl>
                                          <p:spTgt spid="299"/>
                                        </p:tgtEl>
                                        <p:attrNameLst>
                                          <p:attrName>ppt_x</p:attrName>
                                        </p:attrNameLst>
                                      </p:cBhvr>
                                      <p:tavLst>
                                        <p:tav tm="0">
                                          <p:val>
                                            <p:strVal val="#ppt_x"/>
                                          </p:val>
                                        </p:tav>
                                        <p:tav tm="100000">
                                          <p:val>
                                            <p:strVal val="#ppt_x"/>
                                          </p:val>
                                        </p:tav>
                                      </p:tavLst>
                                    </p:anim>
                                    <p:anim calcmode="lin" valueType="num">
                                      <p:cBhvr>
                                        <p:cTn id="67" dur="750" fill="hold"/>
                                        <p:tgtEl>
                                          <p:spTgt spid="2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0"/>
      <p:bldP build="whole" bldLvl="1" animBg="1" rev="0" advAuto="0" spid="300" grpId="2"/>
      <p:bldP build="whole" bldLvl="1" animBg="1" rev="0" advAuto="0" spid="297" grpId="12"/>
      <p:bldP build="whole" bldLvl="1" animBg="1" rev="0" advAuto="0" spid="305" grpId="5"/>
      <p:bldP build="whole" bldLvl="1" animBg="1" rev="0" advAuto="0" spid="306" grpId="6"/>
      <p:bldP build="whole" bldLvl="1" animBg="1" rev="0" advAuto="0" spid="296" grpId="9"/>
      <p:bldP build="whole" bldLvl="1" animBg="1" rev="0" advAuto="0" spid="307" grpId="7"/>
      <p:bldP build="whole" bldLvl="1" animBg="1" rev="0" advAuto="0" spid="301" grpId="1"/>
      <p:bldP build="whole" bldLvl="1" animBg="1" rev="0" advAuto="0" spid="296" grpId="11"/>
      <p:bldP build="whole" bldLvl="1" animBg="1" rev="0" advAuto="0" spid="299" grpId="14"/>
      <p:bldP build="whole" bldLvl="1" animBg="1" rev="0" advAuto="0" spid="304" grpId="8"/>
      <p:bldP build="whole" bldLvl="1" animBg="1" rev="0" advAuto="0" spid="303" grpId="3"/>
      <p:bldP build="whole" bldLvl="1" animBg="1" rev="0" advAuto="0" spid="298" grpId="13"/>
      <p:bldP build="whole" bldLvl="1" animBg="1" rev="0" advAuto="0" spid="302"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p:nvPr>
        </p:nvSpPr>
        <p:spPr>
          <a:prstGeom prst="rect">
            <a:avLst/>
          </a:prstGeom>
        </p:spPr>
        <p:txBody>
          <a:bodyPr/>
          <a:lstStyle/>
          <a:p>
            <a:pPr/>
            <a:r>
              <a:t>Retrieval Fluency</a:t>
            </a:r>
          </a:p>
        </p:txBody>
      </p:sp>
      <p:pic>
        <p:nvPicPr>
          <p:cNvPr id="310" name="pasted-image.pdf"/>
          <p:cNvPicPr>
            <a:picLocks noChangeAspect="1"/>
          </p:cNvPicPr>
          <p:nvPr/>
        </p:nvPicPr>
        <p:blipFill>
          <a:blip r:embed="rId2">
            <a:extLst/>
          </a:blip>
          <a:stretch>
            <a:fillRect/>
          </a:stretch>
        </p:blipFill>
        <p:spPr>
          <a:xfrm>
            <a:off x="437389" y="1630412"/>
            <a:ext cx="4867167" cy="4940073"/>
          </a:xfrm>
          <a:prstGeom prst="rect">
            <a:avLst/>
          </a:prstGeom>
          <a:ln w="12700">
            <a:miter lim="400000"/>
          </a:ln>
        </p:spPr>
      </p:pic>
      <p:sp>
        <p:nvSpPr>
          <p:cNvPr id="311" name="Shape 311"/>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J.D. Bransford </a:t>
            </a:r>
            <a:r>
              <a:rPr i="1"/>
              <a:t>et al.</a:t>
            </a:r>
            <a:r>
              <a:t>, </a:t>
            </a:r>
            <a:r>
              <a:rPr i="1"/>
              <a:t>How People Learn: Brain, Mind, Experience, and School</a:t>
            </a:r>
            <a:r>
              <a:t>. National Academy Press. 2000.</a:t>
            </a:r>
          </a:p>
          <a:p>
            <a:pPr algn="l" defTabSz="647700">
              <a:defRPr sz="1800">
                <a:uFill>
                  <a:solidFill>
                    <a:srgbClr val="000000"/>
                  </a:solidFill>
                </a:uFill>
                <a:latin typeface="Courier"/>
                <a:ea typeface="Courier"/>
                <a:cs typeface="Courier"/>
                <a:sym typeface="Courier"/>
              </a:defRPr>
            </a:pPr>
            <a:r>
              <a:rPr u="sng">
                <a:hlinkClick r:id="rId3" invalidUrl="" action="" tgtFrame="" tooltip="" history="1" highlightClick="0" endSnd="0"/>
              </a:rPr>
              <a:t>https://www.nap.edu/catalog/9853/how-people-learn-brain-mind-experience-and-school-expanded-edition</a:t>
            </a:r>
          </a:p>
        </p:txBody>
      </p:sp>
      <p:pic>
        <p:nvPicPr>
          <p:cNvPr id="312" name="pasted-image.pdf"/>
          <p:cNvPicPr>
            <a:picLocks noChangeAspect="1"/>
          </p:cNvPicPr>
          <p:nvPr/>
        </p:nvPicPr>
        <p:blipFill>
          <a:blip r:embed="rId4">
            <a:extLst/>
          </a:blip>
          <a:stretch>
            <a:fillRect/>
          </a:stretch>
        </p:blipFill>
        <p:spPr>
          <a:xfrm>
            <a:off x="5470368" y="1478012"/>
            <a:ext cx="7451735" cy="3354285"/>
          </a:xfrm>
          <a:prstGeom prst="rect">
            <a:avLst/>
          </a:prstGeom>
          <a:ln w="12700">
            <a:miter lim="400000"/>
          </a:ln>
        </p:spPr>
      </p:pic>
      <p:grpSp>
        <p:nvGrpSpPr>
          <p:cNvPr id="315" name="Group 315"/>
          <p:cNvGrpSpPr/>
          <p:nvPr/>
        </p:nvGrpSpPr>
        <p:grpSpPr>
          <a:xfrm>
            <a:off x="5265557" y="4739787"/>
            <a:ext cx="7501062" cy="3283405"/>
            <a:chOff x="0" y="0"/>
            <a:chExt cx="7501061" cy="3283403"/>
          </a:xfrm>
        </p:grpSpPr>
        <p:pic>
          <p:nvPicPr>
            <p:cNvPr id="313" name="pasted-image.pdf"/>
            <p:cNvPicPr>
              <a:picLocks noChangeAspect="1"/>
            </p:cNvPicPr>
            <p:nvPr/>
          </p:nvPicPr>
          <p:blipFill>
            <a:blip r:embed="rId5">
              <a:extLst/>
            </a:blip>
            <a:stretch>
              <a:fillRect/>
            </a:stretch>
          </p:blipFill>
          <p:spPr>
            <a:xfrm>
              <a:off x="0" y="0"/>
              <a:ext cx="5583824" cy="3283404"/>
            </a:xfrm>
            <a:prstGeom prst="rect">
              <a:avLst/>
            </a:prstGeom>
            <a:ln w="12700" cap="flat">
              <a:noFill/>
              <a:miter lim="400000"/>
            </a:ln>
            <a:effectLst/>
          </p:spPr>
        </p:pic>
        <p:pic>
          <p:nvPicPr>
            <p:cNvPr id="314" name="pasted-image.pdf"/>
            <p:cNvPicPr>
              <a:picLocks noChangeAspect="1"/>
            </p:cNvPicPr>
            <p:nvPr/>
          </p:nvPicPr>
          <p:blipFill>
            <a:blip r:embed="rId6">
              <a:extLst/>
            </a:blip>
            <a:stretch>
              <a:fillRect/>
            </a:stretch>
          </p:blipFill>
          <p:spPr>
            <a:xfrm>
              <a:off x="5434640" y="1045308"/>
              <a:ext cx="2066422" cy="1192787"/>
            </a:xfrm>
            <a:prstGeom prst="rect">
              <a:avLst/>
            </a:prstGeom>
            <a:ln w="12700" cap="flat">
              <a:noFill/>
              <a:miter lim="400000"/>
            </a:ln>
            <a:effectLst/>
          </p:spPr>
        </p:pic>
      </p:grpSp>
      <p:pic>
        <p:nvPicPr>
          <p:cNvPr id="316" name="pasted-image.pdf"/>
          <p:cNvPicPr>
            <a:picLocks noChangeAspect="1"/>
          </p:cNvPicPr>
          <p:nvPr/>
        </p:nvPicPr>
        <p:blipFill>
          <a:blip r:embed="rId2">
            <a:extLst/>
          </a:blip>
          <a:stretch>
            <a:fillRect/>
          </a:stretch>
        </p:blipFill>
        <p:spPr>
          <a:xfrm>
            <a:off x="437389" y="1630412"/>
            <a:ext cx="4867167" cy="494007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0"/>
                                        </p:tgtEl>
                                        <p:attrNameLst>
                                          <p:attrName>style.visibility</p:attrName>
                                        </p:attrNameLst>
                                      </p:cBhvr>
                                      <p:to>
                                        <p:strVal val="visible"/>
                                      </p:to>
                                    </p:set>
                                    <p:animEffect filter="dissolve" transition="in">
                                      <p:cBhvr>
                                        <p:cTn id="7" dur="499"/>
                                        <p:tgtEl>
                                          <p:spTgt spid="310"/>
                                        </p:tgtEl>
                                      </p:cBhvr>
                                    </p:animEffect>
                                  </p:childTnLst>
                                </p:cTn>
                              </p:par>
                            </p:childTnLst>
                          </p:cTn>
                        </p:par>
                        <p:par>
                          <p:cTn id="8" fill="hold">
                            <p:stCondLst>
                              <p:cond delay="499"/>
                            </p:stCondLst>
                            <p:childTnLst>
                              <p:par>
                                <p:cTn id="9" presetClass="exit" nodeType="afterEffect" presetID="9" grpId="2" fill="hold">
                                  <p:stCondLst>
                                    <p:cond delay="5000"/>
                                  </p:stCondLst>
                                  <p:iterate type="el" backwards="0">
                                    <p:tmAbs val="0"/>
                                  </p:iterate>
                                  <p:childTnLst>
                                    <p:animEffect filter="dissolve" transition="out">
                                      <p:cBhvr>
                                        <p:cTn id="10" dur="499" fill="hold"/>
                                        <p:tgtEl>
                                          <p:spTgt spid="310"/>
                                        </p:tgtEl>
                                      </p:cBhvr>
                                    </p:animEffect>
                                    <p:set>
                                      <p:cBhvr>
                                        <p:cTn id="11" fill="hold">
                                          <p:stCondLst>
                                            <p:cond delay="498"/>
                                          </p:stCondLst>
                                        </p:cTn>
                                        <p:tgtEl>
                                          <p:spTgt spid="3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16"/>
                                        </p:tgtEl>
                                        <p:attrNameLst>
                                          <p:attrName>style.visibility</p:attrName>
                                        </p:attrNameLst>
                                      </p:cBhvr>
                                      <p:to>
                                        <p:strVal val="visible"/>
                                      </p:to>
                                    </p:set>
                                    <p:animEffect filter="dissolve" transition="in">
                                      <p:cBhvr>
                                        <p:cTn id="16" dur="1000"/>
                                        <p:tgtEl>
                                          <p:spTgt spid="31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312"/>
                                        </p:tgtEl>
                                        <p:attrNameLst>
                                          <p:attrName>style.visibility</p:attrName>
                                        </p:attrNameLst>
                                      </p:cBhvr>
                                      <p:to>
                                        <p:strVal val="visible"/>
                                      </p:to>
                                    </p:set>
                                    <p:animEffect filter="dissolve" transition="in">
                                      <p:cBhvr>
                                        <p:cTn id="21" dur="500"/>
                                        <p:tgtEl>
                                          <p:spTgt spid="312"/>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315"/>
                                        </p:tgtEl>
                                        <p:attrNameLst>
                                          <p:attrName>style.visibility</p:attrName>
                                        </p:attrNameLst>
                                      </p:cBhvr>
                                      <p:to>
                                        <p:strVal val="visible"/>
                                      </p:to>
                                    </p:set>
                                    <p:animEffect filter="dissolve" transition="in">
                                      <p:cBhvr>
                                        <p:cTn id="26"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2"/>
      <p:bldP build="whole" bldLvl="1" animBg="1" rev="0" advAuto="0" spid="310" grpId="1"/>
      <p:bldP build="whole" bldLvl="1" animBg="1" rev="0" advAuto="0" spid="315" grpId="5"/>
      <p:bldP build="whole" bldLvl="1" animBg="1" rev="0" advAuto="0" spid="312" grpId="4"/>
      <p:bldP build="whole" bldLvl="1" animBg="1" rev="0" advAuto="0" spid="316"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nvSpPr>
        <p:spPr>
          <a:xfrm>
            <a:off x="1997301" y="2419928"/>
            <a:ext cx="1554001" cy="16634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19" name="Shape 319"/>
          <p:cNvSpPr/>
          <p:nvPr/>
        </p:nvSpPr>
        <p:spPr>
          <a:xfrm>
            <a:off x="2305269" y="4145107"/>
            <a:ext cx="93806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aramond"/>
                <a:ea typeface="Garamond"/>
                <a:cs typeface="Garamond"/>
                <a:sym typeface="Garamond"/>
              </a:defRPr>
            </a:lvl1pPr>
          </a:lstStyle>
          <a:p>
            <a:pPr/>
            <a:r>
              <a:t>90 ft</a:t>
            </a:r>
          </a:p>
        </p:txBody>
      </p:sp>
      <p:sp>
        <p:nvSpPr>
          <p:cNvPr id="320" name="Shape 320"/>
          <p:cNvSpPr/>
          <p:nvPr/>
        </p:nvSpPr>
        <p:spPr>
          <a:xfrm>
            <a:off x="933288" y="2946853"/>
            <a:ext cx="93806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aramond"/>
                <a:ea typeface="Garamond"/>
                <a:cs typeface="Garamond"/>
                <a:sym typeface="Garamond"/>
              </a:defRPr>
            </a:lvl1pPr>
          </a:lstStyle>
          <a:p>
            <a:pPr/>
            <a:r>
              <a:t>90 ft</a:t>
            </a:r>
          </a:p>
        </p:txBody>
      </p:sp>
      <p:sp>
        <p:nvSpPr>
          <p:cNvPr id="321" name="Shape 321"/>
          <p:cNvSpPr/>
          <p:nvPr/>
        </p:nvSpPr>
        <p:spPr>
          <a:xfrm>
            <a:off x="2867335" y="2758825"/>
            <a:ext cx="32392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aramond"/>
                <a:ea typeface="Garamond"/>
                <a:cs typeface="Garamond"/>
                <a:sym typeface="Garamond"/>
              </a:defRPr>
            </a:lvl1pPr>
          </a:lstStyle>
          <a:p>
            <a:pPr/>
            <a:r>
              <a:t>x</a:t>
            </a:r>
          </a:p>
        </p:txBody>
      </p:sp>
      <p:sp>
        <p:nvSpPr>
          <p:cNvPr id="322" name="Shape 322"/>
          <p:cNvSpPr/>
          <p:nvPr/>
        </p:nvSpPr>
        <p:spPr>
          <a:xfrm>
            <a:off x="582914" y="5650586"/>
            <a:ext cx="4543203" cy="213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Garamond"/>
                <a:ea typeface="Garamond"/>
                <a:cs typeface="Garamond"/>
                <a:sym typeface="Garamond"/>
              </a:defRPr>
            </a:pPr>
            <a:r>
              <a:t>Apply the Pythagorean</a:t>
            </a:r>
          </a:p>
          <a:p>
            <a:pPr algn="l">
              <a:defRPr>
                <a:latin typeface="Garamond"/>
                <a:ea typeface="Garamond"/>
                <a:cs typeface="Garamond"/>
                <a:sym typeface="Garamond"/>
              </a:defRPr>
            </a:pPr>
            <a:r>
              <a:t>theorem to the above</a:t>
            </a:r>
          </a:p>
          <a:p>
            <a:pPr algn="l">
              <a:defRPr>
                <a:latin typeface="Garamond"/>
                <a:ea typeface="Garamond"/>
                <a:cs typeface="Garamond"/>
                <a:sym typeface="Garamond"/>
              </a:defRPr>
            </a:pPr>
            <a:r>
              <a:t>triangle to find the value</a:t>
            </a:r>
          </a:p>
          <a:p>
            <a:pPr algn="l">
              <a:defRPr>
                <a:latin typeface="Garamond"/>
                <a:ea typeface="Garamond"/>
                <a:cs typeface="Garamond"/>
                <a:sym typeface="Garamond"/>
              </a:defRPr>
            </a:pPr>
            <a:r>
              <a:t>of x.</a:t>
            </a:r>
          </a:p>
        </p:txBody>
      </p:sp>
      <p:grpSp>
        <p:nvGrpSpPr>
          <p:cNvPr id="339" name="Group 339"/>
          <p:cNvGrpSpPr/>
          <p:nvPr/>
        </p:nvGrpSpPr>
        <p:grpSpPr>
          <a:xfrm>
            <a:off x="5781917" y="884050"/>
            <a:ext cx="7161327" cy="8030437"/>
            <a:chOff x="0" y="0"/>
            <a:chExt cx="7161326" cy="8030435"/>
          </a:xfrm>
        </p:grpSpPr>
        <p:pic>
          <p:nvPicPr>
            <p:cNvPr id="323" name="pasted-image.tiff"/>
            <p:cNvPicPr>
              <a:picLocks noChangeAspect="1"/>
            </p:cNvPicPr>
            <p:nvPr/>
          </p:nvPicPr>
          <p:blipFill>
            <a:blip r:embed="rId3">
              <a:extLst/>
            </a:blip>
            <a:stretch>
              <a:fillRect/>
            </a:stretch>
          </p:blipFill>
          <p:spPr>
            <a:xfrm>
              <a:off x="695368" y="0"/>
              <a:ext cx="5204350" cy="4788315"/>
            </a:xfrm>
            <a:prstGeom prst="rect">
              <a:avLst/>
            </a:prstGeom>
            <a:ln w="12700" cap="flat">
              <a:noFill/>
              <a:miter lim="400000"/>
            </a:ln>
            <a:effectLst/>
          </p:spPr>
        </p:pic>
        <p:pic>
          <p:nvPicPr>
            <p:cNvPr id="324" name=""/>
            <p:cNvPicPr>
              <a:picLocks noChangeAspect="0"/>
            </p:cNvPicPr>
            <p:nvPr/>
          </p:nvPicPr>
          <p:blipFill>
            <a:blip r:embed="rId4">
              <a:extLst/>
            </a:blip>
            <a:stretch>
              <a:fillRect/>
            </a:stretch>
          </p:blipFill>
          <p:spPr>
            <a:xfrm>
              <a:off x="1586997" y="2491743"/>
              <a:ext cx="3421091" cy="127001"/>
            </a:xfrm>
            <a:prstGeom prst="rect">
              <a:avLst/>
            </a:prstGeom>
            <a:effectLst/>
          </p:spPr>
        </p:pic>
        <p:sp>
          <p:nvSpPr>
            <p:cNvPr id="326" name="Shape 326"/>
            <p:cNvSpPr/>
            <p:nvPr/>
          </p:nvSpPr>
          <p:spPr>
            <a:xfrm>
              <a:off x="0" y="4728435"/>
              <a:ext cx="7161327"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200">
                  <a:latin typeface="Garamond"/>
                  <a:ea typeface="Garamond"/>
                  <a:cs typeface="Garamond"/>
                  <a:sym typeface="Garamond"/>
                </a:defRPr>
              </a:pPr>
              <a:r>
                <a:t>In a baseball diamond, the distance between each base is 90 ft. Which of the following is true about the shortest distance between 1st and 3rd bases (the red line shown above)?</a:t>
              </a:r>
            </a:p>
            <a:p>
              <a:pPr marL="635000" indent="-635000" algn="l">
                <a:buSzPct val="100000"/>
                <a:buAutoNum type="arabicPeriod" startAt="1"/>
                <a:defRPr sz="3200">
                  <a:latin typeface="Garamond"/>
                  <a:ea typeface="Garamond"/>
                  <a:cs typeface="Garamond"/>
                  <a:sym typeface="Garamond"/>
                </a:defRPr>
              </a:pPr>
              <a:r>
                <a:t>It is less than 90 ft.</a:t>
              </a:r>
            </a:p>
            <a:p>
              <a:pPr marL="635000" indent="-635000" algn="l">
                <a:buSzPct val="100000"/>
                <a:buAutoNum type="arabicPeriod" startAt="1"/>
                <a:defRPr sz="3200">
                  <a:latin typeface="Garamond"/>
                  <a:ea typeface="Garamond"/>
                  <a:cs typeface="Garamond"/>
                  <a:sym typeface="Garamond"/>
                </a:defRPr>
              </a:pPr>
              <a:r>
                <a:t>It is between 90 and 180 ft.</a:t>
              </a:r>
            </a:p>
            <a:p>
              <a:pPr marL="635000" indent="-635000" algn="l">
                <a:buSzPct val="100000"/>
                <a:buAutoNum type="arabicPeriod" startAt="1"/>
                <a:defRPr sz="3200">
                  <a:latin typeface="Garamond"/>
                  <a:ea typeface="Garamond"/>
                  <a:cs typeface="Garamond"/>
                  <a:sym typeface="Garamond"/>
                </a:defRPr>
              </a:pPr>
              <a:r>
                <a:t>It is greater than 180 ft.</a:t>
              </a:r>
            </a:p>
          </p:txBody>
        </p:sp>
        <p:sp>
          <p:nvSpPr>
            <p:cNvPr id="327" name="Shape 327"/>
            <p:cNvSpPr/>
            <p:nvPr/>
          </p:nvSpPr>
          <p:spPr>
            <a:xfrm>
              <a:off x="1480278" y="1159572"/>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sp>
          <p:nvSpPr>
            <p:cNvPr id="328" name="Shape 328"/>
            <p:cNvSpPr/>
            <p:nvPr/>
          </p:nvSpPr>
          <p:spPr>
            <a:xfrm>
              <a:off x="4097240" y="1159572"/>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pic>
          <p:nvPicPr>
            <p:cNvPr id="329" name=""/>
            <p:cNvPicPr>
              <a:picLocks noChangeAspect="0"/>
            </p:cNvPicPr>
            <p:nvPr/>
          </p:nvPicPr>
          <p:blipFill>
            <a:blip r:embed="rId5">
              <a:extLst/>
            </a:blip>
            <a:stretch>
              <a:fillRect/>
            </a:stretch>
          </p:blipFill>
          <p:spPr>
            <a:xfrm rot="18900000">
              <a:off x="1241641" y="1657981"/>
              <a:ext cx="2485237" cy="127001"/>
            </a:xfrm>
            <a:prstGeom prst="rect">
              <a:avLst/>
            </a:prstGeom>
            <a:effectLst/>
          </p:spPr>
        </p:pic>
        <p:pic>
          <p:nvPicPr>
            <p:cNvPr id="331" name=""/>
            <p:cNvPicPr>
              <a:picLocks noChangeAspect="0"/>
            </p:cNvPicPr>
            <p:nvPr/>
          </p:nvPicPr>
          <p:blipFill>
            <a:blip r:embed="rId5">
              <a:extLst/>
            </a:blip>
            <a:stretch>
              <a:fillRect/>
            </a:stretch>
          </p:blipFill>
          <p:spPr>
            <a:xfrm rot="13500000">
              <a:off x="2909166" y="1657981"/>
              <a:ext cx="2485236" cy="127001"/>
            </a:xfrm>
            <a:prstGeom prst="rect">
              <a:avLst/>
            </a:prstGeom>
            <a:effectLst/>
          </p:spPr>
        </p:pic>
        <p:pic>
          <p:nvPicPr>
            <p:cNvPr id="333" name=""/>
            <p:cNvPicPr>
              <a:picLocks noChangeAspect="0"/>
            </p:cNvPicPr>
            <p:nvPr/>
          </p:nvPicPr>
          <p:blipFill>
            <a:blip r:embed="rId5">
              <a:extLst/>
            </a:blip>
            <a:stretch>
              <a:fillRect/>
            </a:stretch>
          </p:blipFill>
          <p:spPr>
            <a:xfrm rot="18900000">
              <a:off x="2909166" y="3313159"/>
              <a:ext cx="2485237" cy="127001"/>
            </a:xfrm>
            <a:prstGeom prst="rect">
              <a:avLst/>
            </a:prstGeom>
            <a:effectLst/>
          </p:spPr>
        </p:pic>
        <p:pic>
          <p:nvPicPr>
            <p:cNvPr id="335" name=""/>
            <p:cNvPicPr>
              <a:picLocks noChangeAspect="0"/>
            </p:cNvPicPr>
            <p:nvPr/>
          </p:nvPicPr>
          <p:blipFill>
            <a:blip r:embed="rId5">
              <a:extLst/>
            </a:blip>
            <a:stretch>
              <a:fillRect/>
            </a:stretch>
          </p:blipFill>
          <p:spPr>
            <a:xfrm rot="13500000">
              <a:off x="1241641" y="3348499"/>
              <a:ext cx="2485237" cy="127001"/>
            </a:xfrm>
            <a:prstGeom prst="rect">
              <a:avLst/>
            </a:prstGeom>
            <a:effectLst/>
          </p:spPr>
        </p:pic>
        <p:sp>
          <p:nvSpPr>
            <p:cNvPr id="337" name="Shape 337"/>
            <p:cNvSpPr/>
            <p:nvPr/>
          </p:nvSpPr>
          <p:spPr>
            <a:xfrm>
              <a:off x="1520030" y="3461956"/>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sp>
          <p:nvSpPr>
            <p:cNvPr id="338" name="Shape 338"/>
            <p:cNvSpPr/>
            <p:nvPr/>
          </p:nvSpPr>
          <p:spPr>
            <a:xfrm>
              <a:off x="4136992" y="3461956"/>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grpSp>
      <p:sp>
        <p:nvSpPr>
          <p:cNvPr id="340" name="Shape 340"/>
          <p:cNvSpPr/>
          <p:nvPr>
            <p:ph type="title" idx="4294967295"/>
          </p:nvPr>
        </p:nvSpPr>
        <p:spPr>
          <a:prstGeom prst="rect">
            <a:avLst/>
          </a:prstGeom>
        </p:spPr>
        <p:txBody>
          <a:bodyPr/>
          <a:lstStyle>
            <a:lvl1pPr defTabSz="490727">
              <a:defRPr sz="6719"/>
            </a:lvl1pPr>
          </a:lstStyle>
          <a:p>
            <a:pPr/>
            <a:r>
              <a:t>Far transfer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dissolve" transition="in">
                                      <p:cBhvr>
                                        <p:cTn id="7" dur="499"/>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p:nvPr>
        </p:nvSpPr>
        <p:spPr>
          <a:prstGeom prst="rect">
            <a:avLst/>
          </a:prstGeom>
        </p:spPr>
        <p:txBody>
          <a:bodyPr/>
          <a:lstStyle/>
          <a:p>
            <a:pPr/>
            <a:r>
              <a:t>Memory Architecture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prstGeom prst="rect">
            <a:avLst/>
          </a:prstGeom>
        </p:spPr>
        <p:txBody>
          <a:bodyPr/>
          <a:lstStyle/>
          <a:p>
            <a:pPr/>
            <a:r>
              <a:t>Human Cognitive Architecture</a:t>
            </a:r>
          </a:p>
        </p:txBody>
      </p:sp>
      <p:graphicFrame>
        <p:nvGraphicFramePr>
          <p:cNvPr id="345" name="Chart 345"/>
          <p:cNvGraphicFramePr/>
          <p:nvPr/>
        </p:nvGraphicFramePr>
        <p:xfrm>
          <a:off x="358352" y="2413024"/>
          <a:ext cx="6261101" cy="6261101"/>
        </p:xfrm>
        <a:graphic xmlns:a="http://schemas.openxmlformats.org/drawingml/2006/main">
          <a:graphicData uri="http://schemas.openxmlformats.org/drawingml/2006/chart">
            <c:chart xmlns:c="http://schemas.openxmlformats.org/drawingml/2006/chart" r:id="rId2"/>
          </a:graphicData>
        </a:graphic>
      </p:graphicFrame>
      <p:sp>
        <p:nvSpPr>
          <p:cNvPr id="346" name="Shape 346"/>
          <p:cNvSpPr/>
          <p:nvPr/>
        </p:nvSpPr>
        <p:spPr>
          <a:xfrm>
            <a:off x="1359910" y="4330724"/>
            <a:ext cx="18923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Information store</a:t>
            </a:r>
          </a:p>
        </p:txBody>
      </p:sp>
      <p:sp>
        <p:nvSpPr>
          <p:cNvPr id="347" name="Shape 347"/>
          <p:cNvSpPr/>
          <p:nvPr/>
        </p:nvSpPr>
        <p:spPr>
          <a:xfrm>
            <a:off x="4045631" y="3898924"/>
            <a:ext cx="18923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Borrowing/ reorganizing</a:t>
            </a:r>
          </a:p>
        </p:txBody>
      </p:sp>
      <p:sp>
        <p:nvSpPr>
          <p:cNvPr id="348" name="Shape 348"/>
          <p:cNvSpPr/>
          <p:nvPr/>
        </p:nvSpPr>
        <p:spPr>
          <a:xfrm>
            <a:off x="4052310" y="4864124"/>
            <a:ext cx="18923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Randomness as genesis</a:t>
            </a:r>
          </a:p>
        </p:txBody>
      </p:sp>
      <p:sp>
        <p:nvSpPr>
          <p:cNvPr id="349" name="Shape 349"/>
          <p:cNvSpPr/>
          <p:nvPr/>
        </p:nvSpPr>
        <p:spPr>
          <a:xfrm>
            <a:off x="2425700" y="6565924"/>
            <a:ext cx="21336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Narrow limits of change</a:t>
            </a:r>
          </a:p>
        </p:txBody>
      </p:sp>
      <p:sp>
        <p:nvSpPr>
          <p:cNvPr id="350" name="Shape 350"/>
          <p:cNvSpPr/>
          <p:nvPr/>
        </p:nvSpPr>
        <p:spPr>
          <a:xfrm>
            <a:off x="2425700" y="7531124"/>
            <a:ext cx="21336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Environmental linking</a:t>
            </a:r>
          </a:p>
        </p:txBody>
      </p:sp>
      <p:pic>
        <p:nvPicPr>
          <p:cNvPr id="351" name="droppedImage.png"/>
          <p:cNvPicPr>
            <a:picLocks noChangeAspect="1"/>
          </p:cNvPicPr>
          <p:nvPr/>
        </p:nvPicPr>
        <p:blipFill>
          <a:blip r:embed="rId3">
            <a:extLst/>
          </a:blip>
          <a:stretch>
            <a:fillRect/>
          </a:stretch>
        </p:blipFill>
        <p:spPr>
          <a:xfrm>
            <a:off x="6673850" y="1943100"/>
            <a:ext cx="6261100" cy="6261100"/>
          </a:xfrm>
          <a:prstGeom prst="rect">
            <a:avLst/>
          </a:prstGeom>
          <a:ln w="12700">
            <a:miter lim="400000"/>
          </a:ln>
        </p:spPr>
      </p:pic>
      <p:sp>
        <p:nvSpPr>
          <p:cNvPr id="352" name="Shape 352"/>
          <p:cNvSpPr/>
          <p:nvPr/>
        </p:nvSpPr>
        <p:spPr>
          <a:xfrm>
            <a:off x="8343900" y="32512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353" name="Shape 353"/>
          <p:cNvSpPr/>
          <p:nvPr/>
        </p:nvSpPr>
        <p:spPr>
          <a:xfrm>
            <a:off x="5943600" y="1727200"/>
            <a:ext cx="2511425" cy="1668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2" y="0"/>
                </a:moveTo>
                <a:cubicBezTo>
                  <a:pt x="556" y="0"/>
                  <a:pt x="0" y="837"/>
                  <a:pt x="0" y="1870"/>
                </a:cubicBezTo>
                <a:lnTo>
                  <a:pt x="0" y="11773"/>
                </a:lnTo>
                <a:cubicBezTo>
                  <a:pt x="0" y="12806"/>
                  <a:pt x="556" y="13643"/>
                  <a:pt x="1242" y="13643"/>
                </a:cubicBezTo>
                <a:lnTo>
                  <a:pt x="15422" y="13643"/>
                </a:lnTo>
                <a:lnTo>
                  <a:pt x="21600" y="21600"/>
                </a:lnTo>
                <a:lnTo>
                  <a:pt x="17149" y="11167"/>
                </a:lnTo>
                <a:lnTo>
                  <a:pt x="17149" y="1870"/>
                </a:lnTo>
                <a:cubicBezTo>
                  <a:pt x="17149" y="837"/>
                  <a:pt x="16593" y="0"/>
                  <a:pt x="15906" y="0"/>
                </a:cubicBezTo>
                <a:lnTo>
                  <a:pt x="1242"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Working memory</a:t>
            </a:r>
          </a:p>
        </p:txBody>
      </p:sp>
      <p:sp>
        <p:nvSpPr>
          <p:cNvPr id="354" name="Shape 354"/>
          <p:cNvSpPr/>
          <p:nvPr/>
        </p:nvSpPr>
        <p:spPr>
          <a:xfrm>
            <a:off x="9867900" y="2705100"/>
            <a:ext cx="1371600" cy="1955800"/>
          </a:xfrm>
          <a:prstGeom prst="roundRect">
            <a:avLst>
              <a:gd name="adj" fmla="val 7794"/>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355" name="Shape 355"/>
          <p:cNvSpPr/>
          <p:nvPr/>
        </p:nvSpPr>
        <p:spPr>
          <a:xfrm>
            <a:off x="10591800" y="1244600"/>
            <a:ext cx="1993900" cy="15867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5" y="0"/>
                </a:moveTo>
                <a:cubicBezTo>
                  <a:pt x="700" y="0"/>
                  <a:pt x="0" y="880"/>
                  <a:pt x="0" y="1967"/>
                </a:cubicBezTo>
                <a:lnTo>
                  <a:pt x="0" y="12383"/>
                </a:lnTo>
                <a:cubicBezTo>
                  <a:pt x="0" y="12869"/>
                  <a:pt x="155" y="13299"/>
                  <a:pt x="387" y="13642"/>
                </a:cubicBezTo>
                <a:lnTo>
                  <a:pt x="1754" y="21600"/>
                </a:lnTo>
                <a:lnTo>
                  <a:pt x="2992" y="14350"/>
                </a:lnTo>
                <a:lnTo>
                  <a:pt x="20035" y="14350"/>
                </a:lnTo>
                <a:cubicBezTo>
                  <a:pt x="20900" y="14350"/>
                  <a:pt x="21600" y="13469"/>
                  <a:pt x="21600" y="12383"/>
                </a:cubicBezTo>
                <a:lnTo>
                  <a:pt x="21600" y="1967"/>
                </a:lnTo>
                <a:cubicBezTo>
                  <a:pt x="21600" y="880"/>
                  <a:pt x="20900" y="0"/>
                  <a:pt x="20035" y="0"/>
                </a:cubicBezTo>
                <a:lnTo>
                  <a:pt x="1565"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Long-term memory</a:t>
            </a:r>
          </a:p>
        </p:txBody>
      </p:sp>
      <p:sp>
        <p:nvSpPr>
          <p:cNvPr id="356" name="Shape 356"/>
          <p:cNvSpPr/>
          <p:nvPr/>
        </p:nvSpPr>
        <p:spPr>
          <a:xfrm>
            <a:off x="1291028" y="3194050"/>
            <a:ext cx="202860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Garamond"/>
                <a:ea typeface="Garamond"/>
                <a:cs typeface="Garamond"/>
                <a:sym typeface="Garamond"/>
              </a:defRPr>
            </a:lvl1pPr>
          </a:lstStyle>
          <a:p>
            <a:pPr/>
            <a:r>
              <a:t>Amassing</a:t>
            </a:r>
          </a:p>
        </p:txBody>
      </p:sp>
      <p:sp>
        <p:nvSpPr>
          <p:cNvPr id="357" name="Shape 357"/>
          <p:cNvSpPr/>
          <p:nvPr/>
        </p:nvSpPr>
        <p:spPr>
          <a:xfrm>
            <a:off x="3514687" y="3200400"/>
            <a:ext cx="2048025"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Garamond"/>
                <a:ea typeface="Garamond"/>
                <a:cs typeface="Garamond"/>
                <a:sym typeface="Garamond"/>
              </a:defRPr>
            </a:lvl1pPr>
          </a:lstStyle>
          <a:p>
            <a:pPr/>
            <a:r>
              <a:t>Acquiring</a:t>
            </a:r>
          </a:p>
        </p:txBody>
      </p:sp>
      <p:sp>
        <p:nvSpPr>
          <p:cNvPr id="358" name="Shape 358"/>
          <p:cNvSpPr/>
          <p:nvPr/>
        </p:nvSpPr>
        <p:spPr>
          <a:xfrm>
            <a:off x="2354907" y="6019800"/>
            <a:ext cx="2257649"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Garamond"/>
                <a:ea typeface="Garamond"/>
                <a:cs typeface="Garamond"/>
                <a:sym typeface="Garamond"/>
              </a:defRPr>
            </a:lvl1pPr>
          </a:lstStyle>
          <a:p>
            <a:pPr/>
            <a:r>
              <a:t>Interaction</a:t>
            </a:r>
          </a:p>
        </p:txBody>
      </p:sp>
      <p:cxnSp>
        <p:nvCxnSpPr>
          <p:cNvPr id="359" name="Connector 359"/>
          <p:cNvCxnSpPr>
            <a:stCxn id="360" idx="0"/>
            <a:endCxn id="368" idx="0"/>
          </p:cNvCxnSpPr>
          <p:nvPr/>
        </p:nvCxnSpPr>
        <p:spPr>
          <a:xfrm>
            <a:off x="10045700" y="3136900"/>
            <a:ext cx="228600" cy="139700"/>
          </a:xfrm>
          <a:prstGeom prst="straightConnector1">
            <a:avLst/>
          </a:prstGeom>
          <a:ln w="25400">
            <a:solidFill>
              <a:srgbClr val="000000"/>
            </a:solidFill>
            <a:miter lim="400000"/>
          </a:ln>
        </p:spPr>
      </p:cxnSp>
      <p:sp>
        <p:nvSpPr>
          <p:cNvPr id="360" name="Shape 360"/>
          <p:cNvSpPr/>
          <p:nvPr/>
        </p:nvSpPr>
        <p:spPr>
          <a:xfrm>
            <a:off x="9982200" y="3073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61" name="Connector 361"/>
          <p:cNvCxnSpPr>
            <a:stCxn id="371" idx="0"/>
            <a:endCxn id="364" idx="0"/>
          </p:cNvCxnSpPr>
          <p:nvPr/>
        </p:nvCxnSpPr>
        <p:spPr>
          <a:xfrm flipH="1" flipV="1">
            <a:off x="10553700" y="3136900"/>
            <a:ext cx="228600" cy="139700"/>
          </a:xfrm>
          <a:prstGeom prst="straightConnector1">
            <a:avLst/>
          </a:prstGeom>
          <a:ln w="25400">
            <a:solidFill>
              <a:srgbClr val="000000"/>
            </a:solidFill>
            <a:miter lim="400000"/>
          </a:ln>
        </p:spPr>
      </p:cxnSp>
      <p:cxnSp>
        <p:nvCxnSpPr>
          <p:cNvPr id="362" name="Connector 362"/>
          <p:cNvCxnSpPr>
            <a:stCxn id="369" idx="0"/>
            <a:endCxn id="364" idx="0"/>
          </p:cNvCxnSpPr>
          <p:nvPr/>
        </p:nvCxnSpPr>
        <p:spPr>
          <a:xfrm>
            <a:off x="10337800" y="2997200"/>
            <a:ext cx="215900" cy="139700"/>
          </a:xfrm>
          <a:prstGeom prst="straightConnector1">
            <a:avLst/>
          </a:prstGeom>
          <a:ln w="25400">
            <a:solidFill>
              <a:srgbClr val="000000"/>
            </a:solidFill>
            <a:miter lim="400000"/>
          </a:ln>
        </p:spPr>
      </p:cxnSp>
      <p:cxnSp>
        <p:nvCxnSpPr>
          <p:cNvPr id="363" name="Connector 363"/>
          <p:cNvCxnSpPr>
            <a:stCxn id="364" idx="0"/>
            <a:endCxn id="368" idx="0"/>
          </p:cNvCxnSpPr>
          <p:nvPr/>
        </p:nvCxnSpPr>
        <p:spPr>
          <a:xfrm flipH="1">
            <a:off x="10274300" y="3136900"/>
            <a:ext cx="279400" cy="139700"/>
          </a:xfrm>
          <a:prstGeom prst="straightConnector1">
            <a:avLst/>
          </a:prstGeom>
          <a:ln w="25400">
            <a:solidFill>
              <a:srgbClr val="000000"/>
            </a:solidFill>
            <a:miter lim="400000"/>
          </a:ln>
        </p:spPr>
      </p:cxnSp>
      <p:sp>
        <p:nvSpPr>
          <p:cNvPr id="364" name="Shape 364"/>
          <p:cNvSpPr/>
          <p:nvPr/>
        </p:nvSpPr>
        <p:spPr>
          <a:xfrm>
            <a:off x="10490200" y="3073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65" name="Connector 365"/>
          <p:cNvCxnSpPr>
            <a:stCxn id="369" idx="0"/>
            <a:endCxn id="368" idx="0"/>
          </p:cNvCxnSpPr>
          <p:nvPr/>
        </p:nvCxnSpPr>
        <p:spPr>
          <a:xfrm flipH="1">
            <a:off x="10274300" y="2997200"/>
            <a:ext cx="63500" cy="279400"/>
          </a:xfrm>
          <a:prstGeom prst="straightConnector1">
            <a:avLst/>
          </a:prstGeom>
          <a:ln w="25400">
            <a:solidFill>
              <a:srgbClr val="000000"/>
            </a:solidFill>
            <a:miter lim="400000"/>
          </a:ln>
        </p:spPr>
      </p:cxnSp>
      <p:cxnSp>
        <p:nvCxnSpPr>
          <p:cNvPr id="366" name="Connector 366"/>
          <p:cNvCxnSpPr>
            <a:stCxn id="371" idx="0"/>
            <a:endCxn id="368" idx="0"/>
          </p:cNvCxnSpPr>
          <p:nvPr/>
        </p:nvCxnSpPr>
        <p:spPr>
          <a:xfrm flipH="1">
            <a:off x="10274300" y="3276600"/>
            <a:ext cx="508000" cy="0"/>
          </a:xfrm>
          <a:prstGeom prst="straightConnector1">
            <a:avLst/>
          </a:prstGeom>
          <a:ln w="25400">
            <a:solidFill>
              <a:srgbClr val="000000"/>
            </a:solidFill>
            <a:miter lim="400000"/>
          </a:ln>
        </p:spPr>
      </p:cxnSp>
      <p:cxnSp>
        <p:nvCxnSpPr>
          <p:cNvPr id="367" name="Connector 367"/>
          <p:cNvCxnSpPr>
            <a:stCxn id="368" idx="0"/>
            <a:endCxn id="393" idx="0"/>
          </p:cNvCxnSpPr>
          <p:nvPr/>
        </p:nvCxnSpPr>
        <p:spPr>
          <a:xfrm flipH="1" flipV="1">
            <a:off x="10083800" y="2921000"/>
            <a:ext cx="190500" cy="355600"/>
          </a:xfrm>
          <a:prstGeom prst="straightConnector1">
            <a:avLst/>
          </a:prstGeom>
          <a:ln w="25400">
            <a:solidFill>
              <a:srgbClr val="000000"/>
            </a:solidFill>
            <a:miter lim="400000"/>
          </a:ln>
        </p:spPr>
      </p:cxnSp>
      <p:sp>
        <p:nvSpPr>
          <p:cNvPr id="368" name="Shape 368"/>
          <p:cNvSpPr/>
          <p:nvPr/>
        </p:nvSpPr>
        <p:spPr>
          <a:xfrm>
            <a:off x="10210800" y="3213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69" name="Shape 369"/>
          <p:cNvSpPr/>
          <p:nvPr/>
        </p:nvSpPr>
        <p:spPr>
          <a:xfrm>
            <a:off x="10274300" y="2933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70" name="Connector 370"/>
          <p:cNvCxnSpPr>
            <a:stCxn id="371" idx="0"/>
            <a:endCxn id="376" idx="0"/>
          </p:cNvCxnSpPr>
          <p:nvPr/>
        </p:nvCxnSpPr>
        <p:spPr>
          <a:xfrm flipH="1">
            <a:off x="10375900" y="3276600"/>
            <a:ext cx="406400" cy="508000"/>
          </a:xfrm>
          <a:prstGeom prst="straightConnector1">
            <a:avLst/>
          </a:prstGeom>
          <a:ln w="25400" cap="rnd">
            <a:solidFill>
              <a:srgbClr val="000000"/>
            </a:solidFill>
            <a:custDash>
              <a:ds d="100000" sp="200000"/>
            </a:custDash>
            <a:miter lim="400000"/>
          </a:ln>
        </p:spPr>
      </p:cxnSp>
      <p:sp>
        <p:nvSpPr>
          <p:cNvPr id="371" name="Shape 371"/>
          <p:cNvSpPr/>
          <p:nvPr/>
        </p:nvSpPr>
        <p:spPr>
          <a:xfrm>
            <a:off x="10718800" y="3213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72" name="Connector 372"/>
          <p:cNvCxnSpPr>
            <a:stCxn id="374" idx="0"/>
            <a:endCxn id="377" idx="0"/>
          </p:cNvCxnSpPr>
          <p:nvPr/>
        </p:nvCxnSpPr>
        <p:spPr>
          <a:xfrm>
            <a:off x="10045700" y="3911600"/>
            <a:ext cx="228600" cy="152400"/>
          </a:xfrm>
          <a:prstGeom prst="straightConnector1">
            <a:avLst/>
          </a:prstGeom>
          <a:ln w="25400">
            <a:solidFill>
              <a:srgbClr val="000000"/>
            </a:solidFill>
            <a:miter lim="400000"/>
          </a:ln>
        </p:spPr>
      </p:cxnSp>
      <p:cxnSp>
        <p:nvCxnSpPr>
          <p:cNvPr id="373" name="Connector 373"/>
          <p:cNvCxnSpPr>
            <a:stCxn id="376" idx="0"/>
            <a:endCxn id="374" idx="0"/>
          </p:cNvCxnSpPr>
          <p:nvPr/>
        </p:nvCxnSpPr>
        <p:spPr>
          <a:xfrm flipH="1">
            <a:off x="10045700" y="3784600"/>
            <a:ext cx="330200" cy="127000"/>
          </a:xfrm>
          <a:prstGeom prst="straightConnector1">
            <a:avLst/>
          </a:prstGeom>
          <a:ln w="25400">
            <a:solidFill>
              <a:srgbClr val="000000"/>
            </a:solidFill>
            <a:miter lim="400000"/>
          </a:ln>
        </p:spPr>
      </p:cxnSp>
      <p:sp>
        <p:nvSpPr>
          <p:cNvPr id="374" name="Shape 374"/>
          <p:cNvSpPr/>
          <p:nvPr/>
        </p:nvSpPr>
        <p:spPr>
          <a:xfrm>
            <a:off x="9982200" y="3848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75" name="Connector 375"/>
          <p:cNvCxnSpPr>
            <a:stCxn id="376" idx="0"/>
            <a:endCxn id="377" idx="0"/>
          </p:cNvCxnSpPr>
          <p:nvPr/>
        </p:nvCxnSpPr>
        <p:spPr>
          <a:xfrm flipH="1">
            <a:off x="10274300" y="3784600"/>
            <a:ext cx="101600" cy="279400"/>
          </a:xfrm>
          <a:prstGeom prst="straightConnector1">
            <a:avLst/>
          </a:prstGeom>
          <a:ln w="25400">
            <a:solidFill>
              <a:srgbClr val="000000"/>
            </a:solidFill>
            <a:miter lim="400000"/>
          </a:ln>
        </p:spPr>
      </p:cxnSp>
      <p:sp>
        <p:nvSpPr>
          <p:cNvPr id="376" name="Shape 376"/>
          <p:cNvSpPr/>
          <p:nvPr/>
        </p:nvSpPr>
        <p:spPr>
          <a:xfrm>
            <a:off x="10312400" y="3721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77" name="Shape 377"/>
          <p:cNvSpPr/>
          <p:nvPr/>
        </p:nvSpPr>
        <p:spPr>
          <a:xfrm>
            <a:off x="10210800" y="4000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78" name="Connector 378"/>
          <p:cNvCxnSpPr>
            <a:stCxn id="380" idx="0"/>
            <a:endCxn id="382" idx="0"/>
          </p:cNvCxnSpPr>
          <p:nvPr/>
        </p:nvCxnSpPr>
        <p:spPr>
          <a:xfrm>
            <a:off x="10782300" y="3911600"/>
            <a:ext cx="342900" cy="152400"/>
          </a:xfrm>
          <a:prstGeom prst="straightConnector1">
            <a:avLst/>
          </a:prstGeom>
          <a:ln w="25400">
            <a:solidFill>
              <a:srgbClr val="000000"/>
            </a:solidFill>
            <a:miter lim="400000"/>
          </a:ln>
        </p:spPr>
      </p:cxnSp>
      <p:cxnSp>
        <p:nvCxnSpPr>
          <p:cNvPr id="379" name="Connector 379"/>
          <p:cNvCxnSpPr>
            <a:stCxn id="392" idx="0"/>
            <a:endCxn id="380" idx="0"/>
          </p:cNvCxnSpPr>
          <p:nvPr/>
        </p:nvCxnSpPr>
        <p:spPr>
          <a:xfrm flipH="1">
            <a:off x="10782300" y="3683000"/>
            <a:ext cx="203200" cy="228600"/>
          </a:xfrm>
          <a:prstGeom prst="straightConnector1">
            <a:avLst/>
          </a:prstGeom>
          <a:ln w="25400">
            <a:solidFill>
              <a:srgbClr val="000000"/>
            </a:solidFill>
            <a:miter lim="400000"/>
          </a:ln>
        </p:spPr>
      </p:cxnSp>
      <p:sp>
        <p:nvSpPr>
          <p:cNvPr id="380" name="Shape 380"/>
          <p:cNvSpPr/>
          <p:nvPr/>
        </p:nvSpPr>
        <p:spPr>
          <a:xfrm>
            <a:off x="10718800" y="3848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81" name="Connector 381"/>
          <p:cNvCxnSpPr>
            <a:stCxn id="382" idx="0"/>
            <a:endCxn id="385" idx="0"/>
          </p:cNvCxnSpPr>
          <p:nvPr/>
        </p:nvCxnSpPr>
        <p:spPr>
          <a:xfrm flipH="1">
            <a:off x="10934700" y="4064000"/>
            <a:ext cx="190500" cy="266700"/>
          </a:xfrm>
          <a:prstGeom prst="straightConnector1">
            <a:avLst/>
          </a:prstGeom>
          <a:ln w="25400">
            <a:solidFill>
              <a:srgbClr val="000000"/>
            </a:solidFill>
            <a:miter lim="400000"/>
          </a:ln>
        </p:spPr>
      </p:cxnSp>
      <p:sp>
        <p:nvSpPr>
          <p:cNvPr id="382" name="Shape 382"/>
          <p:cNvSpPr/>
          <p:nvPr/>
        </p:nvSpPr>
        <p:spPr>
          <a:xfrm>
            <a:off x="11061700" y="4000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83" name="Connector 383"/>
          <p:cNvCxnSpPr>
            <a:stCxn id="385" idx="0"/>
            <a:endCxn id="387" idx="0"/>
          </p:cNvCxnSpPr>
          <p:nvPr/>
        </p:nvCxnSpPr>
        <p:spPr>
          <a:xfrm flipH="1">
            <a:off x="10591800" y="4330700"/>
            <a:ext cx="342900" cy="0"/>
          </a:xfrm>
          <a:prstGeom prst="straightConnector1">
            <a:avLst/>
          </a:prstGeom>
          <a:ln w="25400">
            <a:solidFill>
              <a:srgbClr val="000000"/>
            </a:solidFill>
            <a:miter lim="400000"/>
          </a:ln>
        </p:spPr>
      </p:cxnSp>
      <p:cxnSp>
        <p:nvCxnSpPr>
          <p:cNvPr id="384" name="Connector 384"/>
          <p:cNvCxnSpPr>
            <a:stCxn id="386" idx="0"/>
            <a:endCxn id="385" idx="0"/>
          </p:cNvCxnSpPr>
          <p:nvPr/>
        </p:nvCxnSpPr>
        <p:spPr>
          <a:xfrm>
            <a:off x="10553700" y="4064000"/>
            <a:ext cx="381000" cy="266700"/>
          </a:xfrm>
          <a:prstGeom prst="straightConnector1">
            <a:avLst/>
          </a:prstGeom>
          <a:ln w="25400">
            <a:solidFill>
              <a:srgbClr val="000000"/>
            </a:solidFill>
            <a:miter lim="400000"/>
          </a:ln>
        </p:spPr>
      </p:cxnSp>
      <p:sp>
        <p:nvSpPr>
          <p:cNvPr id="385" name="Shape 385"/>
          <p:cNvSpPr/>
          <p:nvPr/>
        </p:nvSpPr>
        <p:spPr>
          <a:xfrm>
            <a:off x="10871200" y="42672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86" name="Shape 386"/>
          <p:cNvSpPr/>
          <p:nvPr/>
        </p:nvSpPr>
        <p:spPr>
          <a:xfrm>
            <a:off x="10490200" y="4000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87" name="Shape 387"/>
          <p:cNvSpPr/>
          <p:nvPr/>
        </p:nvSpPr>
        <p:spPr>
          <a:xfrm>
            <a:off x="10528300" y="42672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388" name="Connector 388"/>
          <p:cNvCxnSpPr>
            <a:stCxn id="389" idx="0"/>
            <a:endCxn id="390" idx="0"/>
          </p:cNvCxnSpPr>
          <p:nvPr/>
        </p:nvCxnSpPr>
        <p:spPr>
          <a:xfrm>
            <a:off x="10083800" y="4330700"/>
            <a:ext cx="254000" cy="139700"/>
          </a:xfrm>
          <a:prstGeom prst="straightConnector1">
            <a:avLst/>
          </a:prstGeom>
          <a:ln w="25400">
            <a:solidFill>
              <a:srgbClr val="000000"/>
            </a:solidFill>
            <a:miter lim="400000"/>
          </a:ln>
        </p:spPr>
      </p:cxnSp>
      <p:sp>
        <p:nvSpPr>
          <p:cNvPr id="389" name="Shape 389"/>
          <p:cNvSpPr/>
          <p:nvPr/>
        </p:nvSpPr>
        <p:spPr>
          <a:xfrm>
            <a:off x="10020300" y="42672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0" name="Shape 390"/>
          <p:cNvSpPr/>
          <p:nvPr/>
        </p:nvSpPr>
        <p:spPr>
          <a:xfrm>
            <a:off x="10274300" y="44069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1" name="Shape 391"/>
          <p:cNvSpPr/>
          <p:nvPr/>
        </p:nvSpPr>
        <p:spPr>
          <a:xfrm>
            <a:off x="6083300" y="2933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2" name="Shape 392"/>
          <p:cNvSpPr/>
          <p:nvPr/>
        </p:nvSpPr>
        <p:spPr>
          <a:xfrm>
            <a:off x="10922000" y="3619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3" name="Shape 393"/>
          <p:cNvSpPr/>
          <p:nvPr/>
        </p:nvSpPr>
        <p:spPr>
          <a:xfrm>
            <a:off x="10020300" y="2857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4" name="Shape 394"/>
          <p:cNvSpPr/>
          <p:nvPr/>
        </p:nvSpPr>
        <p:spPr>
          <a:xfrm>
            <a:off x="6680200" y="2933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5" name="Shape 395"/>
          <p:cNvSpPr/>
          <p:nvPr/>
        </p:nvSpPr>
        <p:spPr>
          <a:xfrm>
            <a:off x="6642100" y="3492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6" name="Shape 396"/>
          <p:cNvSpPr/>
          <p:nvPr/>
        </p:nvSpPr>
        <p:spPr>
          <a:xfrm>
            <a:off x="6286500" y="3327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7" name="Shape 397"/>
          <p:cNvSpPr/>
          <p:nvPr/>
        </p:nvSpPr>
        <p:spPr>
          <a:xfrm>
            <a:off x="6889574" y="5067300"/>
            <a:ext cx="3771901" cy="1651000"/>
          </a:xfrm>
          <a:prstGeom prst="rect">
            <a:avLst/>
          </a:prstGeom>
          <a:blipFill>
            <a:blip r:embed="rId4"/>
          </a:blipFill>
          <a:ln w="25400">
            <a:solidFill>
              <a:srgbClr val="552B95"/>
            </a:solidFill>
            <a:miter lim="400000"/>
          </a:ln>
          <a:extLst>
            <a:ext uri="{C572A759-6A51-4108-AA02-DFA0A04FC94B}">
              <ma14:wrappingTextBoxFlag xmlns:ma14="http://schemas.microsoft.com/office/mac/drawingml/2011/main" val="1"/>
            </a:ext>
          </a:extLst>
        </p:spPr>
        <p:txBody>
          <a:bodyPr lIns="50800" tIns="50800" rIns="50800" bIns="50800" anchor="ctr"/>
          <a:lstStyle/>
          <a:p>
            <a:pPr algn="l">
              <a:defRPr b="1" sz="3200" u="sng">
                <a:latin typeface="Garamond"/>
                <a:ea typeface="Garamond"/>
                <a:cs typeface="Garamond"/>
                <a:sym typeface="Garamond"/>
              </a:defRPr>
            </a:pPr>
            <a:r>
              <a:t>WM Capacity: </a:t>
            </a:r>
          </a:p>
          <a:p>
            <a:pPr algn="l">
              <a:defRPr sz="3200">
                <a:latin typeface="Garamond"/>
                <a:ea typeface="Garamond"/>
                <a:cs typeface="Garamond"/>
                <a:sym typeface="Garamond"/>
              </a:defRPr>
            </a:pPr>
            <a:r>
              <a:t>4-7 items (2-3 novel)</a:t>
            </a:r>
          </a:p>
          <a:p>
            <a:pPr algn="l">
              <a:defRPr sz="3200">
                <a:latin typeface="Garamond"/>
                <a:ea typeface="Garamond"/>
                <a:cs typeface="Garamond"/>
                <a:sym typeface="Garamond"/>
              </a:defRPr>
            </a:pPr>
            <a:r>
              <a:t>20 seconds maximum</a:t>
            </a:r>
          </a:p>
        </p:txBody>
      </p:sp>
      <p:sp>
        <p:nvSpPr>
          <p:cNvPr id="398" name="Shape 398"/>
          <p:cNvSpPr/>
          <p:nvPr/>
        </p:nvSpPr>
        <p:spPr>
          <a:xfrm>
            <a:off x="8788400" y="26543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399" name="Shape 399"/>
          <p:cNvSpPr/>
          <p:nvPr/>
        </p:nvSpPr>
        <p:spPr>
          <a:xfrm>
            <a:off x="5969000" y="1422400"/>
            <a:ext cx="2911475" cy="1350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 y="0"/>
                </a:moveTo>
                <a:cubicBezTo>
                  <a:pt x="480" y="0"/>
                  <a:pt x="0" y="1034"/>
                  <a:pt x="0" y="2310"/>
                </a:cubicBezTo>
                <a:lnTo>
                  <a:pt x="0" y="14548"/>
                </a:lnTo>
                <a:cubicBezTo>
                  <a:pt x="0" y="15824"/>
                  <a:pt x="480" y="16859"/>
                  <a:pt x="1072" y="16859"/>
                </a:cubicBezTo>
                <a:lnTo>
                  <a:pt x="13582" y="16859"/>
                </a:lnTo>
                <a:lnTo>
                  <a:pt x="21600" y="21600"/>
                </a:lnTo>
                <a:lnTo>
                  <a:pt x="14793" y="13215"/>
                </a:lnTo>
                <a:lnTo>
                  <a:pt x="14793" y="2310"/>
                </a:lnTo>
                <a:cubicBezTo>
                  <a:pt x="14793" y="1034"/>
                  <a:pt x="14313" y="0"/>
                  <a:pt x="13721" y="0"/>
                </a:cubicBezTo>
                <a:lnTo>
                  <a:pt x="1072"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Central executive</a:t>
            </a:r>
          </a:p>
        </p:txBody>
      </p:sp>
      <p:sp>
        <p:nvSpPr>
          <p:cNvPr id="400" name="Shape 400"/>
          <p:cNvSpPr/>
          <p:nvPr/>
        </p:nvSpPr>
        <p:spPr>
          <a:xfrm>
            <a:off x="8801100" y="31369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401" name="Shape 401"/>
          <p:cNvSpPr/>
          <p:nvPr/>
        </p:nvSpPr>
        <p:spPr>
          <a:xfrm>
            <a:off x="6388100" y="3328590"/>
            <a:ext cx="2518172" cy="1192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265" y="2509"/>
                </a:lnTo>
                <a:lnTo>
                  <a:pt x="1239" y="2509"/>
                </a:lnTo>
                <a:cubicBezTo>
                  <a:pt x="555" y="2509"/>
                  <a:pt x="0" y="3680"/>
                  <a:pt x="0" y="5125"/>
                </a:cubicBezTo>
                <a:lnTo>
                  <a:pt x="0" y="18984"/>
                </a:lnTo>
                <a:cubicBezTo>
                  <a:pt x="0" y="20429"/>
                  <a:pt x="555" y="21600"/>
                  <a:pt x="1239" y="21600"/>
                </a:cubicBezTo>
                <a:lnTo>
                  <a:pt x="15864" y="21600"/>
                </a:lnTo>
                <a:cubicBezTo>
                  <a:pt x="16548" y="21600"/>
                  <a:pt x="17103" y="20429"/>
                  <a:pt x="17103" y="18984"/>
                </a:cubicBezTo>
                <a:lnTo>
                  <a:pt x="17103" y="6714"/>
                </a:lnTo>
                <a:lnTo>
                  <a:pt x="21600"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Auditory loop</a:t>
            </a:r>
          </a:p>
        </p:txBody>
      </p:sp>
      <p:sp>
        <p:nvSpPr>
          <p:cNvPr id="402" name="Shape 402"/>
          <p:cNvSpPr/>
          <p:nvPr/>
        </p:nvSpPr>
        <p:spPr>
          <a:xfrm>
            <a:off x="9118600" y="36195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403" name="Shape 403"/>
          <p:cNvSpPr/>
          <p:nvPr/>
        </p:nvSpPr>
        <p:spPr>
          <a:xfrm>
            <a:off x="7924800" y="3741340"/>
            <a:ext cx="1993900" cy="2126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50" y="0"/>
                </a:moveTo>
                <a:lnTo>
                  <a:pt x="14274" y="10891"/>
                </a:lnTo>
                <a:lnTo>
                  <a:pt x="1565" y="10891"/>
                </a:lnTo>
                <a:cubicBezTo>
                  <a:pt x="700" y="10891"/>
                  <a:pt x="0" y="11548"/>
                  <a:pt x="0" y="12358"/>
                </a:cubicBezTo>
                <a:lnTo>
                  <a:pt x="0" y="20132"/>
                </a:lnTo>
                <a:cubicBezTo>
                  <a:pt x="0" y="20943"/>
                  <a:pt x="700" y="21600"/>
                  <a:pt x="1565" y="21600"/>
                </a:cubicBezTo>
                <a:lnTo>
                  <a:pt x="20035" y="21600"/>
                </a:lnTo>
                <a:cubicBezTo>
                  <a:pt x="20900" y="21600"/>
                  <a:pt x="21600" y="20943"/>
                  <a:pt x="21600" y="20132"/>
                </a:cubicBezTo>
                <a:lnTo>
                  <a:pt x="21600" y="12358"/>
                </a:lnTo>
                <a:cubicBezTo>
                  <a:pt x="21600" y="11548"/>
                  <a:pt x="20900" y="10891"/>
                  <a:pt x="20035" y="10891"/>
                </a:cubicBezTo>
                <a:lnTo>
                  <a:pt x="17021" y="10891"/>
                </a:lnTo>
                <a:lnTo>
                  <a:pt x="15650"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latin typeface="Garamond"/>
                <a:ea typeface="Garamond"/>
                <a:cs typeface="Garamond"/>
                <a:sym typeface="Garamond"/>
              </a:defRPr>
            </a:lvl1pPr>
          </a:lstStyle>
          <a:p>
            <a:pPr/>
            <a:r>
              <a:t>Visual- spatial</a:t>
            </a:r>
          </a:p>
        </p:txBody>
      </p:sp>
      <p:sp>
        <p:nvSpPr>
          <p:cNvPr id="404" name="Shape 404"/>
          <p:cNvSpPr/>
          <p:nvPr/>
        </p:nvSpPr>
        <p:spPr>
          <a:xfrm>
            <a:off x="10490200" y="3543300"/>
            <a:ext cx="952500" cy="1955800"/>
          </a:xfrm>
          <a:prstGeom prst="roundRect">
            <a:avLst>
              <a:gd name="adj" fmla="val 11224"/>
            </a:avLst>
          </a:prstGeom>
          <a:solidFill>
            <a:srgbClr val="F5ECD6">
              <a:alpha val="30000"/>
            </a:srgbClr>
          </a:solidFill>
          <a:ln w="12700">
            <a:solidFill>
              <a:srgbClr val="522A95">
                <a:alpha val="30000"/>
              </a:srgbClr>
            </a:solidFill>
            <a:miter lim="400000"/>
          </a:ln>
        </p:spPr>
        <p:txBody>
          <a:bodyPr lIns="50800" tIns="50800" rIns="50800" bIns="50800" anchor="ctr"/>
          <a:lstStyle/>
          <a:p>
            <a:pPr>
              <a:defRPr sz="2400">
                <a:solidFill>
                  <a:srgbClr val="FFFFFF"/>
                </a:solidFill>
              </a:defRPr>
            </a:pPr>
          </a:p>
        </p:txBody>
      </p:sp>
      <p:pic>
        <p:nvPicPr>
          <p:cNvPr id="405" name="droppedImage.png"/>
          <p:cNvPicPr>
            <a:picLocks noChangeAspect="1"/>
          </p:cNvPicPr>
          <p:nvPr/>
        </p:nvPicPr>
        <p:blipFill>
          <a:blip r:embed="rId5">
            <a:extLst/>
          </a:blip>
          <a:stretch>
            <a:fillRect/>
          </a:stretch>
        </p:blipFill>
        <p:spPr>
          <a:xfrm>
            <a:off x="9994900" y="4635500"/>
            <a:ext cx="2650050" cy="1587500"/>
          </a:xfrm>
          <a:prstGeom prst="rect">
            <a:avLst/>
          </a:prstGeom>
          <a:ln w="12700">
            <a:miter lim="400000"/>
          </a:ln>
        </p:spPr>
      </p:pic>
      <p:sp>
        <p:nvSpPr>
          <p:cNvPr id="406" name="Shape 406"/>
          <p:cNvSpPr/>
          <p:nvPr/>
        </p:nvSpPr>
        <p:spPr>
          <a:xfrm>
            <a:off x="9944100" y="2247900"/>
            <a:ext cx="952500" cy="1193800"/>
          </a:xfrm>
          <a:prstGeom prst="roundRect">
            <a:avLst>
              <a:gd name="adj" fmla="val 11224"/>
            </a:avLst>
          </a:prstGeom>
          <a:solidFill>
            <a:srgbClr val="F5ECD6">
              <a:alpha val="30000"/>
            </a:srgbClr>
          </a:solidFill>
          <a:ln w="12700">
            <a:solidFill>
              <a:srgbClr val="522A95">
                <a:alpha val="30000"/>
              </a:srgbClr>
            </a:solidFill>
            <a:miter lim="400000"/>
          </a:ln>
        </p:spPr>
        <p:txBody>
          <a:bodyPr lIns="50800" tIns="50800" rIns="50800" bIns="50800" anchor="ctr"/>
          <a:lstStyle/>
          <a:p>
            <a:pPr>
              <a:defRPr sz="2400">
                <a:solidFill>
                  <a:srgbClr val="FFFFFF"/>
                </a:solidFill>
              </a:defRPr>
            </a:pPr>
          </a:p>
        </p:txBody>
      </p:sp>
      <p:pic>
        <p:nvPicPr>
          <p:cNvPr id="407" name="droppedImage.png"/>
          <p:cNvPicPr>
            <a:picLocks noChangeAspect="1"/>
          </p:cNvPicPr>
          <p:nvPr/>
        </p:nvPicPr>
        <p:blipFill>
          <a:blip r:embed="rId6">
            <a:extLst/>
          </a:blip>
          <a:stretch>
            <a:fillRect/>
          </a:stretch>
        </p:blipFill>
        <p:spPr>
          <a:xfrm>
            <a:off x="8890000" y="1365250"/>
            <a:ext cx="2373313" cy="13335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dissolve" transition="in">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57"/>
                                        </p:tgtEl>
                                        <p:attrNameLst>
                                          <p:attrName>style.visibility</p:attrName>
                                        </p:attrNameLst>
                                      </p:cBhvr>
                                      <p:to>
                                        <p:strVal val="visible"/>
                                      </p:to>
                                    </p:set>
                                    <p:animEffect filter="dissolve" transition="in">
                                      <p:cBhvr>
                                        <p:cTn id="12" dur="5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8"/>
                                        </p:tgtEl>
                                        <p:attrNameLst>
                                          <p:attrName>style.visibility</p:attrName>
                                        </p:attrNameLst>
                                      </p:cBhvr>
                                      <p:to>
                                        <p:strVal val="visible"/>
                                      </p:to>
                                    </p:set>
                                    <p:animEffect filter="dissolve" transition="in">
                                      <p:cBhvr>
                                        <p:cTn id="17" dur="500"/>
                                        <p:tgtEl>
                                          <p:spTgt spid="35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46"/>
                                        </p:tgtEl>
                                        <p:attrNameLst>
                                          <p:attrName>style.visibility</p:attrName>
                                        </p:attrNameLst>
                                      </p:cBhvr>
                                      <p:to>
                                        <p:strVal val="visible"/>
                                      </p:to>
                                    </p:set>
                                    <p:animEffect filter="dissolve" transition="in">
                                      <p:cBhvr>
                                        <p:cTn id="22" dur="500"/>
                                        <p:tgtEl>
                                          <p:spTgt spid="346"/>
                                        </p:tgtEl>
                                      </p:cBhvr>
                                    </p:animEffect>
                                  </p:childTnLst>
                                </p:cTn>
                              </p:par>
                            </p:childTnLst>
                          </p:cTn>
                        </p:par>
                        <p:par>
                          <p:cTn id="23" fill="hold">
                            <p:stCondLst>
                              <p:cond delay="500"/>
                            </p:stCondLst>
                            <p:childTnLst>
                              <p:par>
                                <p:cTn id="24" presetClass="entr" nodeType="afterEffect" presetID="9" grpId="5" fill="hold">
                                  <p:stCondLst>
                                    <p:cond delay="0"/>
                                  </p:stCondLst>
                                  <p:iterate type="el" backwards="0">
                                    <p:tmAbs val="0"/>
                                  </p:iterate>
                                  <p:childTnLst>
                                    <p:set>
                                      <p:cBhvr>
                                        <p:cTn id="25" fill="hold"/>
                                        <p:tgtEl>
                                          <p:spTgt spid="354"/>
                                        </p:tgtEl>
                                        <p:attrNameLst>
                                          <p:attrName>style.visibility</p:attrName>
                                        </p:attrNameLst>
                                      </p:cBhvr>
                                      <p:to>
                                        <p:strVal val="visible"/>
                                      </p:to>
                                    </p:set>
                                    <p:animEffect filter="dissolve" transition="in">
                                      <p:cBhvr>
                                        <p:cTn id="26" dur="500"/>
                                        <p:tgtEl>
                                          <p:spTgt spid="354"/>
                                        </p:tgtEl>
                                      </p:cBhvr>
                                    </p:animEffect>
                                  </p:childTnLst>
                                </p:cTn>
                              </p:par>
                            </p:childTnLst>
                          </p:cTn>
                        </p:par>
                        <p:par>
                          <p:cTn id="27" fill="hold">
                            <p:stCondLst>
                              <p:cond delay="1000"/>
                            </p:stCondLst>
                            <p:childTnLst>
                              <p:par>
                                <p:cTn id="28" presetClass="entr" nodeType="afterEffect" presetID="9" grpId="6" fill="hold">
                                  <p:stCondLst>
                                    <p:cond delay="0"/>
                                  </p:stCondLst>
                                  <p:iterate type="el" backwards="0">
                                    <p:tmAbs val="0"/>
                                  </p:iterate>
                                  <p:childTnLst>
                                    <p:set>
                                      <p:cBhvr>
                                        <p:cTn id="29" fill="hold"/>
                                        <p:tgtEl>
                                          <p:spTgt spid="355"/>
                                        </p:tgtEl>
                                        <p:attrNameLst>
                                          <p:attrName>style.visibility</p:attrName>
                                        </p:attrNameLst>
                                      </p:cBhvr>
                                      <p:to>
                                        <p:strVal val="visible"/>
                                      </p:to>
                                    </p:set>
                                    <p:animEffect filter="dissolve" transition="in">
                                      <p:cBhvr>
                                        <p:cTn id="30" dur="500"/>
                                        <p:tgtEl>
                                          <p:spTgt spid="355"/>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359"/>
                                        </p:tgtEl>
                                        <p:attrNameLst>
                                          <p:attrName>style.visibility</p:attrName>
                                        </p:attrNameLst>
                                      </p:cBhvr>
                                      <p:to>
                                        <p:strVal val="visible"/>
                                      </p:to>
                                    </p:set>
                                    <p:animEffect filter="dissolve" transition="in">
                                      <p:cBhvr>
                                        <p:cTn id="35" dur="500"/>
                                        <p:tgtEl>
                                          <p:spTgt spid="359"/>
                                        </p:tgtEl>
                                      </p:cBhvr>
                                    </p:animEffect>
                                  </p:childTnLst>
                                </p:cTn>
                              </p:par>
                            </p:childTnLst>
                          </p:cTn>
                        </p:par>
                        <p:par>
                          <p:cTn id="36" fill="hold">
                            <p:stCondLst>
                              <p:cond delay="500"/>
                            </p:stCondLst>
                            <p:childTnLst>
                              <p:par>
                                <p:cTn id="37" presetClass="entr" nodeType="afterEffect" presetID="9" grpId="8" fill="hold">
                                  <p:stCondLst>
                                    <p:cond delay="0"/>
                                  </p:stCondLst>
                                  <p:iterate type="el" backwards="0">
                                    <p:tmAbs val="0"/>
                                  </p:iterate>
                                  <p:childTnLst>
                                    <p:set>
                                      <p:cBhvr>
                                        <p:cTn id="38" fill="hold"/>
                                        <p:tgtEl>
                                          <p:spTgt spid="360"/>
                                        </p:tgtEl>
                                        <p:attrNameLst>
                                          <p:attrName>style.visibility</p:attrName>
                                        </p:attrNameLst>
                                      </p:cBhvr>
                                      <p:to>
                                        <p:strVal val="visible"/>
                                      </p:to>
                                    </p:set>
                                    <p:animEffect filter="dissolve" transition="in">
                                      <p:cBhvr>
                                        <p:cTn id="39" dur="500"/>
                                        <p:tgtEl>
                                          <p:spTgt spid="360"/>
                                        </p:tgtEl>
                                      </p:cBhvr>
                                    </p:animEffect>
                                  </p:childTnLst>
                                </p:cTn>
                              </p:par>
                            </p:childTnLst>
                          </p:cTn>
                        </p:par>
                        <p:par>
                          <p:cTn id="40" fill="hold">
                            <p:stCondLst>
                              <p:cond delay="1000"/>
                            </p:stCondLst>
                            <p:childTnLst>
                              <p:par>
                                <p:cTn id="41" presetClass="entr" nodeType="afterEffect" presetID="9" grpId="9" fill="hold">
                                  <p:stCondLst>
                                    <p:cond delay="0"/>
                                  </p:stCondLst>
                                  <p:iterate type="el" backwards="0">
                                    <p:tmAbs val="0"/>
                                  </p:iterate>
                                  <p:childTnLst>
                                    <p:set>
                                      <p:cBhvr>
                                        <p:cTn id="42" fill="hold"/>
                                        <p:tgtEl>
                                          <p:spTgt spid="361"/>
                                        </p:tgtEl>
                                        <p:attrNameLst>
                                          <p:attrName>style.visibility</p:attrName>
                                        </p:attrNameLst>
                                      </p:cBhvr>
                                      <p:to>
                                        <p:strVal val="visible"/>
                                      </p:to>
                                    </p:set>
                                    <p:animEffect filter="dissolve" transition="in">
                                      <p:cBhvr>
                                        <p:cTn id="43" dur="500"/>
                                        <p:tgtEl>
                                          <p:spTgt spid="361"/>
                                        </p:tgtEl>
                                      </p:cBhvr>
                                    </p:animEffect>
                                  </p:childTnLst>
                                </p:cTn>
                              </p:par>
                            </p:childTnLst>
                          </p:cTn>
                        </p:par>
                        <p:par>
                          <p:cTn id="44" fill="hold">
                            <p:stCondLst>
                              <p:cond delay="1500"/>
                            </p:stCondLst>
                            <p:childTnLst>
                              <p:par>
                                <p:cTn id="45" presetClass="entr" nodeType="afterEffect" presetID="9" grpId="10" fill="hold">
                                  <p:stCondLst>
                                    <p:cond delay="0"/>
                                  </p:stCondLst>
                                  <p:iterate type="el" backwards="0">
                                    <p:tmAbs val="0"/>
                                  </p:iterate>
                                  <p:childTnLst>
                                    <p:set>
                                      <p:cBhvr>
                                        <p:cTn id="46" fill="hold"/>
                                        <p:tgtEl>
                                          <p:spTgt spid="362"/>
                                        </p:tgtEl>
                                        <p:attrNameLst>
                                          <p:attrName>style.visibility</p:attrName>
                                        </p:attrNameLst>
                                      </p:cBhvr>
                                      <p:to>
                                        <p:strVal val="visible"/>
                                      </p:to>
                                    </p:set>
                                    <p:animEffect filter="dissolve" transition="in">
                                      <p:cBhvr>
                                        <p:cTn id="47" dur="500"/>
                                        <p:tgtEl>
                                          <p:spTgt spid="362"/>
                                        </p:tgtEl>
                                      </p:cBhvr>
                                    </p:animEffect>
                                  </p:childTnLst>
                                </p:cTn>
                              </p:par>
                            </p:childTnLst>
                          </p:cTn>
                        </p:par>
                        <p:par>
                          <p:cTn id="48" fill="hold">
                            <p:stCondLst>
                              <p:cond delay="2000"/>
                            </p:stCondLst>
                            <p:childTnLst>
                              <p:par>
                                <p:cTn id="49" presetClass="entr" nodeType="afterEffect" presetID="9" grpId="11" fill="hold">
                                  <p:stCondLst>
                                    <p:cond delay="0"/>
                                  </p:stCondLst>
                                  <p:iterate type="el" backwards="0">
                                    <p:tmAbs val="0"/>
                                  </p:iterate>
                                  <p:childTnLst>
                                    <p:set>
                                      <p:cBhvr>
                                        <p:cTn id="50" fill="hold"/>
                                        <p:tgtEl>
                                          <p:spTgt spid="363"/>
                                        </p:tgtEl>
                                        <p:attrNameLst>
                                          <p:attrName>style.visibility</p:attrName>
                                        </p:attrNameLst>
                                      </p:cBhvr>
                                      <p:to>
                                        <p:strVal val="visible"/>
                                      </p:to>
                                    </p:set>
                                    <p:animEffect filter="dissolve" transition="in">
                                      <p:cBhvr>
                                        <p:cTn id="51" dur="500"/>
                                        <p:tgtEl>
                                          <p:spTgt spid="363"/>
                                        </p:tgtEl>
                                      </p:cBhvr>
                                    </p:animEffect>
                                  </p:childTnLst>
                                </p:cTn>
                              </p:par>
                            </p:childTnLst>
                          </p:cTn>
                        </p:par>
                        <p:par>
                          <p:cTn id="52" fill="hold">
                            <p:stCondLst>
                              <p:cond delay="2500"/>
                            </p:stCondLst>
                            <p:childTnLst>
                              <p:par>
                                <p:cTn id="53" presetClass="entr" nodeType="afterEffect" presetID="9" grpId="12" fill="hold">
                                  <p:stCondLst>
                                    <p:cond delay="0"/>
                                  </p:stCondLst>
                                  <p:iterate type="el" backwards="0">
                                    <p:tmAbs val="0"/>
                                  </p:iterate>
                                  <p:childTnLst>
                                    <p:set>
                                      <p:cBhvr>
                                        <p:cTn id="54" fill="hold"/>
                                        <p:tgtEl>
                                          <p:spTgt spid="364"/>
                                        </p:tgtEl>
                                        <p:attrNameLst>
                                          <p:attrName>style.visibility</p:attrName>
                                        </p:attrNameLst>
                                      </p:cBhvr>
                                      <p:to>
                                        <p:strVal val="visible"/>
                                      </p:to>
                                    </p:set>
                                    <p:animEffect filter="dissolve" transition="in">
                                      <p:cBhvr>
                                        <p:cTn id="55" dur="500"/>
                                        <p:tgtEl>
                                          <p:spTgt spid="364"/>
                                        </p:tgtEl>
                                      </p:cBhvr>
                                    </p:animEffect>
                                  </p:childTnLst>
                                </p:cTn>
                              </p:par>
                            </p:childTnLst>
                          </p:cTn>
                        </p:par>
                        <p:par>
                          <p:cTn id="56" fill="hold">
                            <p:stCondLst>
                              <p:cond delay="3000"/>
                            </p:stCondLst>
                            <p:childTnLst>
                              <p:par>
                                <p:cTn id="57" presetClass="entr" nodeType="afterEffect" presetID="9" grpId="13" fill="hold">
                                  <p:stCondLst>
                                    <p:cond delay="0"/>
                                  </p:stCondLst>
                                  <p:iterate type="el" backwards="0">
                                    <p:tmAbs val="0"/>
                                  </p:iterate>
                                  <p:childTnLst>
                                    <p:set>
                                      <p:cBhvr>
                                        <p:cTn id="58" fill="hold"/>
                                        <p:tgtEl>
                                          <p:spTgt spid="365"/>
                                        </p:tgtEl>
                                        <p:attrNameLst>
                                          <p:attrName>style.visibility</p:attrName>
                                        </p:attrNameLst>
                                      </p:cBhvr>
                                      <p:to>
                                        <p:strVal val="visible"/>
                                      </p:to>
                                    </p:set>
                                    <p:animEffect filter="dissolve" transition="in">
                                      <p:cBhvr>
                                        <p:cTn id="59" dur="500"/>
                                        <p:tgtEl>
                                          <p:spTgt spid="365"/>
                                        </p:tgtEl>
                                      </p:cBhvr>
                                    </p:animEffect>
                                  </p:childTnLst>
                                </p:cTn>
                              </p:par>
                            </p:childTnLst>
                          </p:cTn>
                        </p:par>
                        <p:par>
                          <p:cTn id="60" fill="hold">
                            <p:stCondLst>
                              <p:cond delay="3500"/>
                            </p:stCondLst>
                            <p:childTnLst>
                              <p:par>
                                <p:cTn id="61" presetClass="entr" nodeType="afterEffect" presetID="9" grpId="14" fill="hold">
                                  <p:stCondLst>
                                    <p:cond delay="0"/>
                                  </p:stCondLst>
                                  <p:iterate type="el" backwards="0">
                                    <p:tmAbs val="0"/>
                                  </p:iterate>
                                  <p:childTnLst>
                                    <p:set>
                                      <p:cBhvr>
                                        <p:cTn id="62" fill="hold"/>
                                        <p:tgtEl>
                                          <p:spTgt spid="366"/>
                                        </p:tgtEl>
                                        <p:attrNameLst>
                                          <p:attrName>style.visibility</p:attrName>
                                        </p:attrNameLst>
                                      </p:cBhvr>
                                      <p:to>
                                        <p:strVal val="visible"/>
                                      </p:to>
                                    </p:set>
                                    <p:animEffect filter="dissolve" transition="in">
                                      <p:cBhvr>
                                        <p:cTn id="63" dur="500"/>
                                        <p:tgtEl>
                                          <p:spTgt spid="366"/>
                                        </p:tgtEl>
                                      </p:cBhvr>
                                    </p:animEffect>
                                  </p:childTnLst>
                                </p:cTn>
                              </p:par>
                            </p:childTnLst>
                          </p:cTn>
                        </p:par>
                        <p:par>
                          <p:cTn id="64" fill="hold">
                            <p:stCondLst>
                              <p:cond delay="4000"/>
                            </p:stCondLst>
                            <p:childTnLst>
                              <p:par>
                                <p:cTn id="65" presetClass="entr" nodeType="afterEffect" presetID="9" grpId="15" fill="hold">
                                  <p:stCondLst>
                                    <p:cond delay="0"/>
                                  </p:stCondLst>
                                  <p:iterate type="el" backwards="0">
                                    <p:tmAbs val="0"/>
                                  </p:iterate>
                                  <p:childTnLst>
                                    <p:set>
                                      <p:cBhvr>
                                        <p:cTn id="66" fill="hold"/>
                                        <p:tgtEl>
                                          <p:spTgt spid="368"/>
                                        </p:tgtEl>
                                        <p:attrNameLst>
                                          <p:attrName>style.visibility</p:attrName>
                                        </p:attrNameLst>
                                      </p:cBhvr>
                                      <p:to>
                                        <p:strVal val="visible"/>
                                      </p:to>
                                    </p:set>
                                    <p:animEffect filter="dissolve" transition="in">
                                      <p:cBhvr>
                                        <p:cTn id="67" dur="500"/>
                                        <p:tgtEl>
                                          <p:spTgt spid="368"/>
                                        </p:tgtEl>
                                      </p:cBhvr>
                                    </p:animEffect>
                                  </p:childTnLst>
                                </p:cTn>
                              </p:par>
                            </p:childTnLst>
                          </p:cTn>
                        </p:par>
                        <p:par>
                          <p:cTn id="68" fill="hold">
                            <p:stCondLst>
                              <p:cond delay="4500"/>
                            </p:stCondLst>
                            <p:childTnLst>
                              <p:par>
                                <p:cTn id="69" presetClass="entr" nodeType="afterEffect" presetID="9" grpId="16" fill="hold">
                                  <p:stCondLst>
                                    <p:cond delay="0"/>
                                  </p:stCondLst>
                                  <p:iterate type="el" backwards="0">
                                    <p:tmAbs val="0"/>
                                  </p:iterate>
                                  <p:childTnLst>
                                    <p:set>
                                      <p:cBhvr>
                                        <p:cTn id="70" fill="hold"/>
                                        <p:tgtEl>
                                          <p:spTgt spid="369"/>
                                        </p:tgtEl>
                                        <p:attrNameLst>
                                          <p:attrName>style.visibility</p:attrName>
                                        </p:attrNameLst>
                                      </p:cBhvr>
                                      <p:to>
                                        <p:strVal val="visible"/>
                                      </p:to>
                                    </p:set>
                                    <p:animEffect filter="dissolve" transition="in">
                                      <p:cBhvr>
                                        <p:cTn id="71" dur="500"/>
                                        <p:tgtEl>
                                          <p:spTgt spid="369"/>
                                        </p:tgtEl>
                                      </p:cBhvr>
                                    </p:animEffect>
                                  </p:childTnLst>
                                </p:cTn>
                              </p:par>
                            </p:childTnLst>
                          </p:cTn>
                        </p:par>
                        <p:par>
                          <p:cTn id="72" fill="hold">
                            <p:stCondLst>
                              <p:cond delay="5000"/>
                            </p:stCondLst>
                            <p:childTnLst>
                              <p:par>
                                <p:cTn id="73" presetClass="entr" nodeType="afterEffect" presetID="9" grpId="17" fill="hold">
                                  <p:stCondLst>
                                    <p:cond delay="0"/>
                                  </p:stCondLst>
                                  <p:iterate type="el" backwards="0">
                                    <p:tmAbs val="0"/>
                                  </p:iterate>
                                  <p:childTnLst>
                                    <p:set>
                                      <p:cBhvr>
                                        <p:cTn id="74" fill="hold"/>
                                        <p:tgtEl>
                                          <p:spTgt spid="370"/>
                                        </p:tgtEl>
                                        <p:attrNameLst>
                                          <p:attrName>style.visibility</p:attrName>
                                        </p:attrNameLst>
                                      </p:cBhvr>
                                      <p:to>
                                        <p:strVal val="visible"/>
                                      </p:to>
                                    </p:set>
                                    <p:animEffect filter="dissolve" transition="in">
                                      <p:cBhvr>
                                        <p:cTn id="75" dur="500"/>
                                        <p:tgtEl>
                                          <p:spTgt spid="370"/>
                                        </p:tgtEl>
                                      </p:cBhvr>
                                    </p:animEffect>
                                  </p:childTnLst>
                                </p:cTn>
                              </p:par>
                            </p:childTnLst>
                          </p:cTn>
                        </p:par>
                        <p:par>
                          <p:cTn id="76" fill="hold">
                            <p:stCondLst>
                              <p:cond delay="5500"/>
                            </p:stCondLst>
                            <p:childTnLst>
                              <p:par>
                                <p:cTn id="77" presetClass="entr" nodeType="afterEffect" presetID="9" grpId="18" fill="hold">
                                  <p:stCondLst>
                                    <p:cond delay="0"/>
                                  </p:stCondLst>
                                  <p:iterate type="el" backwards="0">
                                    <p:tmAbs val="0"/>
                                  </p:iterate>
                                  <p:childTnLst>
                                    <p:set>
                                      <p:cBhvr>
                                        <p:cTn id="78" fill="hold"/>
                                        <p:tgtEl>
                                          <p:spTgt spid="371"/>
                                        </p:tgtEl>
                                        <p:attrNameLst>
                                          <p:attrName>style.visibility</p:attrName>
                                        </p:attrNameLst>
                                      </p:cBhvr>
                                      <p:to>
                                        <p:strVal val="visible"/>
                                      </p:to>
                                    </p:set>
                                    <p:animEffect filter="dissolve" transition="in">
                                      <p:cBhvr>
                                        <p:cTn id="79" dur="500"/>
                                        <p:tgtEl>
                                          <p:spTgt spid="371"/>
                                        </p:tgtEl>
                                      </p:cBhvr>
                                    </p:animEffect>
                                  </p:childTnLst>
                                </p:cTn>
                              </p:par>
                            </p:childTnLst>
                          </p:cTn>
                        </p:par>
                        <p:par>
                          <p:cTn id="80" fill="hold">
                            <p:stCondLst>
                              <p:cond delay="6000"/>
                            </p:stCondLst>
                            <p:childTnLst>
                              <p:par>
                                <p:cTn id="81" presetClass="entr" nodeType="afterEffect" presetID="9" grpId="19" fill="hold">
                                  <p:stCondLst>
                                    <p:cond delay="0"/>
                                  </p:stCondLst>
                                  <p:iterate type="el" backwards="0">
                                    <p:tmAbs val="0"/>
                                  </p:iterate>
                                  <p:childTnLst>
                                    <p:set>
                                      <p:cBhvr>
                                        <p:cTn id="82" fill="hold"/>
                                        <p:tgtEl>
                                          <p:spTgt spid="372"/>
                                        </p:tgtEl>
                                        <p:attrNameLst>
                                          <p:attrName>style.visibility</p:attrName>
                                        </p:attrNameLst>
                                      </p:cBhvr>
                                      <p:to>
                                        <p:strVal val="visible"/>
                                      </p:to>
                                    </p:set>
                                    <p:animEffect filter="dissolve" transition="in">
                                      <p:cBhvr>
                                        <p:cTn id="83" dur="500"/>
                                        <p:tgtEl>
                                          <p:spTgt spid="372"/>
                                        </p:tgtEl>
                                      </p:cBhvr>
                                    </p:animEffect>
                                  </p:childTnLst>
                                </p:cTn>
                              </p:par>
                            </p:childTnLst>
                          </p:cTn>
                        </p:par>
                        <p:par>
                          <p:cTn id="84" fill="hold">
                            <p:stCondLst>
                              <p:cond delay="6500"/>
                            </p:stCondLst>
                            <p:childTnLst>
                              <p:par>
                                <p:cTn id="85" presetClass="entr" nodeType="afterEffect" presetID="9" grpId="20" fill="hold">
                                  <p:stCondLst>
                                    <p:cond delay="0"/>
                                  </p:stCondLst>
                                  <p:iterate type="el" backwards="0">
                                    <p:tmAbs val="0"/>
                                  </p:iterate>
                                  <p:childTnLst>
                                    <p:set>
                                      <p:cBhvr>
                                        <p:cTn id="86" fill="hold"/>
                                        <p:tgtEl>
                                          <p:spTgt spid="373"/>
                                        </p:tgtEl>
                                        <p:attrNameLst>
                                          <p:attrName>style.visibility</p:attrName>
                                        </p:attrNameLst>
                                      </p:cBhvr>
                                      <p:to>
                                        <p:strVal val="visible"/>
                                      </p:to>
                                    </p:set>
                                    <p:animEffect filter="dissolve" transition="in">
                                      <p:cBhvr>
                                        <p:cTn id="87" dur="500"/>
                                        <p:tgtEl>
                                          <p:spTgt spid="373"/>
                                        </p:tgtEl>
                                      </p:cBhvr>
                                    </p:animEffect>
                                  </p:childTnLst>
                                </p:cTn>
                              </p:par>
                            </p:childTnLst>
                          </p:cTn>
                        </p:par>
                        <p:par>
                          <p:cTn id="88" fill="hold">
                            <p:stCondLst>
                              <p:cond delay="7000"/>
                            </p:stCondLst>
                            <p:childTnLst>
                              <p:par>
                                <p:cTn id="89" presetClass="entr" nodeType="afterEffect" presetID="9" grpId="21" fill="hold">
                                  <p:stCondLst>
                                    <p:cond delay="0"/>
                                  </p:stCondLst>
                                  <p:iterate type="el" backwards="0">
                                    <p:tmAbs val="0"/>
                                  </p:iterate>
                                  <p:childTnLst>
                                    <p:set>
                                      <p:cBhvr>
                                        <p:cTn id="90" fill="hold"/>
                                        <p:tgtEl>
                                          <p:spTgt spid="374"/>
                                        </p:tgtEl>
                                        <p:attrNameLst>
                                          <p:attrName>style.visibility</p:attrName>
                                        </p:attrNameLst>
                                      </p:cBhvr>
                                      <p:to>
                                        <p:strVal val="visible"/>
                                      </p:to>
                                    </p:set>
                                    <p:animEffect filter="dissolve" transition="in">
                                      <p:cBhvr>
                                        <p:cTn id="91" dur="500"/>
                                        <p:tgtEl>
                                          <p:spTgt spid="374"/>
                                        </p:tgtEl>
                                      </p:cBhvr>
                                    </p:animEffect>
                                  </p:childTnLst>
                                </p:cTn>
                              </p:par>
                            </p:childTnLst>
                          </p:cTn>
                        </p:par>
                        <p:par>
                          <p:cTn id="92" fill="hold">
                            <p:stCondLst>
                              <p:cond delay="7500"/>
                            </p:stCondLst>
                            <p:childTnLst>
                              <p:par>
                                <p:cTn id="93" presetClass="entr" nodeType="afterEffect" presetID="9" grpId="22" fill="hold">
                                  <p:stCondLst>
                                    <p:cond delay="0"/>
                                  </p:stCondLst>
                                  <p:iterate type="el" backwards="0">
                                    <p:tmAbs val="0"/>
                                  </p:iterate>
                                  <p:childTnLst>
                                    <p:set>
                                      <p:cBhvr>
                                        <p:cTn id="94" fill="hold"/>
                                        <p:tgtEl>
                                          <p:spTgt spid="375"/>
                                        </p:tgtEl>
                                        <p:attrNameLst>
                                          <p:attrName>style.visibility</p:attrName>
                                        </p:attrNameLst>
                                      </p:cBhvr>
                                      <p:to>
                                        <p:strVal val="visible"/>
                                      </p:to>
                                    </p:set>
                                    <p:animEffect filter="dissolve" transition="in">
                                      <p:cBhvr>
                                        <p:cTn id="95" dur="500"/>
                                        <p:tgtEl>
                                          <p:spTgt spid="375"/>
                                        </p:tgtEl>
                                      </p:cBhvr>
                                    </p:animEffect>
                                  </p:childTnLst>
                                </p:cTn>
                              </p:par>
                            </p:childTnLst>
                          </p:cTn>
                        </p:par>
                        <p:par>
                          <p:cTn id="96" fill="hold">
                            <p:stCondLst>
                              <p:cond delay="8000"/>
                            </p:stCondLst>
                            <p:childTnLst>
                              <p:par>
                                <p:cTn id="97" presetClass="entr" nodeType="afterEffect" presetID="9" grpId="23" fill="hold">
                                  <p:stCondLst>
                                    <p:cond delay="0"/>
                                  </p:stCondLst>
                                  <p:iterate type="el" backwards="0">
                                    <p:tmAbs val="0"/>
                                  </p:iterate>
                                  <p:childTnLst>
                                    <p:set>
                                      <p:cBhvr>
                                        <p:cTn id="98" fill="hold"/>
                                        <p:tgtEl>
                                          <p:spTgt spid="376"/>
                                        </p:tgtEl>
                                        <p:attrNameLst>
                                          <p:attrName>style.visibility</p:attrName>
                                        </p:attrNameLst>
                                      </p:cBhvr>
                                      <p:to>
                                        <p:strVal val="visible"/>
                                      </p:to>
                                    </p:set>
                                    <p:animEffect filter="dissolve" transition="in">
                                      <p:cBhvr>
                                        <p:cTn id="99" dur="500"/>
                                        <p:tgtEl>
                                          <p:spTgt spid="376"/>
                                        </p:tgtEl>
                                      </p:cBhvr>
                                    </p:animEffect>
                                  </p:childTnLst>
                                </p:cTn>
                              </p:par>
                            </p:childTnLst>
                          </p:cTn>
                        </p:par>
                        <p:par>
                          <p:cTn id="100" fill="hold">
                            <p:stCondLst>
                              <p:cond delay="8500"/>
                            </p:stCondLst>
                            <p:childTnLst>
                              <p:par>
                                <p:cTn id="101" presetClass="entr" nodeType="afterEffect" presetID="9" grpId="24" fill="hold">
                                  <p:stCondLst>
                                    <p:cond delay="0"/>
                                  </p:stCondLst>
                                  <p:iterate type="el" backwards="0">
                                    <p:tmAbs val="0"/>
                                  </p:iterate>
                                  <p:childTnLst>
                                    <p:set>
                                      <p:cBhvr>
                                        <p:cTn id="102" fill="hold"/>
                                        <p:tgtEl>
                                          <p:spTgt spid="377"/>
                                        </p:tgtEl>
                                        <p:attrNameLst>
                                          <p:attrName>style.visibility</p:attrName>
                                        </p:attrNameLst>
                                      </p:cBhvr>
                                      <p:to>
                                        <p:strVal val="visible"/>
                                      </p:to>
                                    </p:set>
                                    <p:animEffect filter="dissolve" transition="in">
                                      <p:cBhvr>
                                        <p:cTn id="103" dur="500"/>
                                        <p:tgtEl>
                                          <p:spTgt spid="377"/>
                                        </p:tgtEl>
                                      </p:cBhvr>
                                    </p:animEffect>
                                  </p:childTnLst>
                                </p:cTn>
                              </p:par>
                            </p:childTnLst>
                          </p:cTn>
                        </p:par>
                        <p:par>
                          <p:cTn id="104" fill="hold">
                            <p:stCondLst>
                              <p:cond delay="9000"/>
                            </p:stCondLst>
                            <p:childTnLst>
                              <p:par>
                                <p:cTn id="105" presetClass="entr" nodeType="afterEffect" presetID="9" grpId="25" fill="hold">
                                  <p:stCondLst>
                                    <p:cond delay="0"/>
                                  </p:stCondLst>
                                  <p:iterate type="el" backwards="0">
                                    <p:tmAbs val="0"/>
                                  </p:iterate>
                                  <p:childTnLst>
                                    <p:set>
                                      <p:cBhvr>
                                        <p:cTn id="106" fill="hold"/>
                                        <p:tgtEl>
                                          <p:spTgt spid="378"/>
                                        </p:tgtEl>
                                        <p:attrNameLst>
                                          <p:attrName>style.visibility</p:attrName>
                                        </p:attrNameLst>
                                      </p:cBhvr>
                                      <p:to>
                                        <p:strVal val="visible"/>
                                      </p:to>
                                    </p:set>
                                    <p:animEffect filter="dissolve" transition="in">
                                      <p:cBhvr>
                                        <p:cTn id="107" dur="500"/>
                                        <p:tgtEl>
                                          <p:spTgt spid="378"/>
                                        </p:tgtEl>
                                      </p:cBhvr>
                                    </p:animEffect>
                                  </p:childTnLst>
                                </p:cTn>
                              </p:par>
                            </p:childTnLst>
                          </p:cTn>
                        </p:par>
                        <p:par>
                          <p:cTn id="108" fill="hold">
                            <p:stCondLst>
                              <p:cond delay="9500"/>
                            </p:stCondLst>
                            <p:childTnLst>
                              <p:par>
                                <p:cTn id="109" presetClass="entr" nodeType="afterEffect" presetID="9" grpId="26" fill="hold">
                                  <p:stCondLst>
                                    <p:cond delay="0"/>
                                  </p:stCondLst>
                                  <p:iterate type="el" backwards="0">
                                    <p:tmAbs val="0"/>
                                  </p:iterate>
                                  <p:childTnLst>
                                    <p:set>
                                      <p:cBhvr>
                                        <p:cTn id="110" fill="hold"/>
                                        <p:tgtEl>
                                          <p:spTgt spid="380"/>
                                        </p:tgtEl>
                                        <p:attrNameLst>
                                          <p:attrName>style.visibility</p:attrName>
                                        </p:attrNameLst>
                                      </p:cBhvr>
                                      <p:to>
                                        <p:strVal val="visible"/>
                                      </p:to>
                                    </p:set>
                                    <p:animEffect filter="dissolve" transition="in">
                                      <p:cBhvr>
                                        <p:cTn id="111" dur="500"/>
                                        <p:tgtEl>
                                          <p:spTgt spid="380"/>
                                        </p:tgtEl>
                                      </p:cBhvr>
                                    </p:animEffect>
                                  </p:childTnLst>
                                </p:cTn>
                              </p:par>
                            </p:childTnLst>
                          </p:cTn>
                        </p:par>
                        <p:par>
                          <p:cTn id="112" fill="hold">
                            <p:stCondLst>
                              <p:cond delay="10000"/>
                            </p:stCondLst>
                            <p:childTnLst>
                              <p:par>
                                <p:cTn id="113" presetClass="entr" nodeType="afterEffect" presetID="9" grpId="27" fill="hold">
                                  <p:stCondLst>
                                    <p:cond delay="0"/>
                                  </p:stCondLst>
                                  <p:iterate type="el" backwards="0">
                                    <p:tmAbs val="0"/>
                                  </p:iterate>
                                  <p:childTnLst>
                                    <p:set>
                                      <p:cBhvr>
                                        <p:cTn id="114" fill="hold"/>
                                        <p:tgtEl>
                                          <p:spTgt spid="381"/>
                                        </p:tgtEl>
                                        <p:attrNameLst>
                                          <p:attrName>style.visibility</p:attrName>
                                        </p:attrNameLst>
                                      </p:cBhvr>
                                      <p:to>
                                        <p:strVal val="visible"/>
                                      </p:to>
                                    </p:set>
                                    <p:animEffect filter="dissolve" transition="in">
                                      <p:cBhvr>
                                        <p:cTn id="115" dur="500"/>
                                        <p:tgtEl>
                                          <p:spTgt spid="381"/>
                                        </p:tgtEl>
                                      </p:cBhvr>
                                    </p:animEffect>
                                  </p:childTnLst>
                                </p:cTn>
                              </p:par>
                            </p:childTnLst>
                          </p:cTn>
                        </p:par>
                        <p:par>
                          <p:cTn id="116" fill="hold">
                            <p:stCondLst>
                              <p:cond delay="10500"/>
                            </p:stCondLst>
                            <p:childTnLst>
                              <p:par>
                                <p:cTn id="117" presetClass="entr" nodeType="afterEffect" presetID="9" grpId="28" fill="hold">
                                  <p:stCondLst>
                                    <p:cond delay="0"/>
                                  </p:stCondLst>
                                  <p:iterate type="el" backwards="0">
                                    <p:tmAbs val="0"/>
                                  </p:iterate>
                                  <p:childTnLst>
                                    <p:set>
                                      <p:cBhvr>
                                        <p:cTn id="118" fill="hold"/>
                                        <p:tgtEl>
                                          <p:spTgt spid="382"/>
                                        </p:tgtEl>
                                        <p:attrNameLst>
                                          <p:attrName>style.visibility</p:attrName>
                                        </p:attrNameLst>
                                      </p:cBhvr>
                                      <p:to>
                                        <p:strVal val="visible"/>
                                      </p:to>
                                    </p:set>
                                    <p:animEffect filter="dissolve" transition="in">
                                      <p:cBhvr>
                                        <p:cTn id="119" dur="500"/>
                                        <p:tgtEl>
                                          <p:spTgt spid="382"/>
                                        </p:tgtEl>
                                      </p:cBhvr>
                                    </p:animEffect>
                                  </p:childTnLst>
                                </p:cTn>
                              </p:par>
                            </p:childTnLst>
                          </p:cTn>
                        </p:par>
                        <p:par>
                          <p:cTn id="120" fill="hold">
                            <p:stCondLst>
                              <p:cond delay="11000"/>
                            </p:stCondLst>
                            <p:childTnLst>
                              <p:par>
                                <p:cTn id="121" presetClass="entr" nodeType="afterEffect" presetID="9" grpId="29" fill="hold">
                                  <p:stCondLst>
                                    <p:cond delay="0"/>
                                  </p:stCondLst>
                                  <p:iterate type="el" backwards="0">
                                    <p:tmAbs val="0"/>
                                  </p:iterate>
                                  <p:childTnLst>
                                    <p:set>
                                      <p:cBhvr>
                                        <p:cTn id="122" fill="hold"/>
                                        <p:tgtEl>
                                          <p:spTgt spid="383"/>
                                        </p:tgtEl>
                                        <p:attrNameLst>
                                          <p:attrName>style.visibility</p:attrName>
                                        </p:attrNameLst>
                                      </p:cBhvr>
                                      <p:to>
                                        <p:strVal val="visible"/>
                                      </p:to>
                                    </p:set>
                                    <p:animEffect filter="dissolve" transition="in">
                                      <p:cBhvr>
                                        <p:cTn id="123" dur="500"/>
                                        <p:tgtEl>
                                          <p:spTgt spid="383"/>
                                        </p:tgtEl>
                                      </p:cBhvr>
                                    </p:animEffect>
                                  </p:childTnLst>
                                </p:cTn>
                              </p:par>
                            </p:childTnLst>
                          </p:cTn>
                        </p:par>
                        <p:par>
                          <p:cTn id="124" fill="hold">
                            <p:stCondLst>
                              <p:cond delay="11500"/>
                            </p:stCondLst>
                            <p:childTnLst>
                              <p:par>
                                <p:cTn id="125" presetClass="entr" nodeType="afterEffect" presetID="9" grpId="30" fill="hold">
                                  <p:stCondLst>
                                    <p:cond delay="0"/>
                                  </p:stCondLst>
                                  <p:iterate type="el" backwards="0">
                                    <p:tmAbs val="0"/>
                                  </p:iterate>
                                  <p:childTnLst>
                                    <p:set>
                                      <p:cBhvr>
                                        <p:cTn id="126" fill="hold"/>
                                        <p:tgtEl>
                                          <p:spTgt spid="384"/>
                                        </p:tgtEl>
                                        <p:attrNameLst>
                                          <p:attrName>style.visibility</p:attrName>
                                        </p:attrNameLst>
                                      </p:cBhvr>
                                      <p:to>
                                        <p:strVal val="visible"/>
                                      </p:to>
                                    </p:set>
                                    <p:animEffect filter="dissolve" transition="in">
                                      <p:cBhvr>
                                        <p:cTn id="127" dur="500"/>
                                        <p:tgtEl>
                                          <p:spTgt spid="384"/>
                                        </p:tgtEl>
                                      </p:cBhvr>
                                    </p:animEffect>
                                  </p:childTnLst>
                                </p:cTn>
                              </p:par>
                            </p:childTnLst>
                          </p:cTn>
                        </p:par>
                        <p:par>
                          <p:cTn id="128" fill="hold">
                            <p:stCondLst>
                              <p:cond delay="12000"/>
                            </p:stCondLst>
                            <p:childTnLst>
                              <p:par>
                                <p:cTn id="129" presetClass="entr" nodeType="afterEffect" presetID="9" grpId="31" fill="hold">
                                  <p:stCondLst>
                                    <p:cond delay="0"/>
                                  </p:stCondLst>
                                  <p:iterate type="el" backwards="0">
                                    <p:tmAbs val="0"/>
                                  </p:iterate>
                                  <p:childTnLst>
                                    <p:set>
                                      <p:cBhvr>
                                        <p:cTn id="130" fill="hold"/>
                                        <p:tgtEl>
                                          <p:spTgt spid="385"/>
                                        </p:tgtEl>
                                        <p:attrNameLst>
                                          <p:attrName>style.visibility</p:attrName>
                                        </p:attrNameLst>
                                      </p:cBhvr>
                                      <p:to>
                                        <p:strVal val="visible"/>
                                      </p:to>
                                    </p:set>
                                    <p:animEffect filter="dissolve" transition="in">
                                      <p:cBhvr>
                                        <p:cTn id="131" dur="500"/>
                                        <p:tgtEl>
                                          <p:spTgt spid="385"/>
                                        </p:tgtEl>
                                      </p:cBhvr>
                                    </p:animEffect>
                                  </p:childTnLst>
                                </p:cTn>
                              </p:par>
                            </p:childTnLst>
                          </p:cTn>
                        </p:par>
                        <p:par>
                          <p:cTn id="132" fill="hold">
                            <p:stCondLst>
                              <p:cond delay="12500"/>
                            </p:stCondLst>
                            <p:childTnLst>
                              <p:par>
                                <p:cTn id="133" presetClass="entr" nodeType="afterEffect" presetID="9" grpId="32" fill="hold">
                                  <p:stCondLst>
                                    <p:cond delay="0"/>
                                  </p:stCondLst>
                                  <p:iterate type="el" backwards="0">
                                    <p:tmAbs val="0"/>
                                  </p:iterate>
                                  <p:childTnLst>
                                    <p:set>
                                      <p:cBhvr>
                                        <p:cTn id="134" fill="hold"/>
                                        <p:tgtEl>
                                          <p:spTgt spid="386"/>
                                        </p:tgtEl>
                                        <p:attrNameLst>
                                          <p:attrName>style.visibility</p:attrName>
                                        </p:attrNameLst>
                                      </p:cBhvr>
                                      <p:to>
                                        <p:strVal val="visible"/>
                                      </p:to>
                                    </p:set>
                                    <p:animEffect filter="dissolve" transition="in">
                                      <p:cBhvr>
                                        <p:cTn id="135" dur="500"/>
                                        <p:tgtEl>
                                          <p:spTgt spid="386"/>
                                        </p:tgtEl>
                                      </p:cBhvr>
                                    </p:animEffect>
                                  </p:childTnLst>
                                </p:cTn>
                              </p:par>
                            </p:childTnLst>
                          </p:cTn>
                        </p:par>
                        <p:par>
                          <p:cTn id="136" fill="hold">
                            <p:stCondLst>
                              <p:cond delay="13000"/>
                            </p:stCondLst>
                            <p:childTnLst>
                              <p:par>
                                <p:cTn id="137" presetClass="entr" nodeType="afterEffect" presetID="9" grpId="33" fill="hold">
                                  <p:stCondLst>
                                    <p:cond delay="0"/>
                                  </p:stCondLst>
                                  <p:iterate type="el" backwards="0">
                                    <p:tmAbs val="0"/>
                                  </p:iterate>
                                  <p:childTnLst>
                                    <p:set>
                                      <p:cBhvr>
                                        <p:cTn id="138" fill="hold"/>
                                        <p:tgtEl>
                                          <p:spTgt spid="387"/>
                                        </p:tgtEl>
                                        <p:attrNameLst>
                                          <p:attrName>style.visibility</p:attrName>
                                        </p:attrNameLst>
                                      </p:cBhvr>
                                      <p:to>
                                        <p:strVal val="visible"/>
                                      </p:to>
                                    </p:set>
                                    <p:animEffect filter="dissolve" transition="in">
                                      <p:cBhvr>
                                        <p:cTn id="139" dur="500"/>
                                        <p:tgtEl>
                                          <p:spTgt spid="387"/>
                                        </p:tgtEl>
                                      </p:cBhvr>
                                    </p:animEffect>
                                  </p:childTnLst>
                                </p:cTn>
                              </p:par>
                            </p:childTnLst>
                          </p:cTn>
                        </p:par>
                        <p:par>
                          <p:cTn id="140" fill="hold">
                            <p:stCondLst>
                              <p:cond delay="13500"/>
                            </p:stCondLst>
                            <p:childTnLst>
                              <p:par>
                                <p:cTn id="141" presetClass="entr" nodeType="afterEffect" presetID="9" grpId="34" fill="hold">
                                  <p:stCondLst>
                                    <p:cond delay="0"/>
                                  </p:stCondLst>
                                  <p:iterate type="el" backwards="0">
                                    <p:tmAbs val="0"/>
                                  </p:iterate>
                                  <p:childTnLst>
                                    <p:set>
                                      <p:cBhvr>
                                        <p:cTn id="142" fill="hold"/>
                                        <p:tgtEl>
                                          <p:spTgt spid="388"/>
                                        </p:tgtEl>
                                        <p:attrNameLst>
                                          <p:attrName>style.visibility</p:attrName>
                                        </p:attrNameLst>
                                      </p:cBhvr>
                                      <p:to>
                                        <p:strVal val="visible"/>
                                      </p:to>
                                    </p:set>
                                    <p:animEffect filter="dissolve" transition="in">
                                      <p:cBhvr>
                                        <p:cTn id="143" dur="500"/>
                                        <p:tgtEl>
                                          <p:spTgt spid="388"/>
                                        </p:tgtEl>
                                      </p:cBhvr>
                                    </p:animEffect>
                                  </p:childTnLst>
                                </p:cTn>
                              </p:par>
                            </p:childTnLst>
                          </p:cTn>
                        </p:par>
                        <p:par>
                          <p:cTn id="144" fill="hold">
                            <p:stCondLst>
                              <p:cond delay="14000"/>
                            </p:stCondLst>
                            <p:childTnLst>
                              <p:par>
                                <p:cTn id="145" presetClass="entr" nodeType="afterEffect" presetID="9" grpId="35" fill="hold">
                                  <p:stCondLst>
                                    <p:cond delay="0"/>
                                  </p:stCondLst>
                                  <p:iterate type="el" backwards="0">
                                    <p:tmAbs val="0"/>
                                  </p:iterate>
                                  <p:childTnLst>
                                    <p:set>
                                      <p:cBhvr>
                                        <p:cTn id="146" fill="hold"/>
                                        <p:tgtEl>
                                          <p:spTgt spid="389"/>
                                        </p:tgtEl>
                                        <p:attrNameLst>
                                          <p:attrName>style.visibility</p:attrName>
                                        </p:attrNameLst>
                                      </p:cBhvr>
                                      <p:to>
                                        <p:strVal val="visible"/>
                                      </p:to>
                                    </p:set>
                                    <p:animEffect filter="dissolve" transition="in">
                                      <p:cBhvr>
                                        <p:cTn id="147" dur="500"/>
                                        <p:tgtEl>
                                          <p:spTgt spid="389"/>
                                        </p:tgtEl>
                                      </p:cBhvr>
                                    </p:animEffect>
                                  </p:childTnLst>
                                </p:cTn>
                              </p:par>
                            </p:childTnLst>
                          </p:cTn>
                        </p:par>
                        <p:par>
                          <p:cTn id="148" fill="hold">
                            <p:stCondLst>
                              <p:cond delay="14500"/>
                            </p:stCondLst>
                            <p:childTnLst>
                              <p:par>
                                <p:cTn id="149" presetClass="entr" nodeType="afterEffect" presetID="9" grpId="36" fill="hold">
                                  <p:stCondLst>
                                    <p:cond delay="0"/>
                                  </p:stCondLst>
                                  <p:iterate type="el" backwards="0">
                                    <p:tmAbs val="0"/>
                                  </p:iterate>
                                  <p:childTnLst>
                                    <p:set>
                                      <p:cBhvr>
                                        <p:cTn id="150" fill="hold"/>
                                        <p:tgtEl>
                                          <p:spTgt spid="390"/>
                                        </p:tgtEl>
                                        <p:attrNameLst>
                                          <p:attrName>style.visibility</p:attrName>
                                        </p:attrNameLst>
                                      </p:cBhvr>
                                      <p:to>
                                        <p:strVal val="visible"/>
                                      </p:to>
                                    </p:set>
                                    <p:animEffect filter="dissolve" transition="in">
                                      <p:cBhvr>
                                        <p:cTn id="151" dur="500"/>
                                        <p:tgtEl>
                                          <p:spTgt spid="390"/>
                                        </p:tgtEl>
                                      </p:cBhvr>
                                    </p:animEffect>
                                  </p:childTnLst>
                                </p:cTn>
                              </p:par>
                            </p:childTnLst>
                          </p:cTn>
                        </p:par>
                      </p:childTnLst>
                    </p:cTn>
                  </p:par>
                  <p:par>
                    <p:cTn id="152" fill="hold">
                      <p:stCondLst>
                        <p:cond delay="indefinite"/>
                      </p:stCondLst>
                      <p:childTnLst>
                        <p:par>
                          <p:cTn id="153" fill="hold">
                            <p:stCondLst>
                              <p:cond delay="0"/>
                            </p:stCondLst>
                            <p:childTnLst>
                              <p:par>
                                <p:cTn id="154" presetClass="exit" nodeType="clickEffect" presetID="9" grpId="37" fill="hold">
                                  <p:stCondLst>
                                    <p:cond delay="0"/>
                                  </p:stCondLst>
                                  <p:iterate type="el" backwards="0">
                                    <p:tmAbs val="0"/>
                                  </p:iterate>
                                  <p:childTnLst>
                                    <p:animEffect filter="dissolve" transition="out">
                                      <p:cBhvr>
                                        <p:cTn id="155" dur="500" fill="hold"/>
                                        <p:tgtEl>
                                          <p:spTgt spid="355"/>
                                        </p:tgtEl>
                                      </p:cBhvr>
                                    </p:animEffect>
                                    <p:set>
                                      <p:cBhvr>
                                        <p:cTn id="156" fill="hold">
                                          <p:stCondLst>
                                            <p:cond delay="499"/>
                                          </p:stCondLst>
                                        </p:cTn>
                                        <p:tgtEl>
                                          <p:spTgt spid="355"/>
                                        </p:tgtEl>
                                        <p:attrNameLst>
                                          <p:attrName>style.visibility</p:attrName>
                                        </p:attrNameLst>
                                      </p:cBhvr>
                                      <p:to>
                                        <p:strVal val="hidden"/>
                                      </p:to>
                                    </p:set>
                                  </p:childTnLst>
                                </p:cTn>
                              </p:par>
                            </p:childTnLst>
                          </p:cTn>
                        </p:par>
                        <p:par>
                          <p:cTn id="157" fill="hold">
                            <p:stCondLst>
                              <p:cond delay="500"/>
                            </p:stCondLst>
                            <p:childTnLst>
                              <p:par>
                                <p:cTn id="158" presetClass="entr" nodeType="afterEffect" presetID="9" grpId="38" fill="hold">
                                  <p:stCondLst>
                                    <p:cond delay="0"/>
                                  </p:stCondLst>
                                  <p:iterate type="el" backwards="0">
                                    <p:tmAbs val="0"/>
                                  </p:iterate>
                                  <p:childTnLst>
                                    <p:set>
                                      <p:cBhvr>
                                        <p:cTn id="159" fill="hold"/>
                                        <p:tgtEl>
                                          <p:spTgt spid="347"/>
                                        </p:tgtEl>
                                        <p:attrNameLst>
                                          <p:attrName>style.visibility</p:attrName>
                                        </p:attrNameLst>
                                      </p:cBhvr>
                                      <p:to>
                                        <p:strVal val="visible"/>
                                      </p:to>
                                    </p:set>
                                    <p:animEffect filter="dissolve" transition="in">
                                      <p:cBhvr>
                                        <p:cTn id="160" dur="500"/>
                                        <p:tgtEl>
                                          <p:spTgt spid="347"/>
                                        </p:tgtEl>
                                      </p:cBhvr>
                                    </p:animEffect>
                                  </p:childTnLst>
                                </p:cTn>
                              </p:par>
                            </p:childTnLst>
                          </p:cTn>
                        </p:par>
                      </p:childTnLst>
                    </p:cTn>
                  </p:par>
                  <p:par>
                    <p:cTn id="161" fill="hold">
                      <p:stCondLst>
                        <p:cond delay="indefinite"/>
                      </p:stCondLst>
                      <p:childTnLst>
                        <p:par>
                          <p:cTn id="162" fill="hold">
                            <p:stCondLst>
                              <p:cond delay="0"/>
                            </p:stCondLst>
                            <p:childTnLst>
                              <p:par>
                                <p:cTn id="163" presetClass="entr" nodeType="clickEffect" presetID="10" grpId="39" fill="hold">
                                  <p:stCondLst>
                                    <p:cond delay="0"/>
                                  </p:stCondLst>
                                  <p:iterate type="el" backwards="0">
                                    <p:tmAbs val="0"/>
                                  </p:iterate>
                                  <p:childTnLst>
                                    <p:set>
                                      <p:cBhvr>
                                        <p:cTn id="164" fill="hold"/>
                                        <p:tgtEl>
                                          <p:spTgt spid="391"/>
                                        </p:tgtEl>
                                        <p:attrNameLst>
                                          <p:attrName>style.visibility</p:attrName>
                                        </p:attrNameLst>
                                      </p:cBhvr>
                                      <p:to>
                                        <p:strVal val="visible"/>
                                      </p:to>
                                    </p:set>
                                    <p:animEffect filter="fade" transition="in">
                                      <p:cBhvr>
                                        <p:cTn id="165" dur="750"/>
                                        <p:tgtEl>
                                          <p:spTgt spid="391"/>
                                        </p:tgtEl>
                                      </p:cBhvr>
                                    </p:animEffect>
                                  </p:childTnLst>
                                </p:cTn>
                              </p:par>
                            </p:childTnLst>
                          </p:cTn>
                        </p:par>
                        <p:par>
                          <p:cTn id="166" fill="hold">
                            <p:stCondLst>
                              <p:cond delay="0"/>
                            </p:stCondLst>
                            <p:childTnLst>
                              <p:par>
                                <p:cTn id="167" presetClass="path" nodeType="afterEffect" presetSubtype="0" presetID="-1" grpId="40" accel="50000" decel="50000" fill="hold">
                                  <p:stCondLst>
                                    <p:cond delay="0"/>
                                  </p:stCondLst>
                                  <p:childTnLst>
                                    <p:animMotion path="M 0.000000 0.000000 L 0.372070 0.070312" origin="layout" pathEditMode="relative">
                                      <p:cBhvr>
                                        <p:cTn id="168" dur="750" fill="hold"/>
                                        <p:tgtEl>
                                          <p:spTgt spid="391"/>
                                        </p:tgtEl>
                                        <p:attrNameLst>
                                          <p:attrName>ppt_x</p:attrName>
                                          <p:attrName>ppt_y</p:attrName>
                                        </p:attrNameLst>
                                      </p:cBhvr>
                                    </p:animMotion>
                                  </p:childTnLst>
                                </p:cTn>
                              </p:par>
                            </p:childTnLst>
                          </p:cTn>
                        </p:par>
                        <p:par>
                          <p:cTn id="169" fill="hold">
                            <p:stCondLst>
                              <p:cond delay="750"/>
                            </p:stCondLst>
                            <p:childTnLst>
                              <p:par>
                                <p:cTn id="170" presetClass="entr" nodeType="afterEffect" presetSubtype="0" presetID="1" grpId="41" fill="hold">
                                  <p:stCondLst>
                                    <p:cond delay="0"/>
                                  </p:stCondLst>
                                  <p:iterate type="el" backwards="0">
                                    <p:tmAbs val="0"/>
                                  </p:iterate>
                                  <p:childTnLst>
                                    <p:set>
                                      <p:cBhvr>
                                        <p:cTn id="171" fill="hold"/>
                                        <p:tgtEl>
                                          <p:spTgt spid="392"/>
                                        </p:tgtEl>
                                        <p:attrNameLst>
                                          <p:attrName>style.visibility</p:attrName>
                                        </p:attrNameLst>
                                      </p:cBhvr>
                                      <p:to>
                                        <p:strVal val="visible"/>
                                      </p:to>
                                    </p:set>
                                  </p:childTnLst>
                                </p:cTn>
                              </p:par>
                            </p:childTnLst>
                          </p:cTn>
                        </p:par>
                        <p:par>
                          <p:cTn id="172" fill="hold">
                            <p:stCondLst>
                              <p:cond delay="750"/>
                            </p:stCondLst>
                            <p:childTnLst>
                              <p:par>
                                <p:cTn id="173" presetClass="exit" nodeType="afterEffect" presetSubtype="0" presetID="1" grpId="42" fill="hold">
                                  <p:stCondLst>
                                    <p:cond delay="0"/>
                                  </p:stCondLst>
                                  <p:iterate type="el" backwards="0">
                                    <p:tmAbs val="0"/>
                                  </p:iterate>
                                  <p:childTnLst>
                                    <p:set>
                                      <p:cBhvr>
                                        <p:cTn id="174" fill="hold">
                                          <p:stCondLst>
                                            <p:cond delay="0"/>
                                          </p:stCondLst>
                                        </p:cTn>
                                        <p:tgtEl>
                                          <p:spTgt spid="391"/>
                                        </p:tgtEl>
                                        <p:attrNameLst>
                                          <p:attrName>style.visibility</p:attrName>
                                        </p:attrNameLst>
                                      </p:cBhvr>
                                      <p:to>
                                        <p:strVal val="hidden"/>
                                      </p:to>
                                    </p:set>
                                  </p:childTnLst>
                                </p:cTn>
                              </p:par>
                            </p:childTnLst>
                          </p:cTn>
                        </p:par>
                        <p:par>
                          <p:cTn id="175" fill="hold">
                            <p:stCondLst>
                              <p:cond delay="750"/>
                            </p:stCondLst>
                            <p:childTnLst>
                              <p:par>
                                <p:cTn id="176" presetClass="entr" nodeType="afterEffect" presetID="9" grpId="43" fill="hold">
                                  <p:stCondLst>
                                    <p:cond delay="0"/>
                                  </p:stCondLst>
                                  <p:iterate type="el" backwards="0">
                                    <p:tmAbs val="0"/>
                                  </p:iterate>
                                  <p:childTnLst>
                                    <p:set>
                                      <p:cBhvr>
                                        <p:cTn id="177" fill="hold"/>
                                        <p:tgtEl>
                                          <p:spTgt spid="379"/>
                                        </p:tgtEl>
                                        <p:attrNameLst>
                                          <p:attrName>style.visibility</p:attrName>
                                        </p:attrNameLst>
                                      </p:cBhvr>
                                      <p:to>
                                        <p:strVal val="visible"/>
                                      </p:to>
                                    </p:set>
                                    <p:animEffect filter="dissolve" transition="in">
                                      <p:cBhvr>
                                        <p:cTn id="178" dur="500"/>
                                        <p:tgtEl>
                                          <p:spTgt spid="379"/>
                                        </p:tgtEl>
                                      </p:cBhvr>
                                    </p:animEffect>
                                  </p:childTnLst>
                                </p:cTn>
                              </p:par>
                            </p:childTnLst>
                          </p:cTn>
                        </p:par>
                        <p:par>
                          <p:cTn id="179" fill="hold">
                            <p:stCondLst>
                              <p:cond delay="1250"/>
                            </p:stCondLst>
                            <p:childTnLst>
                              <p:par>
                                <p:cTn id="180" presetClass="exit" nodeType="afterEffect" presetSubtype="4" presetID="22" grpId="44" fill="hold">
                                  <p:stCondLst>
                                    <p:cond delay="0"/>
                                  </p:stCondLst>
                                  <p:iterate type="el" backwards="0">
                                    <p:tmAbs val="0"/>
                                  </p:iterate>
                                  <p:childTnLst>
                                    <p:animEffect filter="wipe(down)" transition="out">
                                      <p:cBhvr>
                                        <p:cTn id="181" dur="1500" fill="hold"/>
                                        <p:tgtEl>
                                          <p:spTgt spid="381"/>
                                        </p:tgtEl>
                                      </p:cBhvr>
                                    </p:animEffect>
                                    <p:set>
                                      <p:cBhvr>
                                        <p:cTn id="182" fill="hold">
                                          <p:stCondLst>
                                            <p:cond delay="1499"/>
                                          </p:stCondLst>
                                        </p:cTn>
                                        <p:tgtEl>
                                          <p:spTgt spid="38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Class="entr" nodeType="clickEffect" presetID="9" grpId="45" fill="hold">
                                  <p:stCondLst>
                                    <p:cond delay="0"/>
                                  </p:stCondLst>
                                  <p:iterate type="el" backwards="0">
                                    <p:tmAbs val="0"/>
                                  </p:iterate>
                                  <p:childTnLst>
                                    <p:set>
                                      <p:cBhvr>
                                        <p:cTn id="186" fill="hold"/>
                                        <p:tgtEl>
                                          <p:spTgt spid="348"/>
                                        </p:tgtEl>
                                        <p:attrNameLst>
                                          <p:attrName>style.visibility</p:attrName>
                                        </p:attrNameLst>
                                      </p:cBhvr>
                                      <p:to>
                                        <p:strVal val="visible"/>
                                      </p:to>
                                    </p:set>
                                    <p:animEffect filter="dissolve" transition="in">
                                      <p:cBhvr>
                                        <p:cTn id="187" dur="500"/>
                                        <p:tgtEl>
                                          <p:spTgt spid="348"/>
                                        </p:tgtEl>
                                      </p:cBhvr>
                                    </p:animEffect>
                                  </p:childTnLst>
                                </p:cTn>
                              </p:par>
                            </p:childTnLst>
                          </p:cTn>
                        </p:par>
                      </p:childTnLst>
                    </p:cTn>
                  </p:par>
                  <p:par>
                    <p:cTn id="188" fill="hold">
                      <p:stCondLst>
                        <p:cond delay="indefinite"/>
                      </p:stCondLst>
                      <p:childTnLst>
                        <p:par>
                          <p:cTn id="189" fill="hold">
                            <p:stCondLst>
                              <p:cond delay="0"/>
                            </p:stCondLst>
                            <p:childTnLst>
                              <p:par>
                                <p:cTn id="190" presetClass="entr" nodeType="clickEffect" presetID="10" grpId="46" fill="hold">
                                  <p:stCondLst>
                                    <p:cond delay="0"/>
                                  </p:stCondLst>
                                  <p:iterate type="el" backwards="0">
                                    <p:tmAbs val="0"/>
                                  </p:iterate>
                                  <p:childTnLst>
                                    <p:set>
                                      <p:cBhvr>
                                        <p:cTn id="191" fill="hold"/>
                                        <p:tgtEl>
                                          <p:spTgt spid="393"/>
                                        </p:tgtEl>
                                        <p:attrNameLst>
                                          <p:attrName>style.visibility</p:attrName>
                                        </p:attrNameLst>
                                      </p:cBhvr>
                                      <p:to>
                                        <p:strVal val="visible"/>
                                      </p:to>
                                    </p:set>
                                    <p:animEffect filter="fade" transition="in">
                                      <p:cBhvr>
                                        <p:cTn id="192" dur="750"/>
                                        <p:tgtEl>
                                          <p:spTgt spid="393"/>
                                        </p:tgtEl>
                                      </p:cBhvr>
                                    </p:animEffect>
                                  </p:childTnLst>
                                </p:cTn>
                              </p:par>
                            </p:childTnLst>
                          </p:cTn>
                        </p:par>
                        <p:par>
                          <p:cTn id="193" fill="hold">
                            <p:stCondLst>
                              <p:cond delay="750"/>
                            </p:stCondLst>
                            <p:childTnLst>
                              <p:par>
                                <p:cTn id="194" presetClass="entr" nodeType="afterEffect" presetID="9" grpId="47" fill="hold">
                                  <p:stCondLst>
                                    <p:cond delay="0"/>
                                  </p:stCondLst>
                                  <p:iterate type="el" backwards="0">
                                    <p:tmAbs val="0"/>
                                  </p:iterate>
                                  <p:childTnLst>
                                    <p:set>
                                      <p:cBhvr>
                                        <p:cTn id="195" fill="hold"/>
                                        <p:tgtEl>
                                          <p:spTgt spid="367"/>
                                        </p:tgtEl>
                                        <p:attrNameLst>
                                          <p:attrName>style.visibility</p:attrName>
                                        </p:attrNameLst>
                                      </p:cBhvr>
                                      <p:to>
                                        <p:strVal val="visible"/>
                                      </p:to>
                                    </p:set>
                                    <p:animEffect filter="dissolve" transition="in">
                                      <p:cBhvr>
                                        <p:cTn id="196" dur="500"/>
                                        <p:tgtEl>
                                          <p:spTgt spid="367"/>
                                        </p:tgtEl>
                                      </p:cBhvr>
                                    </p:animEffect>
                                  </p:childTnLst>
                                </p:cTn>
                              </p:par>
                            </p:childTnLst>
                          </p:cTn>
                        </p:par>
                      </p:childTnLst>
                    </p:cTn>
                  </p:par>
                  <p:par>
                    <p:cTn id="197" fill="hold">
                      <p:stCondLst>
                        <p:cond delay="indefinite"/>
                      </p:stCondLst>
                      <p:childTnLst>
                        <p:par>
                          <p:cTn id="198" fill="hold">
                            <p:stCondLst>
                              <p:cond delay="0"/>
                            </p:stCondLst>
                            <p:childTnLst>
                              <p:par>
                                <p:cTn id="199" presetClass="entr" nodeType="clickEffect" presetID="9" grpId="48" fill="hold">
                                  <p:stCondLst>
                                    <p:cond delay="0"/>
                                  </p:stCondLst>
                                  <p:iterate type="el" backwards="0">
                                    <p:tmAbs val="0"/>
                                  </p:iterate>
                                  <p:childTnLst>
                                    <p:set>
                                      <p:cBhvr>
                                        <p:cTn id="200" fill="hold"/>
                                        <p:tgtEl>
                                          <p:spTgt spid="349"/>
                                        </p:tgtEl>
                                        <p:attrNameLst>
                                          <p:attrName>style.visibility</p:attrName>
                                        </p:attrNameLst>
                                      </p:cBhvr>
                                      <p:to>
                                        <p:strVal val="visible"/>
                                      </p:to>
                                    </p:set>
                                    <p:animEffect filter="dissolve" transition="in">
                                      <p:cBhvr>
                                        <p:cTn id="201" dur="500"/>
                                        <p:tgtEl>
                                          <p:spTgt spid="349"/>
                                        </p:tgtEl>
                                      </p:cBhvr>
                                    </p:animEffect>
                                  </p:childTnLst>
                                </p:cTn>
                              </p:par>
                            </p:childTnLst>
                          </p:cTn>
                        </p:par>
                      </p:childTnLst>
                    </p:cTn>
                  </p:par>
                  <p:par>
                    <p:cTn id="202" fill="hold">
                      <p:stCondLst>
                        <p:cond delay="indefinite"/>
                      </p:stCondLst>
                      <p:childTnLst>
                        <p:par>
                          <p:cTn id="203" fill="hold">
                            <p:stCondLst>
                              <p:cond delay="0"/>
                            </p:stCondLst>
                            <p:childTnLst>
                              <p:par>
                                <p:cTn id="204" presetClass="entr" nodeType="clickEffect" presetID="9" grpId="49" fill="hold">
                                  <p:stCondLst>
                                    <p:cond delay="0"/>
                                  </p:stCondLst>
                                  <p:iterate type="el" backwards="0">
                                    <p:tmAbs val="0"/>
                                  </p:iterate>
                                  <p:childTnLst>
                                    <p:set>
                                      <p:cBhvr>
                                        <p:cTn id="205" fill="hold"/>
                                        <p:tgtEl>
                                          <p:spTgt spid="352"/>
                                        </p:tgtEl>
                                        <p:attrNameLst>
                                          <p:attrName>style.visibility</p:attrName>
                                        </p:attrNameLst>
                                      </p:cBhvr>
                                      <p:to>
                                        <p:strVal val="visible"/>
                                      </p:to>
                                    </p:set>
                                    <p:animEffect filter="dissolve" transition="in">
                                      <p:cBhvr>
                                        <p:cTn id="206" dur="500"/>
                                        <p:tgtEl>
                                          <p:spTgt spid="352"/>
                                        </p:tgtEl>
                                      </p:cBhvr>
                                    </p:animEffect>
                                  </p:childTnLst>
                                </p:cTn>
                              </p:par>
                            </p:childTnLst>
                          </p:cTn>
                        </p:par>
                        <p:par>
                          <p:cTn id="207" fill="hold">
                            <p:stCondLst>
                              <p:cond delay="500"/>
                            </p:stCondLst>
                            <p:childTnLst>
                              <p:par>
                                <p:cTn id="208" presetClass="entr" nodeType="afterEffect" presetID="9" grpId="50" fill="hold">
                                  <p:stCondLst>
                                    <p:cond delay="0"/>
                                  </p:stCondLst>
                                  <p:iterate type="el" backwards="0">
                                    <p:tmAbs val="0"/>
                                  </p:iterate>
                                  <p:childTnLst>
                                    <p:set>
                                      <p:cBhvr>
                                        <p:cTn id="209" fill="hold"/>
                                        <p:tgtEl>
                                          <p:spTgt spid="353"/>
                                        </p:tgtEl>
                                        <p:attrNameLst>
                                          <p:attrName>style.visibility</p:attrName>
                                        </p:attrNameLst>
                                      </p:cBhvr>
                                      <p:to>
                                        <p:strVal val="visible"/>
                                      </p:to>
                                    </p:set>
                                    <p:animEffect filter="dissolve" transition="in">
                                      <p:cBhvr>
                                        <p:cTn id="210" dur="500"/>
                                        <p:tgtEl>
                                          <p:spTgt spid="353"/>
                                        </p:tgtEl>
                                      </p:cBhvr>
                                    </p:animEffect>
                                  </p:childTnLst>
                                </p:cTn>
                              </p:par>
                            </p:childTnLst>
                          </p:cTn>
                        </p:par>
                      </p:childTnLst>
                    </p:cTn>
                  </p:par>
                  <p:par>
                    <p:cTn id="211" fill="hold">
                      <p:stCondLst>
                        <p:cond delay="indefinite"/>
                      </p:stCondLst>
                      <p:childTnLst>
                        <p:par>
                          <p:cTn id="212" fill="hold">
                            <p:stCondLst>
                              <p:cond delay="0"/>
                            </p:stCondLst>
                            <p:childTnLst>
                              <p:par>
                                <p:cTn id="213" presetClass="entr" nodeType="clickEffect" presetID="10" grpId="51" fill="hold">
                                  <p:stCondLst>
                                    <p:cond delay="0"/>
                                  </p:stCondLst>
                                  <p:iterate type="el" backwards="0">
                                    <p:tmAbs val="0"/>
                                  </p:iterate>
                                  <p:childTnLst>
                                    <p:set>
                                      <p:cBhvr>
                                        <p:cTn id="214" fill="hold"/>
                                        <p:tgtEl>
                                          <p:spTgt spid="394"/>
                                        </p:tgtEl>
                                        <p:attrNameLst>
                                          <p:attrName>style.visibility</p:attrName>
                                        </p:attrNameLst>
                                      </p:cBhvr>
                                      <p:to>
                                        <p:strVal val="visible"/>
                                      </p:to>
                                    </p:set>
                                    <p:animEffect filter="fade" transition="in">
                                      <p:cBhvr>
                                        <p:cTn id="215" dur="750"/>
                                        <p:tgtEl>
                                          <p:spTgt spid="394"/>
                                        </p:tgtEl>
                                      </p:cBhvr>
                                    </p:animEffect>
                                  </p:childTnLst>
                                </p:cTn>
                              </p:par>
                            </p:childTnLst>
                          </p:cTn>
                        </p:par>
                        <p:par>
                          <p:cTn id="216" fill="hold">
                            <p:stCondLst>
                              <p:cond delay="750"/>
                            </p:stCondLst>
                            <p:childTnLst>
                              <p:par>
                                <p:cTn id="217" presetClass="entr" nodeType="afterEffect" presetID="10" grpId="52" fill="hold">
                                  <p:stCondLst>
                                    <p:cond delay="0"/>
                                  </p:stCondLst>
                                  <p:iterate type="el" backwards="0">
                                    <p:tmAbs val="0"/>
                                  </p:iterate>
                                  <p:childTnLst>
                                    <p:set>
                                      <p:cBhvr>
                                        <p:cTn id="218" fill="hold"/>
                                        <p:tgtEl>
                                          <p:spTgt spid="395"/>
                                        </p:tgtEl>
                                        <p:attrNameLst>
                                          <p:attrName>style.visibility</p:attrName>
                                        </p:attrNameLst>
                                      </p:cBhvr>
                                      <p:to>
                                        <p:strVal val="visible"/>
                                      </p:to>
                                    </p:set>
                                    <p:animEffect filter="fade" transition="in">
                                      <p:cBhvr>
                                        <p:cTn id="219" dur="750"/>
                                        <p:tgtEl>
                                          <p:spTgt spid="395"/>
                                        </p:tgtEl>
                                      </p:cBhvr>
                                    </p:animEffect>
                                  </p:childTnLst>
                                </p:cTn>
                              </p:par>
                            </p:childTnLst>
                          </p:cTn>
                        </p:par>
                        <p:par>
                          <p:cTn id="220" fill="hold">
                            <p:stCondLst>
                              <p:cond delay="0"/>
                            </p:stCondLst>
                            <p:childTnLst>
                              <p:par>
                                <p:cTn id="221" presetClass="path" nodeType="afterEffect" presetSubtype="0" presetID="-1" grpId="53" accel="50000" decel="50000" fill="hold">
                                  <p:stCondLst>
                                    <p:cond delay="0"/>
                                  </p:stCondLst>
                                  <p:childTnLst>
                                    <p:animMotion path="M 0.000000 0.000000 L 0.132067 0.040365" origin="layout" pathEditMode="relative">
                                      <p:cBhvr>
                                        <p:cTn id="222" dur="750" fill="hold"/>
                                        <p:tgtEl>
                                          <p:spTgt spid="394"/>
                                        </p:tgtEl>
                                        <p:attrNameLst>
                                          <p:attrName>ppt_x</p:attrName>
                                          <p:attrName>ppt_y</p:attrName>
                                        </p:attrNameLst>
                                      </p:cBhvr>
                                    </p:animMotion>
                                  </p:childTnLst>
                                </p:cTn>
                              </p:par>
                            </p:childTnLst>
                          </p:cTn>
                        </p:par>
                        <p:par>
                          <p:cTn id="223" fill="hold">
                            <p:stCondLst>
                              <p:cond delay="0"/>
                            </p:stCondLst>
                            <p:childTnLst>
                              <p:par>
                                <p:cTn id="224" presetClass="path" nodeType="withEffect" presetSubtype="0" presetID="-1" grpId="54" accel="50000" decel="50000" fill="hold">
                                  <p:stCondLst>
                                    <p:cond delay="0"/>
                                  </p:stCondLst>
                                  <p:childTnLst>
                                    <p:animMotion path="M 0.000000 0.000000 L 0.151435 -0.016927" origin="layout" pathEditMode="relative">
                                      <p:cBhvr>
                                        <p:cTn id="225" dur="750" fill="hold"/>
                                        <p:tgtEl>
                                          <p:spTgt spid="395"/>
                                        </p:tgtEl>
                                        <p:attrNameLst>
                                          <p:attrName>ppt_x</p:attrName>
                                          <p:attrName>ppt_y</p:attrName>
                                        </p:attrNameLst>
                                      </p:cBhvr>
                                    </p:animMotion>
                                  </p:childTnLst>
                                </p:cTn>
                              </p:par>
                            </p:childTnLst>
                          </p:cTn>
                        </p:par>
                      </p:childTnLst>
                    </p:cTn>
                  </p:par>
                  <p:par>
                    <p:cTn id="226" fill="hold">
                      <p:stCondLst>
                        <p:cond delay="indefinite"/>
                      </p:stCondLst>
                      <p:childTnLst>
                        <p:par>
                          <p:cTn id="227" fill="hold">
                            <p:stCondLst>
                              <p:cond delay="0"/>
                            </p:stCondLst>
                            <p:childTnLst>
                              <p:par>
                                <p:cTn id="228" presetClass="entr" nodeType="clickEffect" presetID="10" grpId="55" fill="hold">
                                  <p:stCondLst>
                                    <p:cond delay="0"/>
                                  </p:stCondLst>
                                  <p:iterate type="el" backwards="0">
                                    <p:tmAbs val="0"/>
                                  </p:iterate>
                                  <p:childTnLst>
                                    <p:set>
                                      <p:cBhvr>
                                        <p:cTn id="229" fill="hold"/>
                                        <p:tgtEl>
                                          <p:spTgt spid="396"/>
                                        </p:tgtEl>
                                        <p:attrNameLst>
                                          <p:attrName>style.visibility</p:attrName>
                                        </p:attrNameLst>
                                      </p:cBhvr>
                                      <p:to>
                                        <p:strVal val="visible"/>
                                      </p:to>
                                    </p:set>
                                    <p:animEffect filter="fade" transition="in">
                                      <p:cBhvr>
                                        <p:cTn id="230" dur="750"/>
                                        <p:tgtEl>
                                          <p:spTgt spid="396"/>
                                        </p:tgtEl>
                                      </p:cBhvr>
                                    </p:animEffect>
                                  </p:childTnLst>
                                </p:cTn>
                              </p:par>
                            </p:childTnLst>
                          </p:cTn>
                        </p:par>
                        <p:par>
                          <p:cTn id="231" fill="hold">
                            <p:stCondLst>
                              <p:cond delay="0"/>
                            </p:stCondLst>
                            <p:childTnLst>
                              <p:par>
                                <p:cTn id="232" presetClass="path" nodeType="afterEffect" presetSubtype="0" presetID="-1" grpId="56" accel="50000" decel="50000" fill="hold">
                                  <p:stCondLst>
                                    <p:cond delay="0"/>
                                  </p:stCondLst>
                                  <p:childTnLst>
                                    <p:animMotion path="M 0.000000 0.000000 L 0.090103 0.000000" origin="layout" pathEditMode="relative">
                                      <p:cBhvr>
                                        <p:cTn id="233" dur="750" fill="hold"/>
                                        <p:tgtEl>
                                          <p:spTgt spid="396"/>
                                        </p:tgtEl>
                                        <p:attrNameLst>
                                          <p:attrName>ppt_x</p:attrName>
                                          <p:attrName>ppt_y</p:attrName>
                                        </p:attrNameLst>
                                      </p:cBhvr>
                                    </p:animMotion>
                                  </p:childTnLst>
                                </p:cTn>
                              </p:par>
                            </p:childTnLst>
                          </p:cTn>
                        </p:par>
                        <p:par>
                          <p:cTn id="234" fill="hold">
                            <p:stCondLst>
                              <p:cond delay="750"/>
                            </p:stCondLst>
                            <p:childTnLst>
                              <p:par>
                                <p:cTn id="235" presetClass="exit" nodeType="afterEffect" presetSubtype="4" presetID="22" grpId="57" fill="hold">
                                  <p:stCondLst>
                                    <p:cond delay="0"/>
                                  </p:stCondLst>
                                  <p:iterate type="el" backwards="0">
                                    <p:tmAbs val="0"/>
                                  </p:iterate>
                                  <p:childTnLst>
                                    <p:animEffect filter="wipe(down)" transition="out">
                                      <p:cBhvr>
                                        <p:cTn id="236" dur="1000" fill="hold"/>
                                        <p:tgtEl>
                                          <p:spTgt spid="396"/>
                                        </p:tgtEl>
                                      </p:cBhvr>
                                    </p:animEffect>
                                    <p:set>
                                      <p:cBhvr>
                                        <p:cTn id="237" fill="hold">
                                          <p:stCondLst>
                                            <p:cond delay="999"/>
                                          </p:stCondLst>
                                        </p:cTn>
                                        <p:tgtEl>
                                          <p:spTgt spid="396"/>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Class="exit" nodeType="clickEffect" presetSubtype="4" presetID="22" grpId="58" fill="hold">
                                  <p:stCondLst>
                                    <p:cond delay="0"/>
                                  </p:stCondLst>
                                  <p:iterate type="el" backwards="0">
                                    <p:tmAbs val="0"/>
                                  </p:iterate>
                                  <p:childTnLst>
                                    <p:animEffect filter="wipe(down)" transition="out">
                                      <p:cBhvr>
                                        <p:cTn id="241" dur="1000" fill="hold"/>
                                        <p:tgtEl>
                                          <p:spTgt spid="394"/>
                                        </p:tgtEl>
                                      </p:cBhvr>
                                    </p:animEffect>
                                    <p:set>
                                      <p:cBhvr>
                                        <p:cTn id="242" fill="hold">
                                          <p:stCondLst>
                                            <p:cond delay="999"/>
                                          </p:stCondLst>
                                        </p:cTn>
                                        <p:tgtEl>
                                          <p:spTgt spid="394"/>
                                        </p:tgtEl>
                                        <p:attrNameLst>
                                          <p:attrName>style.visibility</p:attrName>
                                        </p:attrNameLst>
                                      </p:cBhvr>
                                      <p:to>
                                        <p:strVal val="hidden"/>
                                      </p:to>
                                    </p:set>
                                  </p:childTnLst>
                                </p:cTn>
                              </p:par>
                            </p:childTnLst>
                          </p:cTn>
                        </p:par>
                        <p:par>
                          <p:cTn id="243" fill="hold">
                            <p:stCondLst>
                              <p:cond delay="1000"/>
                            </p:stCondLst>
                            <p:childTnLst>
                              <p:par>
                                <p:cTn id="244" presetClass="exit" nodeType="afterEffect" presetSubtype="4" presetID="22" grpId="59" fill="hold">
                                  <p:stCondLst>
                                    <p:cond delay="0"/>
                                  </p:stCondLst>
                                  <p:iterate type="el" backwards="0">
                                    <p:tmAbs val="0"/>
                                  </p:iterate>
                                  <p:childTnLst>
                                    <p:animEffect filter="wipe(down)" transition="out">
                                      <p:cBhvr>
                                        <p:cTn id="245" dur="1000" fill="hold"/>
                                        <p:tgtEl>
                                          <p:spTgt spid="395"/>
                                        </p:tgtEl>
                                      </p:cBhvr>
                                    </p:animEffect>
                                    <p:set>
                                      <p:cBhvr>
                                        <p:cTn id="246" fill="hold">
                                          <p:stCondLst>
                                            <p:cond delay="999"/>
                                          </p:stCondLst>
                                        </p:cTn>
                                        <p:tgtEl>
                                          <p:spTgt spid="395"/>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Class="entr" nodeType="clickEffect" presetID="9" grpId="60" fill="hold">
                                  <p:stCondLst>
                                    <p:cond delay="0"/>
                                  </p:stCondLst>
                                  <p:iterate type="el" backwards="0">
                                    <p:tmAbs val="0"/>
                                  </p:iterate>
                                  <p:childTnLst>
                                    <p:set>
                                      <p:cBhvr>
                                        <p:cTn id="250" fill="hold"/>
                                        <p:tgtEl>
                                          <p:spTgt spid="397"/>
                                        </p:tgtEl>
                                        <p:attrNameLst>
                                          <p:attrName>style.visibility</p:attrName>
                                        </p:attrNameLst>
                                      </p:cBhvr>
                                      <p:to>
                                        <p:strVal val="visible"/>
                                      </p:to>
                                    </p:set>
                                    <p:animEffect filter="dissolve" transition="in">
                                      <p:cBhvr>
                                        <p:cTn id="251" dur="500"/>
                                        <p:tgtEl>
                                          <p:spTgt spid="397"/>
                                        </p:tgtEl>
                                      </p:cBhvr>
                                    </p:animEffect>
                                  </p:childTnLst>
                                </p:cTn>
                              </p:par>
                            </p:childTnLst>
                          </p:cTn>
                        </p:par>
                      </p:childTnLst>
                    </p:cTn>
                  </p:par>
                  <p:par>
                    <p:cTn id="252" fill="hold">
                      <p:stCondLst>
                        <p:cond delay="indefinite"/>
                      </p:stCondLst>
                      <p:childTnLst>
                        <p:par>
                          <p:cTn id="253" fill="hold">
                            <p:stCondLst>
                              <p:cond delay="0"/>
                            </p:stCondLst>
                            <p:childTnLst>
                              <p:par>
                                <p:cTn id="254" presetClass="exit" nodeType="clickEffect" presetID="9" grpId="61" fill="hold">
                                  <p:stCondLst>
                                    <p:cond delay="0"/>
                                  </p:stCondLst>
                                  <p:iterate type="el" backwards="0">
                                    <p:tmAbs val="0"/>
                                  </p:iterate>
                                  <p:childTnLst>
                                    <p:animEffect filter="dissolve" transition="out">
                                      <p:cBhvr>
                                        <p:cTn id="255" dur="500" fill="hold"/>
                                        <p:tgtEl>
                                          <p:spTgt spid="352"/>
                                        </p:tgtEl>
                                      </p:cBhvr>
                                    </p:animEffect>
                                    <p:set>
                                      <p:cBhvr>
                                        <p:cTn id="256" fill="hold">
                                          <p:stCondLst>
                                            <p:cond delay="499"/>
                                          </p:stCondLst>
                                        </p:cTn>
                                        <p:tgtEl>
                                          <p:spTgt spid="352"/>
                                        </p:tgtEl>
                                        <p:attrNameLst>
                                          <p:attrName>style.visibility</p:attrName>
                                        </p:attrNameLst>
                                      </p:cBhvr>
                                      <p:to>
                                        <p:strVal val="hidden"/>
                                      </p:to>
                                    </p:set>
                                  </p:childTnLst>
                                </p:cTn>
                              </p:par>
                            </p:childTnLst>
                          </p:cTn>
                        </p:par>
                        <p:par>
                          <p:cTn id="257" fill="hold">
                            <p:stCondLst>
                              <p:cond delay="500"/>
                            </p:stCondLst>
                            <p:childTnLst>
                              <p:par>
                                <p:cTn id="258" presetClass="exit" nodeType="afterEffect" presetID="9" grpId="62" fill="hold">
                                  <p:stCondLst>
                                    <p:cond delay="0"/>
                                  </p:stCondLst>
                                  <p:iterate type="el" backwards="0">
                                    <p:tmAbs val="0"/>
                                  </p:iterate>
                                  <p:childTnLst>
                                    <p:animEffect filter="dissolve" transition="out">
                                      <p:cBhvr>
                                        <p:cTn id="259" dur="500" fill="hold"/>
                                        <p:tgtEl>
                                          <p:spTgt spid="353"/>
                                        </p:tgtEl>
                                      </p:cBhvr>
                                    </p:animEffect>
                                    <p:set>
                                      <p:cBhvr>
                                        <p:cTn id="260" fill="hold">
                                          <p:stCondLst>
                                            <p:cond delay="499"/>
                                          </p:stCondLst>
                                        </p:cTn>
                                        <p:tgtEl>
                                          <p:spTgt spid="353"/>
                                        </p:tgtEl>
                                        <p:attrNameLst>
                                          <p:attrName>style.visibility</p:attrName>
                                        </p:attrNameLst>
                                      </p:cBhvr>
                                      <p:to>
                                        <p:strVal val="hidden"/>
                                      </p:to>
                                    </p:set>
                                  </p:childTnLst>
                                </p:cTn>
                              </p:par>
                            </p:childTnLst>
                          </p:cTn>
                        </p:par>
                        <p:par>
                          <p:cTn id="261" fill="hold">
                            <p:stCondLst>
                              <p:cond delay="1000"/>
                            </p:stCondLst>
                            <p:childTnLst>
                              <p:par>
                                <p:cTn id="262" presetClass="exit" nodeType="afterEffect" presetID="9" grpId="63" fill="hold">
                                  <p:stCondLst>
                                    <p:cond delay="0"/>
                                  </p:stCondLst>
                                  <p:iterate type="el" backwards="0">
                                    <p:tmAbs val="0"/>
                                  </p:iterate>
                                  <p:childTnLst>
                                    <p:animEffect filter="dissolve" transition="out">
                                      <p:cBhvr>
                                        <p:cTn id="263" dur="500" fill="hold"/>
                                        <p:tgtEl>
                                          <p:spTgt spid="397"/>
                                        </p:tgtEl>
                                      </p:cBhvr>
                                    </p:animEffect>
                                    <p:set>
                                      <p:cBhvr>
                                        <p:cTn id="264" fill="hold">
                                          <p:stCondLst>
                                            <p:cond delay="499"/>
                                          </p:stCondLst>
                                        </p:cTn>
                                        <p:tgtEl>
                                          <p:spTgt spid="397"/>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Class="entr" nodeType="clickEffect" presetID="9" grpId="64" fill="hold">
                                  <p:stCondLst>
                                    <p:cond delay="0"/>
                                  </p:stCondLst>
                                  <p:iterate type="el" backwards="0">
                                    <p:tmAbs val="0"/>
                                  </p:iterate>
                                  <p:childTnLst>
                                    <p:set>
                                      <p:cBhvr>
                                        <p:cTn id="268" fill="hold"/>
                                        <p:tgtEl>
                                          <p:spTgt spid="398"/>
                                        </p:tgtEl>
                                        <p:attrNameLst>
                                          <p:attrName>style.visibility</p:attrName>
                                        </p:attrNameLst>
                                      </p:cBhvr>
                                      <p:to>
                                        <p:strVal val="visible"/>
                                      </p:to>
                                    </p:set>
                                    <p:animEffect filter="dissolve" transition="in">
                                      <p:cBhvr>
                                        <p:cTn id="269" dur="500"/>
                                        <p:tgtEl>
                                          <p:spTgt spid="398"/>
                                        </p:tgtEl>
                                      </p:cBhvr>
                                    </p:animEffect>
                                  </p:childTnLst>
                                </p:cTn>
                              </p:par>
                            </p:childTnLst>
                          </p:cTn>
                        </p:par>
                        <p:par>
                          <p:cTn id="270" fill="hold">
                            <p:stCondLst>
                              <p:cond delay="500"/>
                            </p:stCondLst>
                            <p:childTnLst>
                              <p:par>
                                <p:cTn id="271" presetClass="entr" nodeType="afterEffect" presetID="9" grpId="65" fill="hold">
                                  <p:stCondLst>
                                    <p:cond delay="0"/>
                                  </p:stCondLst>
                                  <p:iterate type="el" backwards="0">
                                    <p:tmAbs val="0"/>
                                  </p:iterate>
                                  <p:childTnLst>
                                    <p:set>
                                      <p:cBhvr>
                                        <p:cTn id="272" fill="hold"/>
                                        <p:tgtEl>
                                          <p:spTgt spid="399"/>
                                        </p:tgtEl>
                                        <p:attrNameLst>
                                          <p:attrName>style.visibility</p:attrName>
                                        </p:attrNameLst>
                                      </p:cBhvr>
                                      <p:to>
                                        <p:strVal val="visible"/>
                                      </p:to>
                                    </p:set>
                                    <p:animEffect filter="dissolve" transition="in">
                                      <p:cBhvr>
                                        <p:cTn id="273" dur="500"/>
                                        <p:tgtEl>
                                          <p:spTgt spid="399"/>
                                        </p:tgtEl>
                                      </p:cBhvr>
                                    </p:animEffect>
                                  </p:childTnLst>
                                </p:cTn>
                              </p:par>
                            </p:childTnLst>
                          </p:cTn>
                        </p:par>
                        <p:par>
                          <p:cTn id="274" fill="hold">
                            <p:stCondLst>
                              <p:cond delay="1000"/>
                            </p:stCondLst>
                            <p:childTnLst>
                              <p:par>
                                <p:cTn id="275" presetClass="entr" nodeType="afterEffect" presetID="9" grpId="66" fill="hold">
                                  <p:stCondLst>
                                    <p:cond delay="0"/>
                                  </p:stCondLst>
                                  <p:iterate type="el" backwards="0">
                                    <p:tmAbs val="0"/>
                                  </p:iterate>
                                  <p:childTnLst>
                                    <p:set>
                                      <p:cBhvr>
                                        <p:cTn id="276" fill="hold"/>
                                        <p:tgtEl>
                                          <p:spTgt spid="400"/>
                                        </p:tgtEl>
                                        <p:attrNameLst>
                                          <p:attrName>style.visibility</p:attrName>
                                        </p:attrNameLst>
                                      </p:cBhvr>
                                      <p:to>
                                        <p:strVal val="visible"/>
                                      </p:to>
                                    </p:set>
                                    <p:animEffect filter="dissolve" transition="in">
                                      <p:cBhvr>
                                        <p:cTn id="277" dur="500"/>
                                        <p:tgtEl>
                                          <p:spTgt spid="400"/>
                                        </p:tgtEl>
                                      </p:cBhvr>
                                    </p:animEffect>
                                  </p:childTnLst>
                                </p:cTn>
                              </p:par>
                            </p:childTnLst>
                          </p:cTn>
                        </p:par>
                        <p:par>
                          <p:cTn id="278" fill="hold">
                            <p:stCondLst>
                              <p:cond delay="1500"/>
                            </p:stCondLst>
                            <p:childTnLst>
                              <p:par>
                                <p:cTn id="279" presetClass="entr" nodeType="afterEffect" presetID="9" grpId="67" fill="hold">
                                  <p:stCondLst>
                                    <p:cond delay="0"/>
                                  </p:stCondLst>
                                  <p:iterate type="el" backwards="0">
                                    <p:tmAbs val="0"/>
                                  </p:iterate>
                                  <p:childTnLst>
                                    <p:set>
                                      <p:cBhvr>
                                        <p:cTn id="280" fill="hold"/>
                                        <p:tgtEl>
                                          <p:spTgt spid="401"/>
                                        </p:tgtEl>
                                        <p:attrNameLst>
                                          <p:attrName>style.visibility</p:attrName>
                                        </p:attrNameLst>
                                      </p:cBhvr>
                                      <p:to>
                                        <p:strVal val="visible"/>
                                      </p:to>
                                    </p:set>
                                    <p:animEffect filter="dissolve" transition="in">
                                      <p:cBhvr>
                                        <p:cTn id="281" dur="500"/>
                                        <p:tgtEl>
                                          <p:spTgt spid="401"/>
                                        </p:tgtEl>
                                      </p:cBhvr>
                                    </p:animEffect>
                                  </p:childTnLst>
                                </p:cTn>
                              </p:par>
                            </p:childTnLst>
                          </p:cTn>
                        </p:par>
                        <p:par>
                          <p:cTn id="282" fill="hold">
                            <p:stCondLst>
                              <p:cond delay="2000"/>
                            </p:stCondLst>
                            <p:childTnLst>
                              <p:par>
                                <p:cTn id="283" presetClass="entr" nodeType="afterEffect" presetID="9" grpId="68" fill="hold">
                                  <p:stCondLst>
                                    <p:cond delay="0"/>
                                  </p:stCondLst>
                                  <p:iterate type="el" backwards="0">
                                    <p:tmAbs val="0"/>
                                  </p:iterate>
                                  <p:childTnLst>
                                    <p:set>
                                      <p:cBhvr>
                                        <p:cTn id="284" fill="hold"/>
                                        <p:tgtEl>
                                          <p:spTgt spid="402"/>
                                        </p:tgtEl>
                                        <p:attrNameLst>
                                          <p:attrName>style.visibility</p:attrName>
                                        </p:attrNameLst>
                                      </p:cBhvr>
                                      <p:to>
                                        <p:strVal val="visible"/>
                                      </p:to>
                                    </p:set>
                                    <p:animEffect filter="dissolve" transition="in">
                                      <p:cBhvr>
                                        <p:cTn id="285" dur="500"/>
                                        <p:tgtEl>
                                          <p:spTgt spid="402"/>
                                        </p:tgtEl>
                                      </p:cBhvr>
                                    </p:animEffect>
                                  </p:childTnLst>
                                </p:cTn>
                              </p:par>
                            </p:childTnLst>
                          </p:cTn>
                        </p:par>
                        <p:par>
                          <p:cTn id="286" fill="hold">
                            <p:stCondLst>
                              <p:cond delay="2500"/>
                            </p:stCondLst>
                            <p:childTnLst>
                              <p:par>
                                <p:cTn id="287" presetClass="entr" nodeType="afterEffect" presetID="9" grpId="69" fill="hold">
                                  <p:stCondLst>
                                    <p:cond delay="0"/>
                                  </p:stCondLst>
                                  <p:iterate type="el" backwards="0">
                                    <p:tmAbs val="0"/>
                                  </p:iterate>
                                  <p:childTnLst>
                                    <p:set>
                                      <p:cBhvr>
                                        <p:cTn id="288" fill="hold"/>
                                        <p:tgtEl>
                                          <p:spTgt spid="403"/>
                                        </p:tgtEl>
                                        <p:attrNameLst>
                                          <p:attrName>style.visibility</p:attrName>
                                        </p:attrNameLst>
                                      </p:cBhvr>
                                      <p:to>
                                        <p:strVal val="visible"/>
                                      </p:to>
                                    </p:set>
                                    <p:animEffect filter="dissolve" transition="in">
                                      <p:cBhvr>
                                        <p:cTn id="289" dur="500"/>
                                        <p:tgtEl>
                                          <p:spTgt spid="403"/>
                                        </p:tgtEl>
                                      </p:cBhvr>
                                    </p:animEffect>
                                  </p:childTnLst>
                                </p:cTn>
                              </p:par>
                            </p:childTnLst>
                          </p:cTn>
                        </p:par>
                      </p:childTnLst>
                    </p:cTn>
                  </p:par>
                  <p:par>
                    <p:cTn id="290" fill="hold">
                      <p:stCondLst>
                        <p:cond delay="indefinite"/>
                      </p:stCondLst>
                      <p:childTnLst>
                        <p:par>
                          <p:cTn id="291" fill="hold">
                            <p:stCondLst>
                              <p:cond delay="0"/>
                            </p:stCondLst>
                            <p:childTnLst>
                              <p:par>
                                <p:cTn id="292" presetClass="exit" nodeType="clickEffect" presetID="9" grpId="70" fill="hold">
                                  <p:stCondLst>
                                    <p:cond delay="0"/>
                                  </p:stCondLst>
                                  <p:iterate type="el" backwards="0">
                                    <p:tmAbs val="0"/>
                                  </p:iterate>
                                  <p:childTnLst>
                                    <p:animEffect filter="dissolve" transition="out">
                                      <p:cBhvr>
                                        <p:cTn id="293" dur="500" fill="hold"/>
                                        <p:tgtEl>
                                          <p:spTgt spid="398"/>
                                        </p:tgtEl>
                                      </p:cBhvr>
                                    </p:animEffect>
                                    <p:set>
                                      <p:cBhvr>
                                        <p:cTn id="294" fill="hold">
                                          <p:stCondLst>
                                            <p:cond delay="499"/>
                                          </p:stCondLst>
                                        </p:cTn>
                                        <p:tgtEl>
                                          <p:spTgt spid="398"/>
                                        </p:tgtEl>
                                        <p:attrNameLst>
                                          <p:attrName>style.visibility</p:attrName>
                                        </p:attrNameLst>
                                      </p:cBhvr>
                                      <p:to>
                                        <p:strVal val="hidden"/>
                                      </p:to>
                                    </p:set>
                                  </p:childTnLst>
                                </p:cTn>
                              </p:par>
                            </p:childTnLst>
                          </p:cTn>
                        </p:par>
                        <p:par>
                          <p:cTn id="295" fill="hold">
                            <p:stCondLst>
                              <p:cond delay="500"/>
                            </p:stCondLst>
                            <p:childTnLst>
                              <p:par>
                                <p:cTn id="296" presetClass="exit" nodeType="afterEffect" presetID="9" grpId="71" fill="hold">
                                  <p:stCondLst>
                                    <p:cond delay="0"/>
                                  </p:stCondLst>
                                  <p:iterate type="el" backwards="0">
                                    <p:tmAbs val="0"/>
                                  </p:iterate>
                                  <p:childTnLst>
                                    <p:animEffect filter="dissolve" transition="out">
                                      <p:cBhvr>
                                        <p:cTn id="297" dur="500" fill="hold"/>
                                        <p:tgtEl>
                                          <p:spTgt spid="399"/>
                                        </p:tgtEl>
                                      </p:cBhvr>
                                    </p:animEffect>
                                    <p:set>
                                      <p:cBhvr>
                                        <p:cTn id="298" fill="hold">
                                          <p:stCondLst>
                                            <p:cond delay="499"/>
                                          </p:stCondLst>
                                        </p:cTn>
                                        <p:tgtEl>
                                          <p:spTgt spid="399"/>
                                        </p:tgtEl>
                                        <p:attrNameLst>
                                          <p:attrName>style.visibility</p:attrName>
                                        </p:attrNameLst>
                                      </p:cBhvr>
                                      <p:to>
                                        <p:strVal val="hidden"/>
                                      </p:to>
                                    </p:set>
                                  </p:childTnLst>
                                </p:cTn>
                              </p:par>
                            </p:childTnLst>
                          </p:cTn>
                        </p:par>
                        <p:par>
                          <p:cTn id="299" fill="hold">
                            <p:stCondLst>
                              <p:cond delay="1000"/>
                            </p:stCondLst>
                            <p:childTnLst>
                              <p:par>
                                <p:cTn id="300" presetClass="exit" nodeType="afterEffect" presetID="9" grpId="72" fill="hold">
                                  <p:stCondLst>
                                    <p:cond delay="0"/>
                                  </p:stCondLst>
                                  <p:iterate type="el" backwards="0">
                                    <p:tmAbs val="0"/>
                                  </p:iterate>
                                  <p:childTnLst>
                                    <p:animEffect filter="dissolve" transition="out">
                                      <p:cBhvr>
                                        <p:cTn id="301" dur="500" fill="hold"/>
                                        <p:tgtEl>
                                          <p:spTgt spid="400"/>
                                        </p:tgtEl>
                                      </p:cBhvr>
                                    </p:animEffect>
                                    <p:set>
                                      <p:cBhvr>
                                        <p:cTn id="302" fill="hold">
                                          <p:stCondLst>
                                            <p:cond delay="499"/>
                                          </p:stCondLst>
                                        </p:cTn>
                                        <p:tgtEl>
                                          <p:spTgt spid="400"/>
                                        </p:tgtEl>
                                        <p:attrNameLst>
                                          <p:attrName>style.visibility</p:attrName>
                                        </p:attrNameLst>
                                      </p:cBhvr>
                                      <p:to>
                                        <p:strVal val="hidden"/>
                                      </p:to>
                                    </p:set>
                                  </p:childTnLst>
                                </p:cTn>
                              </p:par>
                            </p:childTnLst>
                          </p:cTn>
                        </p:par>
                        <p:par>
                          <p:cTn id="303" fill="hold">
                            <p:stCondLst>
                              <p:cond delay="1500"/>
                            </p:stCondLst>
                            <p:childTnLst>
                              <p:par>
                                <p:cTn id="304" presetClass="exit" nodeType="afterEffect" presetID="9" grpId="73" fill="hold">
                                  <p:stCondLst>
                                    <p:cond delay="0"/>
                                  </p:stCondLst>
                                  <p:iterate type="el" backwards="0">
                                    <p:tmAbs val="0"/>
                                  </p:iterate>
                                  <p:childTnLst>
                                    <p:animEffect filter="dissolve" transition="out">
                                      <p:cBhvr>
                                        <p:cTn id="305" dur="500" fill="hold"/>
                                        <p:tgtEl>
                                          <p:spTgt spid="401"/>
                                        </p:tgtEl>
                                      </p:cBhvr>
                                    </p:animEffect>
                                    <p:set>
                                      <p:cBhvr>
                                        <p:cTn id="306" fill="hold">
                                          <p:stCondLst>
                                            <p:cond delay="499"/>
                                          </p:stCondLst>
                                        </p:cTn>
                                        <p:tgtEl>
                                          <p:spTgt spid="401"/>
                                        </p:tgtEl>
                                        <p:attrNameLst>
                                          <p:attrName>style.visibility</p:attrName>
                                        </p:attrNameLst>
                                      </p:cBhvr>
                                      <p:to>
                                        <p:strVal val="hidden"/>
                                      </p:to>
                                    </p:set>
                                  </p:childTnLst>
                                </p:cTn>
                              </p:par>
                            </p:childTnLst>
                          </p:cTn>
                        </p:par>
                        <p:par>
                          <p:cTn id="307" fill="hold">
                            <p:stCondLst>
                              <p:cond delay="2000"/>
                            </p:stCondLst>
                            <p:childTnLst>
                              <p:par>
                                <p:cTn id="308" presetClass="exit" nodeType="afterEffect" presetID="9" grpId="74" fill="hold">
                                  <p:stCondLst>
                                    <p:cond delay="0"/>
                                  </p:stCondLst>
                                  <p:iterate type="el" backwards="0">
                                    <p:tmAbs val="0"/>
                                  </p:iterate>
                                  <p:childTnLst>
                                    <p:animEffect filter="dissolve" transition="out">
                                      <p:cBhvr>
                                        <p:cTn id="309" dur="500" fill="hold"/>
                                        <p:tgtEl>
                                          <p:spTgt spid="402"/>
                                        </p:tgtEl>
                                      </p:cBhvr>
                                    </p:animEffect>
                                    <p:set>
                                      <p:cBhvr>
                                        <p:cTn id="310" fill="hold">
                                          <p:stCondLst>
                                            <p:cond delay="499"/>
                                          </p:stCondLst>
                                        </p:cTn>
                                        <p:tgtEl>
                                          <p:spTgt spid="402"/>
                                        </p:tgtEl>
                                        <p:attrNameLst>
                                          <p:attrName>style.visibility</p:attrName>
                                        </p:attrNameLst>
                                      </p:cBhvr>
                                      <p:to>
                                        <p:strVal val="hidden"/>
                                      </p:to>
                                    </p:set>
                                  </p:childTnLst>
                                </p:cTn>
                              </p:par>
                            </p:childTnLst>
                          </p:cTn>
                        </p:par>
                        <p:par>
                          <p:cTn id="311" fill="hold">
                            <p:stCondLst>
                              <p:cond delay="2500"/>
                            </p:stCondLst>
                            <p:childTnLst>
                              <p:par>
                                <p:cTn id="312" presetClass="exit" nodeType="afterEffect" presetID="9" grpId="75" fill="hold">
                                  <p:stCondLst>
                                    <p:cond delay="0"/>
                                  </p:stCondLst>
                                  <p:iterate type="el" backwards="0">
                                    <p:tmAbs val="0"/>
                                  </p:iterate>
                                  <p:childTnLst>
                                    <p:animEffect filter="dissolve" transition="out">
                                      <p:cBhvr>
                                        <p:cTn id="313" dur="500" fill="hold"/>
                                        <p:tgtEl>
                                          <p:spTgt spid="403"/>
                                        </p:tgtEl>
                                      </p:cBhvr>
                                    </p:animEffect>
                                    <p:set>
                                      <p:cBhvr>
                                        <p:cTn id="314" fill="hold">
                                          <p:stCondLst>
                                            <p:cond delay="499"/>
                                          </p:stCondLst>
                                        </p:cTn>
                                        <p:tgtEl>
                                          <p:spTgt spid="403"/>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Class="entr" nodeType="clickEffect" presetID="9" grpId="76" fill="hold">
                                  <p:stCondLst>
                                    <p:cond delay="0"/>
                                  </p:stCondLst>
                                  <p:iterate type="el" backwards="0">
                                    <p:tmAbs val="0"/>
                                  </p:iterate>
                                  <p:childTnLst>
                                    <p:set>
                                      <p:cBhvr>
                                        <p:cTn id="318" fill="hold"/>
                                        <p:tgtEl>
                                          <p:spTgt spid="350"/>
                                        </p:tgtEl>
                                        <p:attrNameLst>
                                          <p:attrName>style.visibility</p:attrName>
                                        </p:attrNameLst>
                                      </p:cBhvr>
                                      <p:to>
                                        <p:strVal val="visible"/>
                                      </p:to>
                                    </p:set>
                                    <p:animEffect filter="dissolve" transition="in">
                                      <p:cBhvr>
                                        <p:cTn id="319" dur="500"/>
                                        <p:tgtEl>
                                          <p:spTgt spid="350"/>
                                        </p:tgtEl>
                                      </p:cBhvr>
                                    </p:animEffect>
                                  </p:childTnLst>
                                </p:cTn>
                              </p:par>
                            </p:childTnLst>
                          </p:cTn>
                        </p:par>
                      </p:childTnLst>
                    </p:cTn>
                  </p:par>
                  <p:par>
                    <p:cTn id="320" fill="hold">
                      <p:stCondLst>
                        <p:cond delay="indefinite"/>
                      </p:stCondLst>
                      <p:childTnLst>
                        <p:par>
                          <p:cTn id="321" fill="hold">
                            <p:stCondLst>
                              <p:cond delay="0"/>
                            </p:stCondLst>
                            <p:childTnLst>
                              <p:par>
                                <p:cTn id="322" presetClass="entr" nodeType="clickEffect" presetID="9" grpId="77" fill="hold">
                                  <p:stCondLst>
                                    <p:cond delay="0"/>
                                  </p:stCondLst>
                                  <p:iterate type="el" backwards="0">
                                    <p:tmAbs val="0"/>
                                  </p:iterate>
                                  <p:childTnLst>
                                    <p:set>
                                      <p:cBhvr>
                                        <p:cTn id="323" fill="hold"/>
                                        <p:tgtEl>
                                          <p:spTgt spid="405"/>
                                        </p:tgtEl>
                                        <p:attrNameLst>
                                          <p:attrName>style.visibility</p:attrName>
                                        </p:attrNameLst>
                                      </p:cBhvr>
                                      <p:to>
                                        <p:strVal val="visible"/>
                                      </p:to>
                                    </p:set>
                                    <p:animEffect filter="dissolve" transition="in">
                                      <p:cBhvr>
                                        <p:cTn id="324" dur="500"/>
                                        <p:tgtEl>
                                          <p:spTgt spid="405"/>
                                        </p:tgtEl>
                                      </p:cBhvr>
                                    </p:animEffect>
                                  </p:childTnLst>
                                </p:cTn>
                              </p:par>
                            </p:childTnLst>
                          </p:cTn>
                        </p:par>
                        <p:par>
                          <p:cTn id="325" fill="hold">
                            <p:stCondLst>
                              <p:cond delay="500"/>
                            </p:stCondLst>
                            <p:childTnLst>
                              <p:par>
                                <p:cTn id="326" presetClass="entr" nodeType="afterEffect" presetID="9" grpId="78" fill="hold">
                                  <p:stCondLst>
                                    <p:cond delay="0"/>
                                  </p:stCondLst>
                                  <p:iterate type="el" backwards="0">
                                    <p:tmAbs val="0"/>
                                  </p:iterate>
                                  <p:childTnLst>
                                    <p:set>
                                      <p:cBhvr>
                                        <p:cTn id="327" fill="hold"/>
                                        <p:tgtEl>
                                          <p:spTgt spid="404"/>
                                        </p:tgtEl>
                                        <p:attrNameLst>
                                          <p:attrName>style.visibility</p:attrName>
                                        </p:attrNameLst>
                                      </p:cBhvr>
                                      <p:to>
                                        <p:strVal val="visible"/>
                                      </p:to>
                                    </p:set>
                                    <p:animEffect filter="dissolve" transition="in">
                                      <p:cBhvr>
                                        <p:cTn id="328" dur="500"/>
                                        <p:tgtEl>
                                          <p:spTgt spid="404"/>
                                        </p:tgtEl>
                                      </p:cBhvr>
                                    </p:animEffect>
                                  </p:childTnLst>
                                </p:cTn>
                              </p:par>
                            </p:childTnLst>
                          </p:cTn>
                        </p:par>
                      </p:childTnLst>
                    </p:cTn>
                  </p:par>
                  <p:par>
                    <p:cTn id="329" fill="hold">
                      <p:stCondLst>
                        <p:cond delay="indefinite"/>
                      </p:stCondLst>
                      <p:childTnLst>
                        <p:par>
                          <p:cTn id="330" fill="hold">
                            <p:stCondLst>
                              <p:cond delay="0"/>
                            </p:stCondLst>
                            <p:childTnLst>
                              <p:par>
                                <p:cTn id="331" presetClass="entr" nodeType="clickEffect" presetID="9" grpId="79" fill="hold">
                                  <p:stCondLst>
                                    <p:cond delay="0"/>
                                  </p:stCondLst>
                                  <p:iterate type="el" backwards="0">
                                    <p:tmAbs val="0"/>
                                  </p:iterate>
                                  <p:childTnLst>
                                    <p:set>
                                      <p:cBhvr>
                                        <p:cTn id="332" fill="hold"/>
                                        <p:tgtEl>
                                          <p:spTgt spid="407"/>
                                        </p:tgtEl>
                                        <p:attrNameLst>
                                          <p:attrName>style.visibility</p:attrName>
                                        </p:attrNameLst>
                                      </p:cBhvr>
                                      <p:to>
                                        <p:strVal val="visible"/>
                                      </p:to>
                                    </p:set>
                                    <p:animEffect filter="dissolve" transition="in">
                                      <p:cBhvr>
                                        <p:cTn id="333" dur="500"/>
                                        <p:tgtEl>
                                          <p:spTgt spid="407"/>
                                        </p:tgtEl>
                                      </p:cBhvr>
                                    </p:animEffect>
                                  </p:childTnLst>
                                </p:cTn>
                              </p:par>
                            </p:childTnLst>
                          </p:cTn>
                        </p:par>
                        <p:par>
                          <p:cTn id="334" fill="hold">
                            <p:stCondLst>
                              <p:cond delay="500"/>
                            </p:stCondLst>
                            <p:childTnLst>
                              <p:par>
                                <p:cTn id="335" presetClass="entr" nodeType="afterEffect" presetID="9" grpId="80" fill="hold">
                                  <p:stCondLst>
                                    <p:cond delay="0"/>
                                  </p:stCondLst>
                                  <p:iterate type="el" backwards="0">
                                    <p:tmAbs val="0"/>
                                  </p:iterate>
                                  <p:childTnLst>
                                    <p:set>
                                      <p:cBhvr>
                                        <p:cTn id="336" fill="hold"/>
                                        <p:tgtEl>
                                          <p:spTgt spid="406"/>
                                        </p:tgtEl>
                                        <p:attrNameLst>
                                          <p:attrName>style.visibility</p:attrName>
                                        </p:attrNameLst>
                                      </p:cBhvr>
                                      <p:to>
                                        <p:strVal val="visible"/>
                                      </p:to>
                                    </p:set>
                                    <p:animEffect filter="dissolve" transition="in">
                                      <p:cBhvr>
                                        <p:cTn id="337"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68"/>
      <p:bldP build="whole" bldLvl="1" animBg="1" rev="0" advAuto="0" spid="394" grpId="58"/>
      <p:bldP build="whole" bldLvl="1" animBg="1" rev="0" advAuto="0" spid="373" grpId="20"/>
      <p:bldP build="whole" bldLvl="1" animBg="1" rev="0" advAuto="0" spid="381" grpId="27"/>
      <p:bldP build="whole" bldLvl="1" animBg="1" rev="0" advAuto="0" spid="399" grpId="71"/>
      <p:bldP build="whole" bldLvl="1" animBg="1" rev="0" advAuto="0" spid="400" grpId="72"/>
      <p:bldP build="whole" bldLvl="1" animBg="1" rev="0" advAuto="0" spid="402" grpId="74"/>
      <p:bldP build="whole" bldLvl="1" animBg="1" rev="0" advAuto="0" spid="403" grpId="69"/>
      <p:bldP build="whole" bldLvl="1" animBg="1" rev="0" advAuto="0" spid="355" grpId="6"/>
      <p:bldP build="whole" bldLvl="1" animBg="1" rev="0" advAuto="0" spid="406" grpId="80"/>
      <p:bldP build="whole" bldLvl="1" animBg="1" rev="0" advAuto="0" spid="398" grpId="64"/>
      <p:bldP build="whole" bldLvl="1" animBg="1" rev="0" advAuto="0" spid="393" grpId="46"/>
      <p:bldP build="whole" bldLvl="1" animBg="1" rev="0" advAuto="0" spid="403" grpId="75"/>
      <p:bldP build="whole" bldLvl="1" animBg="1" rev="0" advAuto="0" spid="362" grpId="10"/>
      <p:bldP build="whole" bldLvl="1" animBg="1" rev="0" advAuto="0" spid="366" grpId="14"/>
      <p:bldP build="whole" bldLvl="1" animBg="1" rev="0" advAuto="0" spid="398" grpId="70"/>
      <p:bldP build="whole" bldLvl="1" animBg="1" rev="0" advAuto="0" spid="381" grpId="44"/>
      <p:bldP build="whole" bldLvl="1" animBg="1" rev="0" advAuto="0" spid="349" grpId="48"/>
      <p:bldP build="whole" bldLvl="1" animBg="1" rev="0" advAuto="0" spid="367" grpId="47"/>
      <p:bldP build="whole" bldLvl="1" animBg="1" rev="0" advAuto="0" spid="354" grpId="5"/>
      <p:bldP build="whole" bldLvl="1" animBg="1" rev="0" advAuto="0" spid="389" grpId="35"/>
      <p:bldP build="whole" bldLvl="1" animBg="1" rev="0" advAuto="0" spid="382" grpId="28"/>
      <p:bldP build="whole" bldLvl="1" animBg="1" rev="0" advAuto="0" spid="355" grpId="37"/>
      <p:bldP build="whole" bldLvl="1" animBg="1" rev="0" advAuto="0" spid="346" grpId="4"/>
      <p:bldP build="whole" bldLvl="1" animBg="1" rev="0" advAuto="0" spid="365" grpId="13"/>
      <p:bldP build="whole" bldLvl="1" animBg="1" rev="0" advAuto="0" spid="361" grpId="9"/>
      <p:bldP build="whole" bldLvl="1" animBg="1" rev="0" advAuto="0" spid="380" grpId="26"/>
      <p:bldP build="whole" bldLvl="1" animBg="1" rev="0" advAuto="0" spid="383" grpId="29"/>
      <p:bldP build="whole" bldLvl="1" animBg="1" rev="0" advAuto="0" spid="357" grpId="2"/>
      <p:bldP build="whole" bldLvl="1" animBg="1" rev="0" advAuto="0" spid="384" grpId="30"/>
      <p:bldP build="whole" bldLvl="1" animBg="1" rev="0" advAuto="0" spid="364" grpId="12"/>
      <p:bldP build="whole" bldLvl="1" animBg="1" rev="0" advAuto="0" spid="385" grpId="31"/>
      <p:bldP build="whole" bldLvl="1" animBg="1" rev="0" advAuto="0" spid="350" grpId="76"/>
      <p:bldP build="whole" bldLvl="1" animBg="1" rev="0" advAuto="0" spid="369" grpId="16"/>
      <p:bldP build="whole" bldLvl="1" animBg="1" rev="0" advAuto="0" spid="397" grpId="60"/>
      <p:bldP build="whole" bldLvl="1" animBg="1" rev="0" advAuto="0" spid="397" grpId="63"/>
      <p:bldP build="whole" bldLvl="1" animBg="1" rev="0" advAuto="0" spid="392" grpId="41"/>
      <p:bldP build="whole" bldLvl="1" animBg="1" rev="0" advAuto="0" spid="395" grpId="52"/>
      <p:bldP build="whole" bldLvl="1" animBg="1" rev="0" advAuto="0" spid="358" grpId="3"/>
      <p:bldP build="whole" bldLvl="1" animBg="1" rev="0" advAuto="0" spid="401" grpId="67"/>
      <p:bldP build="whole" bldLvl="1" animBg="1" rev="0" advAuto="0" spid="359" grpId="7"/>
      <p:bldP build="whole" bldLvl="1" animBg="1" rev="0" advAuto="0" spid="401" grpId="73"/>
      <p:bldP build="whole" bldLvl="1" animBg="1" rev="0" advAuto="0" spid="395" grpId="59"/>
      <p:bldP build="whole" bldLvl="1" animBg="1" rev="0" advAuto="0" spid="372" grpId="19"/>
      <p:bldP build="whole" bldLvl="1" animBg="1" rev="0" advAuto="0" spid="353" grpId="50"/>
      <p:bldP build="whole" bldLvl="1" animBg="1" rev="0" advAuto="0" spid="371" grpId="18"/>
      <p:bldP build="whole" bldLvl="1" animBg="1" rev="0" advAuto="0" spid="378" grpId="25"/>
      <p:bldP build="whole" bldLvl="1" animBg="1" rev="0" advAuto="0" spid="368" grpId="15"/>
      <p:bldP build="whole" bldLvl="1" animBg="1" rev="0" advAuto="0" spid="391" grpId="39"/>
      <p:bldP build="whole" bldLvl="1" animBg="1" rev="0" advAuto="0" spid="391" grpId="42"/>
      <p:bldP build="whole" bldLvl="1" animBg="1" rev="0" advAuto="0" spid="396" grpId="55"/>
      <p:bldP build="whole" bldLvl="1" animBg="1" rev="0" advAuto="0" spid="353" grpId="62"/>
      <p:bldP build="whole" bldLvl="1" animBg="1" rev="0" advAuto="0" spid="370" grpId="17"/>
      <p:bldP build="whole" bldLvl="1" animBg="1" rev="0" advAuto="0" spid="396" grpId="57"/>
      <p:bldP build="whole" bldLvl="1" animBg="1" rev="0" advAuto="0" spid="376" grpId="23"/>
      <p:bldP build="whole" bldLvl="1" animBg="1" rev="0" advAuto="0" spid="352" grpId="49"/>
      <p:bldP build="whole" bldLvl="1" animBg="1" rev="0" advAuto="0" spid="407" grpId="79"/>
      <p:bldP build="whole" bldLvl="1" animBg="1" rev="0" advAuto="0" spid="347" grpId="38"/>
      <p:bldP build="whole" bldLvl="1" animBg="1" rev="0" advAuto="0" spid="379" grpId="43"/>
      <p:bldP build="whole" bldLvl="1" animBg="1" rev="0" advAuto="0" spid="404" grpId="78"/>
      <p:bldP build="whole" bldLvl="1" animBg="1" rev="0" advAuto="0" spid="387" grpId="33"/>
      <p:bldP build="whole" bldLvl="1" animBg="1" rev="0" advAuto="0" spid="352" grpId="61"/>
      <p:bldP build="whole" bldLvl="1" animBg="1" rev="0" advAuto="0" spid="405" grpId="77"/>
      <p:bldP build="whole" bldLvl="1" animBg="1" rev="0" advAuto="0" spid="377" grpId="24"/>
      <p:bldP build="whole" bldLvl="1" animBg="1" rev="0" advAuto="0" spid="356" grpId="1"/>
      <p:bldP build="whole" bldLvl="1" animBg="1" rev="0" advAuto="0" spid="374" grpId="21"/>
      <p:bldP build="whole" bldLvl="1" animBg="1" rev="0" advAuto="0" spid="388" grpId="34"/>
      <p:bldP build="whole" bldLvl="1" animBg="1" rev="0" advAuto="0" spid="363" grpId="11"/>
      <p:bldP build="whole" bldLvl="1" animBg="1" rev="0" advAuto="0" spid="360" grpId="8"/>
      <p:bldP build="whole" bldLvl="1" animBg="1" rev="0" advAuto="0" spid="348" grpId="45"/>
      <p:bldP build="whole" bldLvl="1" animBg="1" rev="0" advAuto="0" spid="394" grpId="51"/>
      <p:bldP build="whole" bldLvl="1" animBg="1" rev="0" advAuto="0" spid="375" grpId="22"/>
      <p:bldP build="whole" bldLvl="1" animBg="1" rev="0" advAuto="0" spid="386" grpId="32"/>
      <p:bldP build="whole" bldLvl="1" animBg="1" rev="0" advAuto="0" spid="399" grpId="65"/>
      <p:bldP build="whole" bldLvl="1" animBg="1" rev="0" advAuto="0" spid="390" grpId="36"/>
      <p:bldP build="whole" bldLvl="1" animBg="1" rev="0" advAuto="0" spid="400" grpId="66"/>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title"/>
          </p:nvPr>
        </p:nvSpPr>
        <p:spPr>
          <a:prstGeom prst="rect">
            <a:avLst/>
          </a:prstGeom>
        </p:spPr>
        <p:txBody>
          <a:bodyPr/>
          <a:lstStyle/>
          <a:p>
            <a:pPr/>
            <a:r>
              <a:t>Key findings</a:t>
            </a:r>
          </a:p>
        </p:txBody>
      </p:sp>
      <p:sp>
        <p:nvSpPr>
          <p:cNvPr id="410" name="Shape 410"/>
          <p:cNvSpPr/>
          <p:nvPr>
            <p:ph type="body" sz="half" idx="1"/>
          </p:nvPr>
        </p:nvSpPr>
        <p:spPr>
          <a:prstGeom prst="rect">
            <a:avLst/>
          </a:prstGeom>
        </p:spPr>
        <p:txBody>
          <a:bodyPr/>
          <a:lstStyle/>
          <a:p>
            <a:pPr marL="0" indent="0">
              <a:buSzTx/>
              <a:buNone/>
              <a:defRPr b="1" u="sng"/>
            </a:pPr>
            <a:r>
              <a:t>What works:</a:t>
            </a:r>
          </a:p>
          <a:p>
            <a:pPr/>
            <a:r>
              <a:t>Deliberative effort</a:t>
            </a:r>
          </a:p>
          <a:p>
            <a:pPr/>
            <a:r>
              <a:t>Interleaved and spaced practice</a:t>
            </a:r>
          </a:p>
          <a:p>
            <a:pPr/>
            <a:r>
              <a:t>Try to solve problem before being taught</a:t>
            </a:r>
          </a:p>
          <a:p>
            <a:pPr/>
            <a:r>
              <a:t>Testing as calibration</a:t>
            </a:r>
          </a:p>
          <a:p>
            <a:pPr/>
            <a:r>
              <a:t>Pre-learning foundation</a:t>
            </a:r>
          </a:p>
          <a:p>
            <a:pPr/>
            <a:r>
              <a:t>Elaborative encoding</a:t>
            </a:r>
          </a:p>
        </p:txBody>
      </p:sp>
      <p:sp>
        <p:nvSpPr>
          <p:cNvPr id="411" name="Shape 411"/>
          <p:cNvSpPr/>
          <p:nvPr>
            <p:ph type="body" idx="13"/>
          </p:nvPr>
        </p:nvSpPr>
        <p:spPr>
          <a:prstGeom prst="rect">
            <a:avLst/>
          </a:prstGeom>
        </p:spPr>
        <p:txBody>
          <a:bodyPr/>
          <a:lstStyle/>
          <a:p>
            <a:pPr marL="0" indent="0">
              <a:buSzTx/>
              <a:buNone/>
              <a:defRPr b="1" u="sng"/>
            </a:pPr>
            <a:r>
              <a:t>What doesn’t:</a:t>
            </a:r>
          </a:p>
          <a:p>
            <a:pPr/>
            <a:r>
              <a:t>Massed practice</a:t>
            </a:r>
          </a:p>
          <a:p>
            <a:pPr/>
            <a:r>
              <a:t>Rereading texts</a:t>
            </a:r>
          </a:p>
          <a:p>
            <a:pPr/>
            <a:r>
              <a:t>Learning style adaptations</a:t>
            </a:r>
          </a:p>
          <a:p>
            <a:pPr/>
            <a:r>
              <a:t>Intuitive judgments</a:t>
            </a:r>
          </a:p>
        </p:txBody>
      </p:sp>
      <p:sp>
        <p:nvSpPr>
          <p:cNvPr id="412" name="Shape 412"/>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P. Brown, H. Roediger, and M. McDaniel, </a:t>
            </a:r>
            <a:r>
              <a:rPr i="1"/>
              <a:t>Make It Stick : The Science of Successful Learning</a:t>
            </a:r>
            <a:r>
              <a:t>. </a:t>
            </a:r>
          </a:p>
          <a:p>
            <a:pPr algn="l" defTabSz="647700">
              <a:defRPr sz="2000">
                <a:uFill>
                  <a:solidFill>
                    <a:srgbClr val="000000"/>
                  </a:solidFill>
                </a:uFill>
                <a:latin typeface="Garamond"/>
                <a:ea typeface="Garamond"/>
                <a:cs typeface="Garamond"/>
                <a:sym typeface="Garamond"/>
              </a:defRPr>
            </a:pPr>
            <a:r>
              <a:t>Cambridge, MA, USA: Harvard University Press, 2014.</a:t>
            </a:r>
          </a:p>
        </p:txBody>
      </p:sp>
      <p:sp>
        <p:nvSpPr>
          <p:cNvPr id="413" name="Shape 413"/>
          <p:cNvSpPr/>
          <p:nvPr/>
        </p:nvSpPr>
        <p:spPr>
          <a:xfrm>
            <a:off x="1040608" y="2786925"/>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4" name="Shape 414"/>
          <p:cNvSpPr/>
          <p:nvPr/>
        </p:nvSpPr>
        <p:spPr>
          <a:xfrm>
            <a:off x="1127371" y="3433523"/>
            <a:ext cx="4869958" cy="914401"/>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5" name="Shape 415"/>
          <p:cNvSpPr/>
          <p:nvPr/>
        </p:nvSpPr>
        <p:spPr>
          <a:xfrm>
            <a:off x="1127371" y="4492480"/>
            <a:ext cx="4869958" cy="914401"/>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6" name="Shape 416"/>
          <p:cNvSpPr/>
          <p:nvPr/>
        </p:nvSpPr>
        <p:spPr>
          <a:xfrm>
            <a:off x="1040608" y="5480322"/>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7" name="Shape 417"/>
          <p:cNvSpPr/>
          <p:nvPr/>
        </p:nvSpPr>
        <p:spPr>
          <a:xfrm>
            <a:off x="1040608" y="5933712"/>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8" name="Shape 418"/>
          <p:cNvSpPr/>
          <p:nvPr/>
        </p:nvSpPr>
        <p:spPr>
          <a:xfrm>
            <a:off x="1040608" y="6510373"/>
            <a:ext cx="4869958" cy="602063"/>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19" name="Shape 419"/>
          <p:cNvSpPr/>
          <p:nvPr/>
        </p:nvSpPr>
        <p:spPr>
          <a:xfrm>
            <a:off x="7032871" y="2786925"/>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20" name="Shape 420"/>
          <p:cNvSpPr/>
          <p:nvPr/>
        </p:nvSpPr>
        <p:spPr>
          <a:xfrm>
            <a:off x="6968849" y="3344449"/>
            <a:ext cx="4869959"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21" name="Shape 421"/>
          <p:cNvSpPr/>
          <p:nvPr/>
        </p:nvSpPr>
        <p:spPr>
          <a:xfrm>
            <a:off x="7032871" y="3957438"/>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422" name="Shape 422"/>
          <p:cNvSpPr/>
          <p:nvPr/>
        </p:nvSpPr>
        <p:spPr>
          <a:xfrm>
            <a:off x="6970512" y="4648649"/>
            <a:ext cx="4869958" cy="602062"/>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1000" fill="hold"/>
                                        <p:tgtEl>
                                          <p:spTgt spid="413"/>
                                        </p:tgtEl>
                                      </p:cBhvr>
                                    </p:animEffect>
                                    <p:set>
                                      <p:cBhvr>
                                        <p:cTn id="7" fill="hold">
                                          <p:stCondLst>
                                            <p:cond delay="999"/>
                                          </p:stCondLst>
                                        </p:cTn>
                                        <p:tgtEl>
                                          <p:spTgt spid="4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1000" fill="hold"/>
                                        <p:tgtEl>
                                          <p:spTgt spid="414"/>
                                        </p:tgtEl>
                                      </p:cBhvr>
                                    </p:animEffect>
                                    <p:set>
                                      <p:cBhvr>
                                        <p:cTn id="12" fill="hold">
                                          <p:stCondLst>
                                            <p:cond delay="999"/>
                                          </p:stCondLst>
                                        </p:cTn>
                                        <p:tgtEl>
                                          <p:spTgt spid="4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1000" fill="hold"/>
                                        <p:tgtEl>
                                          <p:spTgt spid="415"/>
                                        </p:tgtEl>
                                      </p:cBhvr>
                                    </p:animEffect>
                                    <p:set>
                                      <p:cBhvr>
                                        <p:cTn id="17" fill="hold">
                                          <p:stCondLst>
                                            <p:cond delay="999"/>
                                          </p:stCondLst>
                                        </p:cTn>
                                        <p:tgtEl>
                                          <p:spTgt spid="4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1000" fill="hold"/>
                                        <p:tgtEl>
                                          <p:spTgt spid="416"/>
                                        </p:tgtEl>
                                      </p:cBhvr>
                                    </p:animEffect>
                                    <p:set>
                                      <p:cBhvr>
                                        <p:cTn id="22" fill="hold">
                                          <p:stCondLst>
                                            <p:cond delay="999"/>
                                          </p:stCondLst>
                                        </p:cTn>
                                        <p:tgtEl>
                                          <p:spTgt spid="4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8" presetID="22" grpId="5" fill="hold">
                                  <p:stCondLst>
                                    <p:cond delay="0"/>
                                  </p:stCondLst>
                                  <p:iterate type="el" backwards="0">
                                    <p:tmAbs val="0"/>
                                  </p:iterate>
                                  <p:childTnLst>
                                    <p:animEffect filter="wipe(left)" transition="out">
                                      <p:cBhvr>
                                        <p:cTn id="26" dur="1000" fill="hold"/>
                                        <p:tgtEl>
                                          <p:spTgt spid="417"/>
                                        </p:tgtEl>
                                      </p:cBhvr>
                                    </p:animEffect>
                                    <p:set>
                                      <p:cBhvr>
                                        <p:cTn id="27" fill="hold">
                                          <p:stCondLst>
                                            <p:cond delay="999"/>
                                          </p:stCondLst>
                                        </p:cTn>
                                        <p:tgtEl>
                                          <p:spTgt spid="4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6" fill="hold">
                                  <p:stCondLst>
                                    <p:cond delay="0"/>
                                  </p:stCondLst>
                                  <p:iterate type="el" backwards="0">
                                    <p:tmAbs val="0"/>
                                  </p:iterate>
                                  <p:childTnLst>
                                    <p:animEffect filter="wipe(left)" transition="out">
                                      <p:cBhvr>
                                        <p:cTn id="31" dur="1000" fill="hold"/>
                                        <p:tgtEl>
                                          <p:spTgt spid="418"/>
                                        </p:tgtEl>
                                      </p:cBhvr>
                                    </p:animEffect>
                                    <p:set>
                                      <p:cBhvr>
                                        <p:cTn id="32" fill="hold">
                                          <p:stCondLst>
                                            <p:cond delay="999"/>
                                          </p:stCondLst>
                                        </p:cTn>
                                        <p:tgtEl>
                                          <p:spTgt spid="4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8" presetID="22" grpId="7" fill="hold">
                                  <p:stCondLst>
                                    <p:cond delay="0"/>
                                  </p:stCondLst>
                                  <p:iterate type="el" backwards="0">
                                    <p:tmAbs val="0"/>
                                  </p:iterate>
                                  <p:childTnLst>
                                    <p:animEffect filter="wipe(left)" transition="out">
                                      <p:cBhvr>
                                        <p:cTn id="36" dur="1000" fill="hold"/>
                                        <p:tgtEl>
                                          <p:spTgt spid="419"/>
                                        </p:tgtEl>
                                      </p:cBhvr>
                                    </p:animEffect>
                                    <p:set>
                                      <p:cBhvr>
                                        <p:cTn id="37" fill="hold">
                                          <p:stCondLst>
                                            <p:cond delay="999"/>
                                          </p:stCondLst>
                                        </p:cTn>
                                        <p:tgtEl>
                                          <p:spTgt spid="4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8" presetID="22" grpId="8" fill="hold">
                                  <p:stCondLst>
                                    <p:cond delay="0"/>
                                  </p:stCondLst>
                                  <p:iterate type="el" backwards="0">
                                    <p:tmAbs val="0"/>
                                  </p:iterate>
                                  <p:childTnLst>
                                    <p:animEffect filter="wipe(left)" transition="out">
                                      <p:cBhvr>
                                        <p:cTn id="41" dur="1000" fill="hold"/>
                                        <p:tgtEl>
                                          <p:spTgt spid="420"/>
                                        </p:tgtEl>
                                      </p:cBhvr>
                                    </p:animEffect>
                                    <p:set>
                                      <p:cBhvr>
                                        <p:cTn id="42" fill="hold">
                                          <p:stCondLst>
                                            <p:cond delay="999"/>
                                          </p:stCondLst>
                                        </p:cTn>
                                        <p:tgtEl>
                                          <p:spTgt spid="4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8" presetID="22" grpId="9" fill="hold">
                                  <p:stCondLst>
                                    <p:cond delay="0"/>
                                  </p:stCondLst>
                                  <p:iterate type="el" backwards="0">
                                    <p:tmAbs val="0"/>
                                  </p:iterate>
                                  <p:childTnLst>
                                    <p:animEffect filter="wipe(left)" transition="out">
                                      <p:cBhvr>
                                        <p:cTn id="46" dur="1000" fill="hold"/>
                                        <p:tgtEl>
                                          <p:spTgt spid="421"/>
                                        </p:tgtEl>
                                      </p:cBhvr>
                                    </p:animEffect>
                                    <p:set>
                                      <p:cBhvr>
                                        <p:cTn id="47" fill="hold">
                                          <p:stCondLst>
                                            <p:cond delay="999"/>
                                          </p:stCondLst>
                                        </p:cTn>
                                        <p:tgtEl>
                                          <p:spTgt spid="4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Class="exit" nodeType="clickEffect" presetSubtype="8" presetID="22" grpId="10" fill="hold">
                                  <p:stCondLst>
                                    <p:cond delay="0"/>
                                  </p:stCondLst>
                                  <p:iterate type="el" backwards="0">
                                    <p:tmAbs val="0"/>
                                  </p:iterate>
                                  <p:childTnLst>
                                    <p:animEffect filter="wipe(left)" transition="out">
                                      <p:cBhvr>
                                        <p:cTn id="51" dur="1000" fill="hold"/>
                                        <p:tgtEl>
                                          <p:spTgt spid="422"/>
                                        </p:tgtEl>
                                      </p:cBhvr>
                                    </p:animEffect>
                                    <p:set>
                                      <p:cBhvr>
                                        <p:cTn id="52" fill="hold">
                                          <p:stCondLst>
                                            <p:cond delay="999"/>
                                          </p:stCondLst>
                                        </p:cTn>
                                        <p:tgtEl>
                                          <p:spTgt spid="4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7"/>
      <p:bldP build="whole" bldLvl="1" animBg="1" rev="0" advAuto="0" spid="415" grpId="3"/>
      <p:bldP build="whole" bldLvl="1" animBg="1" rev="0" advAuto="0" spid="420" grpId="8"/>
      <p:bldP build="whole" bldLvl="1" animBg="1" rev="0" advAuto="0" spid="418" grpId="6"/>
      <p:bldP build="whole" bldLvl="1" animBg="1" rev="0" advAuto="0" spid="421" grpId="9"/>
      <p:bldP build="whole" bldLvl="1" animBg="1" rev="0" advAuto="0" spid="417" grpId="5"/>
      <p:bldP build="whole" bldLvl="1" animBg="1" rev="0" advAuto="0" spid="413" grpId="1"/>
      <p:bldP build="whole" bldLvl="1" animBg="1" rev="0" advAuto="0" spid="422" grpId="10"/>
      <p:bldP build="whole" bldLvl="1" animBg="1" rev="0" advAuto="0" spid="414" grpId="2"/>
      <p:bldP build="whole" bldLvl="1" animBg="1" rev="0" advAuto="0" spid="416" grpId="4"/>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p:nvPr>
        </p:nvSpPr>
        <p:spPr>
          <a:prstGeom prst="rect">
            <a:avLst/>
          </a:prstGeom>
        </p:spPr>
        <p:txBody>
          <a:bodyPr/>
          <a:lstStyle/>
          <a:p>
            <a:pPr/>
            <a:r>
              <a:t>Cognitive load theory and its effects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title"/>
          </p:nvPr>
        </p:nvSpPr>
        <p:spPr>
          <a:prstGeom prst="rect">
            <a:avLst/>
          </a:prstGeom>
        </p:spPr>
        <p:txBody>
          <a:bodyPr/>
          <a:lstStyle/>
          <a:p>
            <a:pPr/>
            <a:r>
              <a:t>Cognitive Load Theory</a:t>
            </a:r>
          </a:p>
        </p:txBody>
      </p:sp>
      <p:pic>
        <p:nvPicPr>
          <p:cNvPr id="427" name="droppedImage.png"/>
          <p:cNvPicPr>
            <a:picLocks noChangeAspect="1"/>
          </p:cNvPicPr>
          <p:nvPr/>
        </p:nvPicPr>
        <p:blipFill>
          <a:blip r:embed="rId2">
            <a:extLst/>
          </a:blip>
          <a:stretch>
            <a:fillRect/>
          </a:stretch>
        </p:blipFill>
        <p:spPr>
          <a:xfrm>
            <a:off x="3359150" y="2311400"/>
            <a:ext cx="6261100" cy="6261100"/>
          </a:xfrm>
          <a:prstGeom prst="rect">
            <a:avLst/>
          </a:prstGeom>
          <a:ln w="12700">
            <a:miter lim="400000"/>
          </a:ln>
        </p:spPr>
      </p:pic>
      <p:sp>
        <p:nvSpPr>
          <p:cNvPr id="428" name="Shape 428"/>
          <p:cNvSpPr/>
          <p:nvPr/>
        </p:nvSpPr>
        <p:spPr>
          <a:xfrm>
            <a:off x="6553200" y="3073400"/>
            <a:ext cx="1371600" cy="1955800"/>
          </a:xfrm>
          <a:prstGeom prst="roundRect">
            <a:avLst>
              <a:gd name="adj" fmla="val 7794"/>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cxnSp>
        <p:nvCxnSpPr>
          <p:cNvPr id="429" name="Connector 429"/>
          <p:cNvCxnSpPr>
            <a:stCxn id="430" idx="0"/>
            <a:endCxn id="438" idx="0"/>
          </p:cNvCxnSpPr>
          <p:nvPr/>
        </p:nvCxnSpPr>
        <p:spPr>
          <a:xfrm>
            <a:off x="6731000" y="3505200"/>
            <a:ext cx="228600" cy="139700"/>
          </a:xfrm>
          <a:prstGeom prst="straightConnector1">
            <a:avLst/>
          </a:prstGeom>
          <a:ln w="25400">
            <a:solidFill>
              <a:srgbClr val="000000"/>
            </a:solidFill>
            <a:miter lim="400000"/>
          </a:ln>
        </p:spPr>
      </p:cxnSp>
      <p:sp>
        <p:nvSpPr>
          <p:cNvPr id="430" name="Shape 430"/>
          <p:cNvSpPr/>
          <p:nvPr/>
        </p:nvSpPr>
        <p:spPr>
          <a:xfrm>
            <a:off x="6667500" y="3441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31" name="Connector 431"/>
          <p:cNvCxnSpPr>
            <a:stCxn id="441" idx="0"/>
            <a:endCxn id="434" idx="0"/>
          </p:cNvCxnSpPr>
          <p:nvPr/>
        </p:nvCxnSpPr>
        <p:spPr>
          <a:xfrm flipH="1" flipV="1">
            <a:off x="7239000" y="3505200"/>
            <a:ext cx="228600" cy="139700"/>
          </a:xfrm>
          <a:prstGeom prst="straightConnector1">
            <a:avLst/>
          </a:prstGeom>
          <a:ln w="25400">
            <a:solidFill>
              <a:srgbClr val="000000"/>
            </a:solidFill>
            <a:miter lim="400000"/>
          </a:ln>
        </p:spPr>
      </p:cxnSp>
      <p:cxnSp>
        <p:nvCxnSpPr>
          <p:cNvPr id="432" name="Connector 432"/>
          <p:cNvCxnSpPr>
            <a:stCxn id="439" idx="0"/>
            <a:endCxn id="434" idx="0"/>
          </p:cNvCxnSpPr>
          <p:nvPr/>
        </p:nvCxnSpPr>
        <p:spPr>
          <a:xfrm>
            <a:off x="7023100" y="3365500"/>
            <a:ext cx="215900" cy="139700"/>
          </a:xfrm>
          <a:prstGeom prst="straightConnector1">
            <a:avLst/>
          </a:prstGeom>
          <a:ln w="25400">
            <a:solidFill>
              <a:srgbClr val="000000"/>
            </a:solidFill>
            <a:miter lim="400000"/>
          </a:ln>
        </p:spPr>
      </p:cxnSp>
      <p:cxnSp>
        <p:nvCxnSpPr>
          <p:cNvPr id="433" name="Connector 433"/>
          <p:cNvCxnSpPr>
            <a:stCxn id="434" idx="0"/>
            <a:endCxn id="438" idx="0"/>
          </p:cNvCxnSpPr>
          <p:nvPr/>
        </p:nvCxnSpPr>
        <p:spPr>
          <a:xfrm flipH="1">
            <a:off x="6959600" y="3505200"/>
            <a:ext cx="279400" cy="139700"/>
          </a:xfrm>
          <a:prstGeom prst="straightConnector1">
            <a:avLst/>
          </a:prstGeom>
          <a:ln w="25400">
            <a:solidFill>
              <a:srgbClr val="000000"/>
            </a:solidFill>
            <a:miter lim="400000"/>
          </a:ln>
        </p:spPr>
      </p:cxnSp>
      <p:sp>
        <p:nvSpPr>
          <p:cNvPr id="434" name="Shape 434"/>
          <p:cNvSpPr/>
          <p:nvPr/>
        </p:nvSpPr>
        <p:spPr>
          <a:xfrm>
            <a:off x="7175500" y="3441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35" name="Connector 435"/>
          <p:cNvCxnSpPr>
            <a:stCxn id="439" idx="0"/>
            <a:endCxn id="438" idx="0"/>
          </p:cNvCxnSpPr>
          <p:nvPr/>
        </p:nvCxnSpPr>
        <p:spPr>
          <a:xfrm flipH="1">
            <a:off x="6959600" y="3365500"/>
            <a:ext cx="63500" cy="279400"/>
          </a:xfrm>
          <a:prstGeom prst="straightConnector1">
            <a:avLst/>
          </a:prstGeom>
          <a:ln w="25400">
            <a:solidFill>
              <a:srgbClr val="000000"/>
            </a:solidFill>
            <a:miter lim="400000"/>
          </a:ln>
        </p:spPr>
      </p:cxnSp>
      <p:cxnSp>
        <p:nvCxnSpPr>
          <p:cNvPr id="436" name="Connector 436"/>
          <p:cNvCxnSpPr>
            <a:stCxn id="441" idx="0"/>
            <a:endCxn id="438" idx="0"/>
          </p:cNvCxnSpPr>
          <p:nvPr/>
        </p:nvCxnSpPr>
        <p:spPr>
          <a:xfrm flipH="1">
            <a:off x="6959600" y="3644900"/>
            <a:ext cx="508000" cy="0"/>
          </a:xfrm>
          <a:prstGeom prst="straightConnector1">
            <a:avLst/>
          </a:prstGeom>
          <a:ln w="25400">
            <a:solidFill>
              <a:srgbClr val="000000"/>
            </a:solidFill>
            <a:miter lim="400000"/>
          </a:ln>
        </p:spPr>
      </p:cxnSp>
      <p:cxnSp>
        <p:nvCxnSpPr>
          <p:cNvPr id="437" name="Connector 437"/>
          <p:cNvCxnSpPr>
            <a:stCxn id="438" idx="0"/>
            <a:endCxn id="464" idx="0"/>
          </p:cNvCxnSpPr>
          <p:nvPr/>
        </p:nvCxnSpPr>
        <p:spPr>
          <a:xfrm flipH="1" flipV="1">
            <a:off x="6769100" y="3289300"/>
            <a:ext cx="190500" cy="355600"/>
          </a:xfrm>
          <a:prstGeom prst="straightConnector1">
            <a:avLst/>
          </a:prstGeom>
          <a:ln w="25400">
            <a:solidFill>
              <a:srgbClr val="000000"/>
            </a:solidFill>
            <a:miter lim="400000"/>
          </a:ln>
        </p:spPr>
      </p:cxnSp>
      <p:sp>
        <p:nvSpPr>
          <p:cNvPr id="438" name="Shape 438"/>
          <p:cNvSpPr/>
          <p:nvPr/>
        </p:nvSpPr>
        <p:spPr>
          <a:xfrm>
            <a:off x="6896100" y="3581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39" name="Shape 439"/>
          <p:cNvSpPr/>
          <p:nvPr/>
        </p:nvSpPr>
        <p:spPr>
          <a:xfrm>
            <a:off x="6959600" y="33020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40" name="Connector 440"/>
          <p:cNvCxnSpPr>
            <a:stCxn id="441" idx="0"/>
            <a:endCxn id="447" idx="0"/>
          </p:cNvCxnSpPr>
          <p:nvPr/>
        </p:nvCxnSpPr>
        <p:spPr>
          <a:xfrm flipH="1">
            <a:off x="7061200" y="3644900"/>
            <a:ext cx="406400" cy="508000"/>
          </a:xfrm>
          <a:prstGeom prst="straightConnector1">
            <a:avLst/>
          </a:prstGeom>
          <a:ln w="25400" cap="rnd">
            <a:solidFill>
              <a:srgbClr val="000000"/>
            </a:solidFill>
            <a:custDash>
              <a:ds d="100000" sp="200000"/>
            </a:custDash>
            <a:miter lim="400000"/>
          </a:ln>
        </p:spPr>
      </p:cxnSp>
      <p:sp>
        <p:nvSpPr>
          <p:cNvPr id="441" name="Shape 441"/>
          <p:cNvSpPr/>
          <p:nvPr/>
        </p:nvSpPr>
        <p:spPr>
          <a:xfrm>
            <a:off x="7404100" y="3581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42" name="Connector 442"/>
          <p:cNvCxnSpPr>
            <a:stCxn id="444" idx="0"/>
            <a:endCxn id="448" idx="0"/>
          </p:cNvCxnSpPr>
          <p:nvPr/>
        </p:nvCxnSpPr>
        <p:spPr>
          <a:xfrm>
            <a:off x="6731000" y="4279900"/>
            <a:ext cx="228600" cy="152400"/>
          </a:xfrm>
          <a:prstGeom prst="straightConnector1">
            <a:avLst/>
          </a:prstGeom>
          <a:ln w="25400">
            <a:solidFill>
              <a:srgbClr val="000000"/>
            </a:solidFill>
            <a:miter lim="400000"/>
          </a:ln>
        </p:spPr>
      </p:cxnSp>
      <p:cxnSp>
        <p:nvCxnSpPr>
          <p:cNvPr id="443" name="Connector 443"/>
          <p:cNvCxnSpPr>
            <a:stCxn id="447" idx="0"/>
            <a:endCxn id="444" idx="0"/>
          </p:cNvCxnSpPr>
          <p:nvPr/>
        </p:nvCxnSpPr>
        <p:spPr>
          <a:xfrm flipH="1">
            <a:off x="6731000" y="4152900"/>
            <a:ext cx="330200" cy="127000"/>
          </a:xfrm>
          <a:prstGeom prst="straightConnector1">
            <a:avLst/>
          </a:prstGeom>
          <a:ln w="25400">
            <a:solidFill>
              <a:srgbClr val="000000"/>
            </a:solidFill>
            <a:miter lim="400000"/>
          </a:ln>
        </p:spPr>
      </p:cxnSp>
      <p:sp>
        <p:nvSpPr>
          <p:cNvPr id="444" name="Shape 444"/>
          <p:cNvSpPr/>
          <p:nvPr/>
        </p:nvSpPr>
        <p:spPr>
          <a:xfrm>
            <a:off x="6667500" y="4216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45" name="Connector 445"/>
          <p:cNvCxnSpPr>
            <a:stCxn id="447" idx="0"/>
            <a:endCxn id="448" idx="0"/>
          </p:cNvCxnSpPr>
          <p:nvPr/>
        </p:nvCxnSpPr>
        <p:spPr>
          <a:xfrm flipH="1">
            <a:off x="6959600" y="4152900"/>
            <a:ext cx="101600" cy="279400"/>
          </a:xfrm>
          <a:prstGeom prst="straightConnector1">
            <a:avLst/>
          </a:prstGeom>
          <a:ln w="25400">
            <a:solidFill>
              <a:srgbClr val="000000"/>
            </a:solidFill>
            <a:miter lim="400000"/>
          </a:ln>
        </p:spPr>
      </p:cxnSp>
      <p:cxnSp>
        <p:nvCxnSpPr>
          <p:cNvPr id="446" name="Connector 446"/>
          <p:cNvCxnSpPr>
            <a:stCxn id="496" idx="0"/>
            <a:endCxn id="447" idx="0"/>
          </p:cNvCxnSpPr>
          <p:nvPr/>
        </p:nvCxnSpPr>
        <p:spPr>
          <a:xfrm flipH="1">
            <a:off x="7061200" y="3810000"/>
            <a:ext cx="749300" cy="342900"/>
          </a:xfrm>
          <a:prstGeom prst="straightConnector1">
            <a:avLst/>
          </a:prstGeom>
          <a:ln w="25400">
            <a:solidFill>
              <a:srgbClr val="000000"/>
            </a:solidFill>
            <a:miter lim="400000"/>
          </a:ln>
        </p:spPr>
      </p:cxnSp>
      <p:sp>
        <p:nvSpPr>
          <p:cNvPr id="447" name="Shape 447"/>
          <p:cNvSpPr/>
          <p:nvPr/>
        </p:nvSpPr>
        <p:spPr>
          <a:xfrm>
            <a:off x="6997700" y="4089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48" name="Shape 448"/>
          <p:cNvSpPr/>
          <p:nvPr/>
        </p:nvSpPr>
        <p:spPr>
          <a:xfrm>
            <a:off x="6896100" y="4368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49" name="Connector 449"/>
          <p:cNvCxnSpPr>
            <a:stCxn id="451" idx="0"/>
            <a:endCxn id="453" idx="0"/>
          </p:cNvCxnSpPr>
          <p:nvPr/>
        </p:nvCxnSpPr>
        <p:spPr>
          <a:xfrm>
            <a:off x="7467600" y="4279900"/>
            <a:ext cx="342900" cy="152400"/>
          </a:xfrm>
          <a:prstGeom prst="straightConnector1">
            <a:avLst/>
          </a:prstGeom>
          <a:ln w="25400">
            <a:solidFill>
              <a:srgbClr val="000000"/>
            </a:solidFill>
            <a:miter lim="400000"/>
          </a:ln>
        </p:spPr>
      </p:cxnSp>
      <p:cxnSp>
        <p:nvCxnSpPr>
          <p:cNvPr id="450" name="Connector 450"/>
          <p:cNvCxnSpPr>
            <a:stCxn id="463" idx="0"/>
            <a:endCxn id="451" idx="0"/>
          </p:cNvCxnSpPr>
          <p:nvPr/>
        </p:nvCxnSpPr>
        <p:spPr>
          <a:xfrm flipH="1">
            <a:off x="7467600" y="4051300"/>
            <a:ext cx="203200" cy="228600"/>
          </a:xfrm>
          <a:prstGeom prst="straightConnector1">
            <a:avLst/>
          </a:prstGeom>
          <a:ln w="25400">
            <a:solidFill>
              <a:srgbClr val="000000"/>
            </a:solidFill>
            <a:miter lim="400000"/>
          </a:ln>
        </p:spPr>
      </p:cxnSp>
      <p:sp>
        <p:nvSpPr>
          <p:cNvPr id="451" name="Shape 451"/>
          <p:cNvSpPr/>
          <p:nvPr/>
        </p:nvSpPr>
        <p:spPr>
          <a:xfrm>
            <a:off x="7404100" y="4216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52" name="Connector 452"/>
          <p:cNvCxnSpPr>
            <a:stCxn id="453" idx="0"/>
            <a:endCxn id="456" idx="0"/>
          </p:cNvCxnSpPr>
          <p:nvPr/>
        </p:nvCxnSpPr>
        <p:spPr>
          <a:xfrm flipH="1">
            <a:off x="7620000" y="4432300"/>
            <a:ext cx="190500" cy="266700"/>
          </a:xfrm>
          <a:prstGeom prst="straightConnector1">
            <a:avLst/>
          </a:prstGeom>
          <a:ln w="25400">
            <a:solidFill>
              <a:srgbClr val="000000"/>
            </a:solidFill>
            <a:miter lim="400000"/>
          </a:ln>
        </p:spPr>
      </p:cxnSp>
      <p:sp>
        <p:nvSpPr>
          <p:cNvPr id="453" name="Shape 453"/>
          <p:cNvSpPr/>
          <p:nvPr/>
        </p:nvSpPr>
        <p:spPr>
          <a:xfrm>
            <a:off x="7747000" y="4368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54" name="Connector 454"/>
          <p:cNvCxnSpPr>
            <a:stCxn id="456" idx="0"/>
            <a:endCxn id="458" idx="0"/>
          </p:cNvCxnSpPr>
          <p:nvPr/>
        </p:nvCxnSpPr>
        <p:spPr>
          <a:xfrm flipH="1">
            <a:off x="7277100" y="4699000"/>
            <a:ext cx="342900" cy="0"/>
          </a:xfrm>
          <a:prstGeom prst="straightConnector1">
            <a:avLst/>
          </a:prstGeom>
          <a:ln w="25400">
            <a:solidFill>
              <a:srgbClr val="000000"/>
            </a:solidFill>
            <a:miter lim="400000"/>
          </a:ln>
        </p:spPr>
      </p:cxnSp>
      <p:cxnSp>
        <p:nvCxnSpPr>
          <p:cNvPr id="455" name="Connector 455"/>
          <p:cNvCxnSpPr>
            <a:stCxn id="457" idx="0"/>
            <a:endCxn id="456" idx="0"/>
          </p:cNvCxnSpPr>
          <p:nvPr/>
        </p:nvCxnSpPr>
        <p:spPr>
          <a:xfrm>
            <a:off x="7239000" y="4432300"/>
            <a:ext cx="381000" cy="266700"/>
          </a:xfrm>
          <a:prstGeom prst="straightConnector1">
            <a:avLst/>
          </a:prstGeom>
          <a:ln w="25400">
            <a:solidFill>
              <a:srgbClr val="000000"/>
            </a:solidFill>
            <a:miter lim="400000"/>
          </a:ln>
        </p:spPr>
      </p:cxnSp>
      <p:sp>
        <p:nvSpPr>
          <p:cNvPr id="456" name="Shape 456"/>
          <p:cNvSpPr/>
          <p:nvPr/>
        </p:nvSpPr>
        <p:spPr>
          <a:xfrm>
            <a:off x="7556500" y="4635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7" name="Shape 457"/>
          <p:cNvSpPr/>
          <p:nvPr/>
        </p:nvSpPr>
        <p:spPr>
          <a:xfrm>
            <a:off x="7175500" y="4368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8" name="Shape 458"/>
          <p:cNvSpPr/>
          <p:nvPr/>
        </p:nvSpPr>
        <p:spPr>
          <a:xfrm>
            <a:off x="7213600" y="4635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59" name="Connector 459"/>
          <p:cNvCxnSpPr>
            <a:stCxn id="460" idx="0"/>
            <a:endCxn id="461" idx="0"/>
          </p:cNvCxnSpPr>
          <p:nvPr/>
        </p:nvCxnSpPr>
        <p:spPr>
          <a:xfrm>
            <a:off x="6769100" y="4699000"/>
            <a:ext cx="254000" cy="139700"/>
          </a:xfrm>
          <a:prstGeom prst="straightConnector1">
            <a:avLst/>
          </a:prstGeom>
          <a:ln w="25400">
            <a:solidFill>
              <a:srgbClr val="000000"/>
            </a:solidFill>
            <a:miter lim="400000"/>
          </a:ln>
        </p:spPr>
      </p:cxnSp>
      <p:sp>
        <p:nvSpPr>
          <p:cNvPr id="460" name="Shape 460"/>
          <p:cNvSpPr/>
          <p:nvPr/>
        </p:nvSpPr>
        <p:spPr>
          <a:xfrm>
            <a:off x="6705600" y="4635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1" name="Shape 461"/>
          <p:cNvSpPr/>
          <p:nvPr/>
        </p:nvSpPr>
        <p:spPr>
          <a:xfrm>
            <a:off x="6959600" y="47752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2" name="Shape 462"/>
          <p:cNvSpPr/>
          <p:nvPr/>
        </p:nvSpPr>
        <p:spPr>
          <a:xfrm>
            <a:off x="7607300" y="3987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3" name="Shape 463"/>
          <p:cNvSpPr/>
          <p:nvPr/>
        </p:nvSpPr>
        <p:spPr>
          <a:xfrm>
            <a:off x="7607300" y="3987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4" name="Shape 464"/>
          <p:cNvSpPr/>
          <p:nvPr/>
        </p:nvSpPr>
        <p:spPr>
          <a:xfrm>
            <a:off x="6705600" y="3225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5" name="Shape 465"/>
          <p:cNvSpPr/>
          <p:nvPr/>
        </p:nvSpPr>
        <p:spPr>
          <a:xfrm>
            <a:off x="5486400" y="35052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466" name="Shape 466"/>
          <p:cNvSpPr/>
          <p:nvPr/>
        </p:nvSpPr>
        <p:spPr>
          <a:xfrm>
            <a:off x="5803900" y="3987800"/>
            <a:ext cx="419100" cy="266700"/>
          </a:xfrm>
          <a:prstGeom prst="roundRect">
            <a:avLst>
              <a:gd name="adj" fmla="val 40086"/>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sp>
        <p:nvSpPr>
          <p:cNvPr id="467" name="Shape 467"/>
          <p:cNvSpPr/>
          <p:nvPr/>
        </p:nvSpPr>
        <p:spPr>
          <a:xfrm>
            <a:off x="1384300" y="2844800"/>
            <a:ext cx="1130300" cy="787400"/>
          </a:xfrm>
          <a:prstGeom prst="roundRect">
            <a:avLst>
              <a:gd name="adj" fmla="val 13577"/>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cxnSp>
        <p:nvCxnSpPr>
          <p:cNvPr id="468" name="Connector 468"/>
          <p:cNvCxnSpPr>
            <a:stCxn id="469" idx="0"/>
            <a:endCxn id="477" idx="0"/>
          </p:cNvCxnSpPr>
          <p:nvPr/>
        </p:nvCxnSpPr>
        <p:spPr>
          <a:xfrm flipV="1">
            <a:off x="1574800" y="3238500"/>
            <a:ext cx="254000" cy="304800"/>
          </a:xfrm>
          <a:prstGeom prst="straightConnector1">
            <a:avLst/>
          </a:prstGeom>
          <a:ln w="25400">
            <a:solidFill>
              <a:srgbClr val="000000"/>
            </a:solidFill>
            <a:miter lim="400000"/>
          </a:ln>
        </p:spPr>
      </p:cxnSp>
      <p:sp>
        <p:nvSpPr>
          <p:cNvPr id="469" name="Shape 469"/>
          <p:cNvSpPr/>
          <p:nvPr/>
        </p:nvSpPr>
        <p:spPr>
          <a:xfrm>
            <a:off x="1511300" y="34798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70" name="Connector 470"/>
          <p:cNvCxnSpPr>
            <a:stCxn id="473" idx="0"/>
            <a:endCxn id="477" idx="0"/>
          </p:cNvCxnSpPr>
          <p:nvPr/>
        </p:nvCxnSpPr>
        <p:spPr>
          <a:xfrm flipH="1" flipV="1">
            <a:off x="1828800" y="3238500"/>
            <a:ext cx="546100" cy="38100"/>
          </a:xfrm>
          <a:prstGeom prst="straightConnector1">
            <a:avLst/>
          </a:prstGeom>
          <a:ln w="25400">
            <a:solidFill>
              <a:srgbClr val="000000"/>
            </a:solidFill>
            <a:miter lim="400000"/>
          </a:ln>
        </p:spPr>
      </p:cxnSp>
      <p:cxnSp>
        <p:nvCxnSpPr>
          <p:cNvPr id="471" name="Connector 471"/>
          <p:cNvCxnSpPr>
            <a:stCxn id="479" idx="0"/>
            <a:endCxn id="473" idx="0"/>
          </p:cNvCxnSpPr>
          <p:nvPr/>
        </p:nvCxnSpPr>
        <p:spPr>
          <a:xfrm flipV="1">
            <a:off x="2095500" y="3276600"/>
            <a:ext cx="279400" cy="228600"/>
          </a:xfrm>
          <a:prstGeom prst="straightConnector1">
            <a:avLst/>
          </a:prstGeom>
          <a:ln w="25400">
            <a:solidFill>
              <a:srgbClr val="000000"/>
            </a:solidFill>
            <a:miter lim="400000"/>
          </a:ln>
        </p:spPr>
      </p:cxnSp>
      <p:cxnSp>
        <p:nvCxnSpPr>
          <p:cNvPr id="472" name="Connector 472"/>
          <p:cNvCxnSpPr>
            <a:stCxn id="478" idx="0"/>
            <a:endCxn id="473" idx="0"/>
          </p:cNvCxnSpPr>
          <p:nvPr/>
        </p:nvCxnSpPr>
        <p:spPr>
          <a:xfrm>
            <a:off x="1968500" y="3009900"/>
            <a:ext cx="406400" cy="266700"/>
          </a:xfrm>
          <a:prstGeom prst="straightConnector1">
            <a:avLst/>
          </a:prstGeom>
          <a:ln w="25400">
            <a:solidFill>
              <a:srgbClr val="000000"/>
            </a:solidFill>
            <a:miter lim="400000"/>
          </a:ln>
        </p:spPr>
      </p:cxnSp>
      <p:sp>
        <p:nvSpPr>
          <p:cNvPr id="473" name="Shape 473"/>
          <p:cNvSpPr/>
          <p:nvPr/>
        </p:nvSpPr>
        <p:spPr>
          <a:xfrm>
            <a:off x="2311400" y="32131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cxnSp>
        <p:nvCxnSpPr>
          <p:cNvPr id="474" name="Connector 474"/>
          <p:cNvCxnSpPr>
            <a:stCxn id="477" idx="0"/>
            <a:endCxn id="480" idx="0"/>
          </p:cNvCxnSpPr>
          <p:nvPr/>
        </p:nvCxnSpPr>
        <p:spPr>
          <a:xfrm flipH="1" flipV="1">
            <a:off x="1600200" y="3060700"/>
            <a:ext cx="228600" cy="177800"/>
          </a:xfrm>
          <a:prstGeom prst="straightConnector1">
            <a:avLst/>
          </a:prstGeom>
          <a:ln w="25400">
            <a:solidFill>
              <a:srgbClr val="000000"/>
            </a:solidFill>
            <a:miter lim="400000"/>
          </a:ln>
        </p:spPr>
      </p:cxnSp>
      <p:cxnSp>
        <p:nvCxnSpPr>
          <p:cNvPr id="475" name="Connector 475"/>
          <p:cNvCxnSpPr>
            <a:stCxn id="478" idx="0"/>
            <a:endCxn id="477" idx="0"/>
          </p:cNvCxnSpPr>
          <p:nvPr/>
        </p:nvCxnSpPr>
        <p:spPr>
          <a:xfrm flipH="1">
            <a:off x="1828800" y="3009900"/>
            <a:ext cx="139700" cy="228600"/>
          </a:xfrm>
          <a:prstGeom prst="straightConnector1">
            <a:avLst/>
          </a:prstGeom>
          <a:ln w="25400">
            <a:solidFill>
              <a:srgbClr val="000000"/>
            </a:solidFill>
            <a:miter lim="400000"/>
          </a:ln>
        </p:spPr>
      </p:cxnSp>
      <p:cxnSp>
        <p:nvCxnSpPr>
          <p:cNvPr id="476" name="Connector 476"/>
          <p:cNvCxnSpPr>
            <a:stCxn id="479" idx="0"/>
            <a:endCxn id="477" idx="0"/>
          </p:cNvCxnSpPr>
          <p:nvPr/>
        </p:nvCxnSpPr>
        <p:spPr>
          <a:xfrm flipH="1" flipV="1">
            <a:off x="1828800" y="3238500"/>
            <a:ext cx="266700" cy="266700"/>
          </a:xfrm>
          <a:prstGeom prst="straightConnector1">
            <a:avLst/>
          </a:prstGeom>
          <a:ln w="25400">
            <a:solidFill>
              <a:srgbClr val="000000"/>
            </a:solidFill>
            <a:miter lim="400000"/>
          </a:ln>
        </p:spPr>
      </p:cxnSp>
      <p:sp>
        <p:nvSpPr>
          <p:cNvPr id="477" name="Shape 477"/>
          <p:cNvSpPr/>
          <p:nvPr/>
        </p:nvSpPr>
        <p:spPr>
          <a:xfrm>
            <a:off x="1765300" y="31750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78" name="Shape 478"/>
          <p:cNvSpPr/>
          <p:nvPr/>
        </p:nvSpPr>
        <p:spPr>
          <a:xfrm>
            <a:off x="1905000" y="2946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79" name="Shape 479"/>
          <p:cNvSpPr/>
          <p:nvPr/>
        </p:nvSpPr>
        <p:spPr>
          <a:xfrm>
            <a:off x="2032000" y="3441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0" name="Shape 480"/>
          <p:cNvSpPr/>
          <p:nvPr/>
        </p:nvSpPr>
        <p:spPr>
          <a:xfrm>
            <a:off x="1536700" y="29972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1" name="Shape 481"/>
          <p:cNvSpPr/>
          <p:nvPr/>
        </p:nvSpPr>
        <p:spPr>
          <a:xfrm>
            <a:off x="1422400" y="5321300"/>
            <a:ext cx="723900" cy="533400"/>
          </a:xfrm>
          <a:prstGeom prst="roundRect">
            <a:avLst>
              <a:gd name="adj" fmla="val 20043"/>
            </a:avLst>
          </a:prstGeom>
          <a:solidFill>
            <a:srgbClr val="522A95">
              <a:alpha val="30000"/>
            </a:srgbClr>
          </a:solidFill>
          <a:ln w="12700">
            <a:miter lim="400000"/>
          </a:ln>
        </p:spPr>
        <p:txBody>
          <a:bodyPr lIns="50800" tIns="50800" rIns="50800" bIns="50800" anchor="ctr"/>
          <a:lstStyle/>
          <a:p>
            <a:pPr>
              <a:defRPr sz="2400">
                <a:solidFill>
                  <a:srgbClr val="FFFFFF"/>
                </a:solidFill>
              </a:defRPr>
            </a:pPr>
          </a:p>
        </p:txBody>
      </p:sp>
      <p:cxnSp>
        <p:nvCxnSpPr>
          <p:cNvPr id="482" name="Connector 482"/>
          <p:cNvCxnSpPr>
            <a:stCxn id="483" idx="0"/>
            <a:endCxn id="484" idx="0"/>
          </p:cNvCxnSpPr>
          <p:nvPr/>
        </p:nvCxnSpPr>
        <p:spPr>
          <a:xfrm>
            <a:off x="1638300" y="5524500"/>
            <a:ext cx="254000" cy="139700"/>
          </a:xfrm>
          <a:prstGeom prst="straightConnector1">
            <a:avLst/>
          </a:prstGeom>
          <a:ln w="25400">
            <a:solidFill>
              <a:srgbClr val="000000"/>
            </a:solidFill>
            <a:miter lim="400000"/>
          </a:ln>
        </p:spPr>
      </p:cxnSp>
      <p:sp>
        <p:nvSpPr>
          <p:cNvPr id="483" name="Shape 483"/>
          <p:cNvSpPr/>
          <p:nvPr/>
        </p:nvSpPr>
        <p:spPr>
          <a:xfrm>
            <a:off x="1574800" y="54610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4" name="Shape 484"/>
          <p:cNvSpPr/>
          <p:nvPr/>
        </p:nvSpPr>
        <p:spPr>
          <a:xfrm>
            <a:off x="1828800" y="5600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5" name="Shape 485"/>
          <p:cNvSpPr/>
          <p:nvPr/>
        </p:nvSpPr>
        <p:spPr>
          <a:xfrm>
            <a:off x="2325687" y="2311400"/>
            <a:ext cx="2017713"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99" y="0"/>
                </a:moveTo>
                <a:cubicBezTo>
                  <a:pt x="7745" y="0"/>
                  <a:pt x="7053" y="1100"/>
                  <a:pt x="7053" y="2457"/>
                </a:cubicBezTo>
                <a:lnTo>
                  <a:pt x="7053" y="10456"/>
                </a:lnTo>
                <a:lnTo>
                  <a:pt x="0" y="12616"/>
                </a:lnTo>
                <a:lnTo>
                  <a:pt x="7053" y="14776"/>
                </a:lnTo>
                <a:lnTo>
                  <a:pt x="7053" y="19143"/>
                </a:lnTo>
                <a:cubicBezTo>
                  <a:pt x="7053" y="20500"/>
                  <a:pt x="7745" y="21600"/>
                  <a:pt x="8599" y="21600"/>
                </a:cubicBezTo>
                <a:lnTo>
                  <a:pt x="20054" y="21600"/>
                </a:lnTo>
                <a:cubicBezTo>
                  <a:pt x="20908" y="21600"/>
                  <a:pt x="21600" y="20500"/>
                  <a:pt x="21600" y="19143"/>
                </a:cubicBezTo>
                <a:lnTo>
                  <a:pt x="21600" y="2457"/>
                </a:lnTo>
                <a:cubicBezTo>
                  <a:pt x="21600" y="1100"/>
                  <a:pt x="20908" y="0"/>
                  <a:pt x="20054" y="0"/>
                </a:cubicBezTo>
                <a:lnTo>
                  <a:pt x="8599"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Garamond"/>
                <a:ea typeface="Garamond"/>
                <a:cs typeface="Garamond"/>
                <a:sym typeface="Garamond"/>
              </a:defRPr>
            </a:pPr>
            <a:r>
              <a:t>High</a:t>
            </a:r>
          </a:p>
          <a:p>
            <a:pPr>
              <a:defRPr sz="2400">
                <a:latin typeface="Garamond"/>
                <a:ea typeface="Garamond"/>
                <a:cs typeface="Garamond"/>
                <a:sym typeface="Garamond"/>
              </a:defRPr>
            </a:pPr>
            <a:r>
              <a:t>Intrinsic Load</a:t>
            </a:r>
          </a:p>
        </p:txBody>
      </p:sp>
      <p:sp>
        <p:nvSpPr>
          <p:cNvPr id="486" name="Shape 486"/>
          <p:cNvSpPr/>
          <p:nvPr/>
        </p:nvSpPr>
        <p:spPr>
          <a:xfrm>
            <a:off x="1939131" y="4165600"/>
            <a:ext cx="1820069" cy="1326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87" y="0"/>
                </a:moveTo>
                <a:cubicBezTo>
                  <a:pt x="6240" y="0"/>
                  <a:pt x="5473" y="1053"/>
                  <a:pt x="5473" y="2352"/>
                </a:cubicBezTo>
                <a:lnTo>
                  <a:pt x="5473" y="16761"/>
                </a:lnTo>
                <a:lnTo>
                  <a:pt x="0" y="21600"/>
                </a:lnTo>
                <a:lnTo>
                  <a:pt x="9759" y="20676"/>
                </a:lnTo>
                <a:lnTo>
                  <a:pt x="19886" y="20676"/>
                </a:lnTo>
                <a:cubicBezTo>
                  <a:pt x="20833" y="20676"/>
                  <a:pt x="21600" y="19623"/>
                  <a:pt x="21600" y="18324"/>
                </a:cubicBezTo>
                <a:lnTo>
                  <a:pt x="21600" y="2352"/>
                </a:lnTo>
                <a:cubicBezTo>
                  <a:pt x="21600" y="1053"/>
                  <a:pt x="20833" y="0"/>
                  <a:pt x="19886" y="0"/>
                </a:cubicBezTo>
                <a:lnTo>
                  <a:pt x="7187"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Garamond"/>
                <a:ea typeface="Garamond"/>
                <a:cs typeface="Garamond"/>
                <a:sym typeface="Garamond"/>
              </a:defRPr>
            </a:pPr>
            <a:r>
              <a:t>Low</a:t>
            </a:r>
          </a:p>
          <a:p>
            <a:pPr>
              <a:defRPr sz="2400">
                <a:latin typeface="Garamond"/>
                <a:ea typeface="Garamond"/>
                <a:cs typeface="Garamond"/>
                <a:sym typeface="Garamond"/>
              </a:defRPr>
            </a:pPr>
            <a:r>
              <a:t>Intrinsic Load</a:t>
            </a:r>
          </a:p>
        </p:txBody>
      </p:sp>
      <p:pic>
        <p:nvPicPr>
          <p:cNvPr id="487" name="droppedImage.png"/>
          <p:cNvPicPr>
            <a:picLocks noChangeAspect="1"/>
          </p:cNvPicPr>
          <p:nvPr/>
        </p:nvPicPr>
        <p:blipFill>
          <a:blip r:embed="rId3">
            <a:extLst/>
          </a:blip>
          <a:stretch>
            <a:fillRect/>
          </a:stretch>
        </p:blipFill>
        <p:spPr>
          <a:xfrm>
            <a:off x="1905000" y="6242050"/>
            <a:ext cx="469900" cy="469900"/>
          </a:xfrm>
          <a:prstGeom prst="rect">
            <a:avLst/>
          </a:prstGeom>
          <a:ln w="12700">
            <a:miter lim="400000"/>
          </a:ln>
        </p:spPr>
      </p:pic>
      <p:pic>
        <p:nvPicPr>
          <p:cNvPr id="488" name="droppedImage.png"/>
          <p:cNvPicPr>
            <a:picLocks noChangeAspect="1"/>
          </p:cNvPicPr>
          <p:nvPr/>
        </p:nvPicPr>
        <p:blipFill>
          <a:blip r:embed="rId4">
            <a:extLst/>
          </a:blip>
          <a:stretch>
            <a:fillRect/>
          </a:stretch>
        </p:blipFill>
        <p:spPr>
          <a:xfrm>
            <a:off x="2133600" y="6921500"/>
            <a:ext cx="482600" cy="482600"/>
          </a:xfrm>
          <a:prstGeom prst="rect">
            <a:avLst/>
          </a:prstGeom>
          <a:ln w="12700">
            <a:miter lim="400000"/>
          </a:ln>
        </p:spPr>
      </p:pic>
      <p:pic>
        <p:nvPicPr>
          <p:cNvPr id="489" name="droppedImage.png"/>
          <p:cNvPicPr>
            <a:picLocks noChangeAspect="1"/>
          </p:cNvPicPr>
          <p:nvPr/>
        </p:nvPicPr>
        <p:blipFill>
          <a:blip r:embed="rId5">
            <a:extLst/>
          </a:blip>
          <a:stretch>
            <a:fillRect/>
          </a:stretch>
        </p:blipFill>
        <p:spPr>
          <a:xfrm>
            <a:off x="1041400" y="6775450"/>
            <a:ext cx="469900" cy="469900"/>
          </a:xfrm>
          <a:prstGeom prst="rect">
            <a:avLst/>
          </a:prstGeom>
          <a:ln w="12700">
            <a:miter lim="400000"/>
          </a:ln>
        </p:spPr>
      </p:pic>
      <p:sp>
        <p:nvSpPr>
          <p:cNvPr id="490" name="Shape 490"/>
          <p:cNvSpPr/>
          <p:nvPr/>
        </p:nvSpPr>
        <p:spPr>
          <a:xfrm>
            <a:off x="6028531" y="2070100"/>
            <a:ext cx="2162969" cy="1326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8" y="0"/>
                </a:moveTo>
                <a:cubicBezTo>
                  <a:pt x="5251" y="0"/>
                  <a:pt x="4605" y="1053"/>
                  <a:pt x="4605" y="2352"/>
                </a:cubicBezTo>
                <a:lnTo>
                  <a:pt x="4605" y="10984"/>
                </a:lnTo>
                <a:lnTo>
                  <a:pt x="0" y="21600"/>
                </a:lnTo>
                <a:lnTo>
                  <a:pt x="6603" y="14266"/>
                </a:lnTo>
                <a:lnTo>
                  <a:pt x="20157" y="14266"/>
                </a:lnTo>
                <a:cubicBezTo>
                  <a:pt x="20954" y="14266"/>
                  <a:pt x="21600" y="13214"/>
                  <a:pt x="21600" y="11915"/>
                </a:cubicBezTo>
                <a:lnTo>
                  <a:pt x="21600" y="2352"/>
                </a:lnTo>
                <a:cubicBezTo>
                  <a:pt x="21600" y="1053"/>
                  <a:pt x="20954" y="0"/>
                  <a:pt x="20157" y="0"/>
                </a:cubicBezTo>
                <a:lnTo>
                  <a:pt x="6048"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Garamond"/>
                <a:ea typeface="Garamond"/>
                <a:cs typeface="Garamond"/>
                <a:sym typeface="Garamond"/>
              </a:defRPr>
            </a:pPr>
            <a:r>
              <a:t>Extraneous</a:t>
            </a:r>
          </a:p>
          <a:p>
            <a:pPr>
              <a:defRPr sz="2400">
                <a:latin typeface="Garamond"/>
                <a:ea typeface="Garamond"/>
                <a:cs typeface="Garamond"/>
                <a:sym typeface="Garamond"/>
              </a:defRPr>
            </a:pPr>
            <a:r>
              <a:t>Load</a:t>
            </a:r>
          </a:p>
        </p:txBody>
      </p:sp>
      <p:sp>
        <p:nvSpPr>
          <p:cNvPr id="491" name="Shape 491"/>
          <p:cNvSpPr/>
          <p:nvPr/>
        </p:nvSpPr>
        <p:spPr>
          <a:xfrm>
            <a:off x="5562600" y="3568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92" name="Shape 492"/>
          <p:cNvSpPr/>
          <p:nvPr/>
        </p:nvSpPr>
        <p:spPr>
          <a:xfrm>
            <a:off x="5715000" y="35687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93" name="Shape 493"/>
          <p:cNvSpPr/>
          <p:nvPr/>
        </p:nvSpPr>
        <p:spPr>
          <a:xfrm>
            <a:off x="7781131" y="1917700"/>
            <a:ext cx="2162969" cy="1326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8" y="0"/>
                </a:moveTo>
                <a:cubicBezTo>
                  <a:pt x="5251" y="0"/>
                  <a:pt x="4605" y="1053"/>
                  <a:pt x="4605" y="2352"/>
                </a:cubicBezTo>
                <a:lnTo>
                  <a:pt x="4605" y="10984"/>
                </a:lnTo>
                <a:lnTo>
                  <a:pt x="0" y="21600"/>
                </a:lnTo>
                <a:lnTo>
                  <a:pt x="6603" y="14266"/>
                </a:lnTo>
                <a:lnTo>
                  <a:pt x="20157" y="14266"/>
                </a:lnTo>
                <a:cubicBezTo>
                  <a:pt x="20954" y="14266"/>
                  <a:pt x="21600" y="13214"/>
                  <a:pt x="21600" y="11915"/>
                </a:cubicBezTo>
                <a:lnTo>
                  <a:pt x="21600" y="2352"/>
                </a:lnTo>
                <a:cubicBezTo>
                  <a:pt x="21600" y="1053"/>
                  <a:pt x="20954" y="0"/>
                  <a:pt x="20157" y="0"/>
                </a:cubicBezTo>
                <a:lnTo>
                  <a:pt x="6048" y="0"/>
                </a:lnTo>
                <a:close/>
              </a:path>
            </a:pathLst>
          </a:custGeom>
          <a:solidFill>
            <a:srgbClr val="F5ECD6"/>
          </a:solidFill>
          <a:ln w="12700">
            <a:solidFill>
              <a:srgbClr val="522A95"/>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Garamond"/>
                <a:ea typeface="Garamond"/>
                <a:cs typeface="Garamond"/>
                <a:sym typeface="Garamond"/>
              </a:defRPr>
            </a:pPr>
            <a:r>
              <a:t>Germane</a:t>
            </a:r>
          </a:p>
          <a:p>
            <a:pPr>
              <a:defRPr sz="2400">
                <a:latin typeface="Garamond"/>
                <a:ea typeface="Garamond"/>
                <a:cs typeface="Garamond"/>
                <a:sym typeface="Garamond"/>
              </a:defRPr>
            </a:pPr>
            <a:r>
              <a:t>Load</a:t>
            </a:r>
          </a:p>
        </p:txBody>
      </p:sp>
      <p:cxnSp>
        <p:nvCxnSpPr>
          <p:cNvPr id="494" name="Connector 494"/>
          <p:cNvCxnSpPr>
            <a:stCxn id="495" idx="0"/>
            <a:endCxn id="496" idx="0"/>
          </p:cNvCxnSpPr>
          <p:nvPr/>
        </p:nvCxnSpPr>
        <p:spPr>
          <a:xfrm>
            <a:off x="7620000" y="3263900"/>
            <a:ext cx="190500" cy="546100"/>
          </a:xfrm>
          <a:prstGeom prst="straightConnector1">
            <a:avLst/>
          </a:prstGeom>
          <a:ln w="25400">
            <a:solidFill>
              <a:srgbClr val="000000"/>
            </a:solidFill>
            <a:miter lim="400000"/>
          </a:ln>
        </p:spPr>
      </p:cxnSp>
      <p:sp>
        <p:nvSpPr>
          <p:cNvPr id="495" name="Shape 495"/>
          <p:cNvSpPr/>
          <p:nvPr/>
        </p:nvSpPr>
        <p:spPr>
          <a:xfrm>
            <a:off x="7556500" y="32004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96" name="Shape 496"/>
          <p:cNvSpPr/>
          <p:nvPr/>
        </p:nvSpPr>
        <p:spPr>
          <a:xfrm>
            <a:off x="7747000" y="3746500"/>
            <a:ext cx="127000" cy="127000"/>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97" name="Shape 497"/>
          <p:cNvSpPr/>
          <p:nvPr/>
        </p:nvSpPr>
        <p:spPr>
          <a:xfrm>
            <a:off x="10300710" y="711212"/>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Goal-free effect</a:t>
            </a:r>
          </a:p>
        </p:txBody>
      </p:sp>
      <p:sp>
        <p:nvSpPr>
          <p:cNvPr id="498" name="Shape 498"/>
          <p:cNvSpPr/>
          <p:nvPr/>
        </p:nvSpPr>
        <p:spPr>
          <a:xfrm>
            <a:off x="10299700" y="1777987"/>
            <a:ext cx="20320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Modality effect</a:t>
            </a:r>
          </a:p>
        </p:txBody>
      </p:sp>
      <p:sp>
        <p:nvSpPr>
          <p:cNvPr id="499" name="Shape 499"/>
          <p:cNvSpPr/>
          <p:nvPr/>
        </p:nvSpPr>
        <p:spPr>
          <a:xfrm>
            <a:off x="10299700" y="2844787"/>
            <a:ext cx="20320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Worked example effect</a:t>
            </a:r>
          </a:p>
        </p:txBody>
      </p:sp>
      <p:sp>
        <p:nvSpPr>
          <p:cNvPr id="500" name="Shape 500"/>
          <p:cNvSpPr/>
          <p:nvPr/>
        </p:nvSpPr>
        <p:spPr>
          <a:xfrm>
            <a:off x="10299700" y="3911587"/>
            <a:ext cx="20320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Imagination effect</a:t>
            </a:r>
          </a:p>
        </p:txBody>
      </p:sp>
      <p:grpSp>
        <p:nvGrpSpPr>
          <p:cNvPr id="508" name="Group 508"/>
          <p:cNvGrpSpPr/>
          <p:nvPr/>
        </p:nvGrpSpPr>
        <p:grpSpPr>
          <a:xfrm>
            <a:off x="800099" y="5448300"/>
            <a:ext cx="4292524" cy="3530600"/>
            <a:chOff x="0" y="0"/>
            <a:chExt cx="4292522" cy="3530600"/>
          </a:xfrm>
        </p:grpSpPr>
        <p:sp>
          <p:nvSpPr>
            <p:cNvPr id="501" name="Shape 501"/>
            <p:cNvSpPr/>
            <p:nvPr/>
          </p:nvSpPr>
          <p:spPr>
            <a:xfrm>
              <a:off x="584200" y="457200"/>
              <a:ext cx="3200400" cy="2501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2" name="Shape 502"/>
            <p:cNvSpPr/>
            <p:nvPr/>
          </p:nvSpPr>
          <p:spPr>
            <a:xfrm>
              <a:off x="1104900" y="1638300"/>
              <a:ext cx="2159000" cy="132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3" name="Shape 503"/>
            <p:cNvSpPr/>
            <p:nvPr/>
          </p:nvSpPr>
          <p:spPr>
            <a:xfrm>
              <a:off x="2311605" y="0"/>
              <a:ext cx="419253"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a:t>
              </a:r>
            </a:p>
          </p:txBody>
        </p:sp>
        <p:sp>
          <p:nvSpPr>
            <p:cNvPr id="504" name="Shape 504"/>
            <p:cNvSpPr/>
            <p:nvPr/>
          </p:nvSpPr>
          <p:spPr>
            <a:xfrm>
              <a:off x="0" y="2552700"/>
              <a:ext cx="419253"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t>
              </a:r>
            </a:p>
          </p:txBody>
        </p:sp>
        <p:sp>
          <p:nvSpPr>
            <p:cNvPr id="505" name="Shape 505"/>
            <p:cNvSpPr/>
            <p:nvPr/>
          </p:nvSpPr>
          <p:spPr>
            <a:xfrm>
              <a:off x="863728" y="2882900"/>
              <a:ext cx="444400"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a:t>
              </a:r>
            </a:p>
          </p:txBody>
        </p:sp>
        <p:sp>
          <p:nvSpPr>
            <p:cNvPr id="506" name="Shape 506"/>
            <p:cNvSpPr/>
            <p:nvPr/>
          </p:nvSpPr>
          <p:spPr>
            <a:xfrm>
              <a:off x="2984628" y="2882900"/>
              <a:ext cx="444400"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a:t>
              </a:r>
            </a:p>
          </p:txBody>
        </p:sp>
        <p:sp>
          <p:nvSpPr>
            <p:cNvPr id="507" name="Shape 507"/>
            <p:cNvSpPr/>
            <p:nvPr/>
          </p:nvSpPr>
          <p:spPr>
            <a:xfrm>
              <a:off x="3898872" y="2552700"/>
              <a:ext cx="393651"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a:t>
              </a:r>
            </a:p>
          </p:txBody>
        </p:sp>
      </p:grpSp>
      <p:pic>
        <p:nvPicPr>
          <p:cNvPr id="509" name="droppedImage.png"/>
          <p:cNvPicPr>
            <a:picLocks noChangeAspect="1"/>
          </p:cNvPicPr>
          <p:nvPr/>
        </p:nvPicPr>
        <p:blipFill>
          <a:blip r:embed="rId3">
            <a:extLst/>
          </a:blip>
          <a:stretch>
            <a:fillRect/>
          </a:stretch>
        </p:blipFill>
        <p:spPr>
          <a:xfrm>
            <a:off x="1905000" y="6248400"/>
            <a:ext cx="469900" cy="469900"/>
          </a:xfrm>
          <a:prstGeom prst="rect">
            <a:avLst/>
          </a:prstGeom>
          <a:ln w="12700">
            <a:miter lim="400000"/>
          </a:ln>
        </p:spPr>
      </p:pic>
      <p:sp>
        <p:nvSpPr>
          <p:cNvPr id="510" name="Shape 510"/>
          <p:cNvSpPr/>
          <p:nvPr/>
        </p:nvSpPr>
        <p:spPr>
          <a:xfrm>
            <a:off x="10299700" y="4978387"/>
            <a:ext cx="2032000"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Variability effect</a:t>
            </a:r>
          </a:p>
        </p:txBody>
      </p:sp>
      <p:sp>
        <p:nvSpPr>
          <p:cNvPr id="511" name="Shape 511"/>
          <p:cNvSpPr/>
          <p:nvPr/>
        </p:nvSpPr>
        <p:spPr>
          <a:xfrm>
            <a:off x="10300710" y="6045187"/>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Transient info effect</a:t>
            </a:r>
          </a:p>
        </p:txBody>
      </p:sp>
      <p:sp>
        <p:nvSpPr>
          <p:cNvPr id="512" name="Shape 512"/>
          <p:cNvSpPr/>
          <p:nvPr/>
        </p:nvSpPr>
        <p:spPr>
          <a:xfrm>
            <a:off x="10300710" y="7111962"/>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Redundancy effect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81"/>
                                        </p:tgtEl>
                                        <p:attrNameLst>
                                          <p:attrName>style.visibility</p:attrName>
                                        </p:attrNameLst>
                                      </p:cBhvr>
                                      <p:to>
                                        <p:strVal val="visible"/>
                                      </p:to>
                                    </p:set>
                                    <p:animEffect filter="dissolve" transition="in">
                                      <p:cBhvr>
                                        <p:cTn id="7" dur="500"/>
                                        <p:tgtEl>
                                          <p:spTgt spid="481"/>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82"/>
                                        </p:tgtEl>
                                        <p:attrNameLst>
                                          <p:attrName>style.visibility</p:attrName>
                                        </p:attrNameLst>
                                      </p:cBhvr>
                                      <p:to>
                                        <p:strVal val="visible"/>
                                      </p:to>
                                    </p:set>
                                    <p:animEffect filter="dissolve" transition="in">
                                      <p:cBhvr>
                                        <p:cTn id="11" dur="500"/>
                                        <p:tgtEl>
                                          <p:spTgt spid="482"/>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483"/>
                                        </p:tgtEl>
                                        <p:attrNameLst>
                                          <p:attrName>style.visibility</p:attrName>
                                        </p:attrNameLst>
                                      </p:cBhvr>
                                      <p:to>
                                        <p:strVal val="visible"/>
                                      </p:to>
                                    </p:set>
                                    <p:animEffect filter="dissolve" transition="in">
                                      <p:cBhvr>
                                        <p:cTn id="15" dur="500"/>
                                        <p:tgtEl>
                                          <p:spTgt spid="483"/>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484"/>
                                        </p:tgtEl>
                                        <p:attrNameLst>
                                          <p:attrName>style.visibility</p:attrName>
                                        </p:attrNameLst>
                                      </p:cBhvr>
                                      <p:to>
                                        <p:strVal val="visible"/>
                                      </p:to>
                                    </p:set>
                                    <p:animEffect filter="dissolve" transition="in">
                                      <p:cBhvr>
                                        <p:cTn id="19" dur="500"/>
                                        <p:tgtEl>
                                          <p:spTgt spid="484"/>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486"/>
                                        </p:tgtEl>
                                        <p:attrNameLst>
                                          <p:attrName>style.visibility</p:attrName>
                                        </p:attrNameLst>
                                      </p:cBhvr>
                                      <p:to>
                                        <p:strVal val="visible"/>
                                      </p:to>
                                    </p:set>
                                    <p:animEffect filter="dissolve" transition="in">
                                      <p:cBhvr>
                                        <p:cTn id="23" dur="500"/>
                                        <p:tgtEl>
                                          <p:spTgt spid="486"/>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6" fill="hold">
                                  <p:stCondLst>
                                    <p:cond delay="0"/>
                                  </p:stCondLst>
                                  <p:iterate type="el" backwards="0">
                                    <p:tmAbs val="0"/>
                                  </p:iterate>
                                  <p:childTnLst>
                                    <p:set>
                                      <p:cBhvr>
                                        <p:cTn id="27" fill="hold"/>
                                        <p:tgtEl>
                                          <p:spTgt spid="467"/>
                                        </p:tgtEl>
                                        <p:attrNameLst>
                                          <p:attrName>style.visibility</p:attrName>
                                        </p:attrNameLst>
                                      </p:cBhvr>
                                      <p:to>
                                        <p:strVal val="visible"/>
                                      </p:to>
                                    </p:set>
                                    <p:animEffect filter="dissolve" transition="in">
                                      <p:cBhvr>
                                        <p:cTn id="28" dur="500"/>
                                        <p:tgtEl>
                                          <p:spTgt spid="467"/>
                                        </p:tgtEl>
                                      </p:cBhvr>
                                    </p:animEffect>
                                  </p:childTnLst>
                                </p:cTn>
                              </p:par>
                            </p:childTnLst>
                          </p:cTn>
                        </p:par>
                        <p:par>
                          <p:cTn id="29" fill="hold">
                            <p:stCondLst>
                              <p:cond delay="500"/>
                            </p:stCondLst>
                            <p:childTnLst>
                              <p:par>
                                <p:cTn id="30" presetClass="entr" nodeType="afterEffect" presetID="9" grpId="7" fill="hold">
                                  <p:stCondLst>
                                    <p:cond delay="0"/>
                                  </p:stCondLst>
                                  <p:iterate type="el" backwards="0">
                                    <p:tmAbs val="0"/>
                                  </p:iterate>
                                  <p:childTnLst>
                                    <p:set>
                                      <p:cBhvr>
                                        <p:cTn id="31" fill="hold"/>
                                        <p:tgtEl>
                                          <p:spTgt spid="468"/>
                                        </p:tgtEl>
                                        <p:attrNameLst>
                                          <p:attrName>style.visibility</p:attrName>
                                        </p:attrNameLst>
                                      </p:cBhvr>
                                      <p:to>
                                        <p:strVal val="visible"/>
                                      </p:to>
                                    </p:set>
                                    <p:animEffect filter="dissolve" transition="in">
                                      <p:cBhvr>
                                        <p:cTn id="32" dur="500"/>
                                        <p:tgtEl>
                                          <p:spTgt spid="468"/>
                                        </p:tgtEl>
                                      </p:cBhvr>
                                    </p:animEffect>
                                  </p:childTnLst>
                                </p:cTn>
                              </p:par>
                            </p:childTnLst>
                          </p:cTn>
                        </p:par>
                        <p:par>
                          <p:cTn id="33" fill="hold">
                            <p:stCondLst>
                              <p:cond delay="1000"/>
                            </p:stCondLst>
                            <p:childTnLst>
                              <p:par>
                                <p:cTn id="34" presetClass="entr" nodeType="afterEffect" presetID="9" grpId="8" fill="hold">
                                  <p:stCondLst>
                                    <p:cond delay="0"/>
                                  </p:stCondLst>
                                  <p:iterate type="el" backwards="0">
                                    <p:tmAbs val="0"/>
                                  </p:iterate>
                                  <p:childTnLst>
                                    <p:set>
                                      <p:cBhvr>
                                        <p:cTn id="35" fill="hold"/>
                                        <p:tgtEl>
                                          <p:spTgt spid="469"/>
                                        </p:tgtEl>
                                        <p:attrNameLst>
                                          <p:attrName>style.visibility</p:attrName>
                                        </p:attrNameLst>
                                      </p:cBhvr>
                                      <p:to>
                                        <p:strVal val="visible"/>
                                      </p:to>
                                    </p:set>
                                    <p:animEffect filter="dissolve" transition="in">
                                      <p:cBhvr>
                                        <p:cTn id="36" dur="500"/>
                                        <p:tgtEl>
                                          <p:spTgt spid="469"/>
                                        </p:tgtEl>
                                      </p:cBhvr>
                                    </p:animEffect>
                                  </p:childTnLst>
                                </p:cTn>
                              </p:par>
                            </p:childTnLst>
                          </p:cTn>
                        </p:par>
                        <p:par>
                          <p:cTn id="37" fill="hold">
                            <p:stCondLst>
                              <p:cond delay="1500"/>
                            </p:stCondLst>
                            <p:childTnLst>
                              <p:par>
                                <p:cTn id="38" presetClass="entr" nodeType="afterEffect" presetID="9" grpId="9" fill="hold">
                                  <p:stCondLst>
                                    <p:cond delay="0"/>
                                  </p:stCondLst>
                                  <p:iterate type="el" backwards="0">
                                    <p:tmAbs val="0"/>
                                  </p:iterate>
                                  <p:childTnLst>
                                    <p:set>
                                      <p:cBhvr>
                                        <p:cTn id="39" fill="hold"/>
                                        <p:tgtEl>
                                          <p:spTgt spid="470"/>
                                        </p:tgtEl>
                                        <p:attrNameLst>
                                          <p:attrName>style.visibility</p:attrName>
                                        </p:attrNameLst>
                                      </p:cBhvr>
                                      <p:to>
                                        <p:strVal val="visible"/>
                                      </p:to>
                                    </p:set>
                                    <p:animEffect filter="dissolve" transition="in">
                                      <p:cBhvr>
                                        <p:cTn id="40" dur="500"/>
                                        <p:tgtEl>
                                          <p:spTgt spid="470"/>
                                        </p:tgtEl>
                                      </p:cBhvr>
                                    </p:animEffect>
                                  </p:childTnLst>
                                </p:cTn>
                              </p:par>
                            </p:childTnLst>
                          </p:cTn>
                        </p:par>
                        <p:par>
                          <p:cTn id="41" fill="hold">
                            <p:stCondLst>
                              <p:cond delay="2000"/>
                            </p:stCondLst>
                            <p:childTnLst>
                              <p:par>
                                <p:cTn id="42" presetClass="entr" nodeType="afterEffect" presetID="9" grpId="10" fill="hold">
                                  <p:stCondLst>
                                    <p:cond delay="0"/>
                                  </p:stCondLst>
                                  <p:iterate type="el" backwards="0">
                                    <p:tmAbs val="0"/>
                                  </p:iterate>
                                  <p:childTnLst>
                                    <p:set>
                                      <p:cBhvr>
                                        <p:cTn id="43" fill="hold"/>
                                        <p:tgtEl>
                                          <p:spTgt spid="471"/>
                                        </p:tgtEl>
                                        <p:attrNameLst>
                                          <p:attrName>style.visibility</p:attrName>
                                        </p:attrNameLst>
                                      </p:cBhvr>
                                      <p:to>
                                        <p:strVal val="visible"/>
                                      </p:to>
                                    </p:set>
                                    <p:animEffect filter="dissolve" transition="in">
                                      <p:cBhvr>
                                        <p:cTn id="44" dur="500"/>
                                        <p:tgtEl>
                                          <p:spTgt spid="471"/>
                                        </p:tgtEl>
                                      </p:cBhvr>
                                    </p:animEffect>
                                  </p:childTnLst>
                                </p:cTn>
                              </p:par>
                            </p:childTnLst>
                          </p:cTn>
                        </p:par>
                        <p:par>
                          <p:cTn id="45" fill="hold">
                            <p:stCondLst>
                              <p:cond delay="2500"/>
                            </p:stCondLst>
                            <p:childTnLst>
                              <p:par>
                                <p:cTn id="46" presetClass="entr" nodeType="afterEffect" presetID="9" grpId="11" fill="hold">
                                  <p:stCondLst>
                                    <p:cond delay="0"/>
                                  </p:stCondLst>
                                  <p:iterate type="el" backwards="0">
                                    <p:tmAbs val="0"/>
                                  </p:iterate>
                                  <p:childTnLst>
                                    <p:set>
                                      <p:cBhvr>
                                        <p:cTn id="47" fill="hold"/>
                                        <p:tgtEl>
                                          <p:spTgt spid="472"/>
                                        </p:tgtEl>
                                        <p:attrNameLst>
                                          <p:attrName>style.visibility</p:attrName>
                                        </p:attrNameLst>
                                      </p:cBhvr>
                                      <p:to>
                                        <p:strVal val="visible"/>
                                      </p:to>
                                    </p:set>
                                    <p:animEffect filter="dissolve" transition="in">
                                      <p:cBhvr>
                                        <p:cTn id="48" dur="500"/>
                                        <p:tgtEl>
                                          <p:spTgt spid="472"/>
                                        </p:tgtEl>
                                      </p:cBhvr>
                                    </p:animEffect>
                                  </p:childTnLst>
                                </p:cTn>
                              </p:par>
                            </p:childTnLst>
                          </p:cTn>
                        </p:par>
                        <p:par>
                          <p:cTn id="49" fill="hold">
                            <p:stCondLst>
                              <p:cond delay="3000"/>
                            </p:stCondLst>
                            <p:childTnLst>
                              <p:par>
                                <p:cTn id="50" presetClass="entr" nodeType="afterEffect" presetID="9" grpId="12" fill="hold">
                                  <p:stCondLst>
                                    <p:cond delay="0"/>
                                  </p:stCondLst>
                                  <p:iterate type="el" backwards="0">
                                    <p:tmAbs val="0"/>
                                  </p:iterate>
                                  <p:childTnLst>
                                    <p:set>
                                      <p:cBhvr>
                                        <p:cTn id="51" fill="hold"/>
                                        <p:tgtEl>
                                          <p:spTgt spid="473"/>
                                        </p:tgtEl>
                                        <p:attrNameLst>
                                          <p:attrName>style.visibility</p:attrName>
                                        </p:attrNameLst>
                                      </p:cBhvr>
                                      <p:to>
                                        <p:strVal val="visible"/>
                                      </p:to>
                                    </p:set>
                                    <p:animEffect filter="dissolve" transition="in">
                                      <p:cBhvr>
                                        <p:cTn id="52" dur="500"/>
                                        <p:tgtEl>
                                          <p:spTgt spid="473"/>
                                        </p:tgtEl>
                                      </p:cBhvr>
                                    </p:animEffect>
                                  </p:childTnLst>
                                </p:cTn>
                              </p:par>
                            </p:childTnLst>
                          </p:cTn>
                        </p:par>
                        <p:par>
                          <p:cTn id="53" fill="hold">
                            <p:stCondLst>
                              <p:cond delay="3500"/>
                            </p:stCondLst>
                            <p:childTnLst>
                              <p:par>
                                <p:cTn id="54" presetClass="entr" nodeType="afterEffect" presetID="9" grpId="13" fill="hold">
                                  <p:stCondLst>
                                    <p:cond delay="0"/>
                                  </p:stCondLst>
                                  <p:iterate type="el" backwards="0">
                                    <p:tmAbs val="0"/>
                                  </p:iterate>
                                  <p:childTnLst>
                                    <p:set>
                                      <p:cBhvr>
                                        <p:cTn id="55" fill="hold"/>
                                        <p:tgtEl>
                                          <p:spTgt spid="474"/>
                                        </p:tgtEl>
                                        <p:attrNameLst>
                                          <p:attrName>style.visibility</p:attrName>
                                        </p:attrNameLst>
                                      </p:cBhvr>
                                      <p:to>
                                        <p:strVal val="visible"/>
                                      </p:to>
                                    </p:set>
                                    <p:animEffect filter="dissolve" transition="in">
                                      <p:cBhvr>
                                        <p:cTn id="56" dur="500"/>
                                        <p:tgtEl>
                                          <p:spTgt spid="474"/>
                                        </p:tgtEl>
                                      </p:cBhvr>
                                    </p:animEffect>
                                  </p:childTnLst>
                                </p:cTn>
                              </p:par>
                            </p:childTnLst>
                          </p:cTn>
                        </p:par>
                        <p:par>
                          <p:cTn id="57" fill="hold">
                            <p:stCondLst>
                              <p:cond delay="4000"/>
                            </p:stCondLst>
                            <p:childTnLst>
                              <p:par>
                                <p:cTn id="58" presetClass="entr" nodeType="afterEffect" presetID="9" grpId="14" fill="hold">
                                  <p:stCondLst>
                                    <p:cond delay="0"/>
                                  </p:stCondLst>
                                  <p:iterate type="el" backwards="0">
                                    <p:tmAbs val="0"/>
                                  </p:iterate>
                                  <p:childTnLst>
                                    <p:set>
                                      <p:cBhvr>
                                        <p:cTn id="59" fill="hold"/>
                                        <p:tgtEl>
                                          <p:spTgt spid="475"/>
                                        </p:tgtEl>
                                        <p:attrNameLst>
                                          <p:attrName>style.visibility</p:attrName>
                                        </p:attrNameLst>
                                      </p:cBhvr>
                                      <p:to>
                                        <p:strVal val="visible"/>
                                      </p:to>
                                    </p:set>
                                    <p:animEffect filter="dissolve" transition="in">
                                      <p:cBhvr>
                                        <p:cTn id="60" dur="500"/>
                                        <p:tgtEl>
                                          <p:spTgt spid="475"/>
                                        </p:tgtEl>
                                      </p:cBhvr>
                                    </p:animEffect>
                                  </p:childTnLst>
                                </p:cTn>
                              </p:par>
                            </p:childTnLst>
                          </p:cTn>
                        </p:par>
                        <p:par>
                          <p:cTn id="61" fill="hold">
                            <p:stCondLst>
                              <p:cond delay="4500"/>
                            </p:stCondLst>
                            <p:childTnLst>
                              <p:par>
                                <p:cTn id="62" presetClass="entr" nodeType="afterEffect" presetID="9" grpId="15" fill="hold">
                                  <p:stCondLst>
                                    <p:cond delay="0"/>
                                  </p:stCondLst>
                                  <p:iterate type="el" backwards="0">
                                    <p:tmAbs val="0"/>
                                  </p:iterate>
                                  <p:childTnLst>
                                    <p:set>
                                      <p:cBhvr>
                                        <p:cTn id="63" fill="hold"/>
                                        <p:tgtEl>
                                          <p:spTgt spid="476"/>
                                        </p:tgtEl>
                                        <p:attrNameLst>
                                          <p:attrName>style.visibility</p:attrName>
                                        </p:attrNameLst>
                                      </p:cBhvr>
                                      <p:to>
                                        <p:strVal val="visible"/>
                                      </p:to>
                                    </p:set>
                                    <p:animEffect filter="dissolve" transition="in">
                                      <p:cBhvr>
                                        <p:cTn id="64" dur="500"/>
                                        <p:tgtEl>
                                          <p:spTgt spid="476"/>
                                        </p:tgtEl>
                                      </p:cBhvr>
                                    </p:animEffect>
                                  </p:childTnLst>
                                </p:cTn>
                              </p:par>
                            </p:childTnLst>
                          </p:cTn>
                        </p:par>
                        <p:par>
                          <p:cTn id="65" fill="hold">
                            <p:stCondLst>
                              <p:cond delay="5000"/>
                            </p:stCondLst>
                            <p:childTnLst>
                              <p:par>
                                <p:cTn id="66" presetClass="entr" nodeType="afterEffect" presetID="9" grpId="16" fill="hold">
                                  <p:stCondLst>
                                    <p:cond delay="0"/>
                                  </p:stCondLst>
                                  <p:iterate type="el" backwards="0">
                                    <p:tmAbs val="0"/>
                                  </p:iterate>
                                  <p:childTnLst>
                                    <p:set>
                                      <p:cBhvr>
                                        <p:cTn id="67" fill="hold"/>
                                        <p:tgtEl>
                                          <p:spTgt spid="477"/>
                                        </p:tgtEl>
                                        <p:attrNameLst>
                                          <p:attrName>style.visibility</p:attrName>
                                        </p:attrNameLst>
                                      </p:cBhvr>
                                      <p:to>
                                        <p:strVal val="visible"/>
                                      </p:to>
                                    </p:set>
                                    <p:animEffect filter="dissolve" transition="in">
                                      <p:cBhvr>
                                        <p:cTn id="68" dur="500"/>
                                        <p:tgtEl>
                                          <p:spTgt spid="477"/>
                                        </p:tgtEl>
                                      </p:cBhvr>
                                    </p:animEffect>
                                  </p:childTnLst>
                                </p:cTn>
                              </p:par>
                            </p:childTnLst>
                          </p:cTn>
                        </p:par>
                        <p:par>
                          <p:cTn id="69" fill="hold">
                            <p:stCondLst>
                              <p:cond delay="5500"/>
                            </p:stCondLst>
                            <p:childTnLst>
                              <p:par>
                                <p:cTn id="70" presetClass="entr" nodeType="afterEffect" presetID="9" grpId="17" fill="hold">
                                  <p:stCondLst>
                                    <p:cond delay="0"/>
                                  </p:stCondLst>
                                  <p:iterate type="el" backwards="0">
                                    <p:tmAbs val="0"/>
                                  </p:iterate>
                                  <p:childTnLst>
                                    <p:set>
                                      <p:cBhvr>
                                        <p:cTn id="71" fill="hold"/>
                                        <p:tgtEl>
                                          <p:spTgt spid="478"/>
                                        </p:tgtEl>
                                        <p:attrNameLst>
                                          <p:attrName>style.visibility</p:attrName>
                                        </p:attrNameLst>
                                      </p:cBhvr>
                                      <p:to>
                                        <p:strVal val="visible"/>
                                      </p:to>
                                    </p:set>
                                    <p:animEffect filter="dissolve" transition="in">
                                      <p:cBhvr>
                                        <p:cTn id="72" dur="500"/>
                                        <p:tgtEl>
                                          <p:spTgt spid="478"/>
                                        </p:tgtEl>
                                      </p:cBhvr>
                                    </p:animEffect>
                                  </p:childTnLst>
                                </p:cTn>
                              </p:par>
                            </p:childTnLst>
                          </p:cTn>
                        </p:par>
                        <p:par>
                          <p:cTn id="73" fill="hold">
                            <p:stCondLst>
                              <p:cond delay="6000"/>
                            </p:stCondLst>
                            <p:childTnLst>
                              <p:par>
                                <p:cTn id="74" presetClass="entr" nodeType="afterEffect" presetID="9" grpId="18" fill="hold">
                                  <p:stCondLst>
                                    <p:cond delay="0"/>
                                  </p:stCondLst>
                                  <p:iterate type="el" backwards="0">
                                    <p:tmAbs val="0"/>
                                  </p:iterate>
                                  <p:childTnLst>
                                    <p:set>
                                      <p:cBhvr>
                                        <p:cTn id="75" fill="hold"/>
                                        <p:tgtEl>
                                          <p:spTgt spid="479"/>
                                        </p:tgtEl>
                                        <p:attrNameLst>
                                          <p:attrName>style.visibility</p:attrName>
                                        </p:attrNameLst>
                                      </p:cBhvr>
                                      <p:to>
                                        <p:strVal val="visible"/>
                                      </p:to>
                                    </p:set>
                                    <p:animEffect filter="dissolve" transition="in">
                                      <p:cBhvr>
                                        <p:cTn id="76" dur="500"/>
                                        <p:tgtEl>
                                          <p:spTgt spid="479"/>
                                        </p:tgtEl>
                                      </p:cBhvr>
                                    </p:animEffect>
                                  </p:childTnLst>
                                </p:cTn>
                              </p:par>
                            </p:childTnLst>
                          </p:cTn>
                        </p:par>
                        <p:par>
                          <p:cTn id="77" fill="hold">
                            <p:stCondLst>
                              <p:cond delay="6500"/>
                            </p:stCondLst>
                            <p:childTnLst>
                              <p:par>
                                <p:cTn id="78" presetClass="entr" nodeType="afterEffect" presetID="9" grpId="19" fill="hold">
                                  <p:stCondLst>
                                    <p:cond delay="0"/>
                                  </p:stCondLst>
                                  <p:iterate type="el" backwards="0">
                                    <p:tmAbs val="0"/>
                                  </p:iterate>
                                  <p:childTnLst>
                                    <p:set>
                                      <p:cBhvr>
                                        <p:cTn id="79" fill="hold"/>
                                        <p:tgtEl>
                                          <p:spTgt spid="480"/>
                                        </p:tgtEl>
                                        <p:attrNameLst>
                                          <p:attrName>style.visibility</p:attrName>
                                        </p:attrNameLst>
                                      </p:cBhvr>
                                      <p:to>
                                        <p:strVal val="visible"/>
                                      </p:to>
                                    </p:set>
                                    <p:animEffect filter="dissolve" transition="in">
                                      <p:cBhvr>
                                        <p:cTn id="80" dur="500"/>
                                        <p:tgtEl>
                                          <p:spTgt spid="480"/>
                                        </p:tgtEl>
                                      </p:cBhvr>
                                    </p:animEffect>
                                  </p:childTnLst>
                                </p:cTn>
                              </p:par>
                            </p:childTnLst>
                          </p:cTn>
                        </p:par>
                        <p:par>
                          <p:cTn id="81" fill="hold">
                            <p:stCondLst>
                              <p:cond delay="7000"/>
                            </p:stCondLst>
                            <p:childTnLst>
                              <p:par>
                                <p:cTn id="82" presetClass="entr" nodeType="afterEffect" presetID="9" grpId="20" fill="hold">
                                  <p:stCondLst>
                                    <p:cond delay="0"/>
                                  </p:stCondLst>
                                  <p:iterate type="el" backwards="0">
                                    <p:tmAbs val="0"/>
                                  </p:iterate>
                                  <p:childTnLst>
                                    <p:set>
                                      <p:cBhvr>
                                        <p:cTn id="83" fill="hold"/>
                                        <p:tgtEl>
                                          <p:spTgt spid="485"/>
                                        </p:tgtEl>
                                        <p:attrNameLst>
                                          <p:attrName>style.visibility</p:attrName>
                                        </p:attrNameLst>
                                      </p:cBhvr>
                                      <p:to>
                                        <p:strVal val="visible"/>
                                      </p:to>
                                    </p:set>
                                    <p:animEffect filter="dissolve" transition="in">
                                      <p:cBhvr>
                                        <p:cTn id="84" dur="500"/>
                                        <p:tgtEl>
                                          <p:spTgt spid="485"/>
                                        </p:tgtEl>
                                      </p:cBhvr>
                                    </p:animEffect>
                                  </p:childTnLst>
                                </p:cTn>
                              </p:par>
                            </p:childTnLst>
                          </p:cTn>
                        </p:par>
                      </p:childTnLst>
                    </p:cTn>
                  </p:par>
                  <p:par>
                    <p:cTn id="85" fill="hold">
                      <p:stCondLst>
                        <p:cond delay="indefinite"/>
                      </p:stCondLst>
                      <p:childTnLst>
                        <p:par>
                          <p:cTn id="86" fill="hold">
                            <p:stCondLst>
                              <p:cond delay="0"/>
                            </p:stCondLst>
                            <p:childTnLst>
                              <p:par>
                                <p:cTn id="87" presetClass="exit" nodeType="clickEffect" presetID="9" grpId="21" fill="hold">
                                  <p:stCondLst>
                                    <p:cond delay="0"/>
                                  </p:stCondLst>
                                  <p:iterate type="el" backwards="0">
                                    <p:tmAbs val="0"/>
                                  </p:iterate>
                                  <p:childTnLst>
                                    <p:animEffect filter="dissolve" transition="out">
                                      <p:cBhvr>
                                        <p:cTn id="88" dur="500" fill="hold"/>
                                        <p:tgtEl>
                                          <p:spTgt spid="485"/>
                                        </p:tgtEl>
                                      </p:cBhvr>
                                    </p:animEffect>
                                    <p:set>
                                      <p:cBhvr>
                                        <p:cTn id="89" fill="hold">
                                          <p:stCondLst>
                                            <p:cond delay="499"/>
                                          </p:stCondLst>
                                        </p:cTn>
                                        <p:tgtEl>
                                          <p:spTgt spid="485"/>
                                        </p:tgtEl>
                                        <p:attrNameLst>
                                          <p:attrName>style.visibility</p:attrName>
                                        </p:attrNameLst>
                                      </p:cBhvr>
                                      <p:to>
                                        <p:strVal val="hidden"/>
                                      </p:to>
                                    </p:set>
                                  </p:childTnLst>
                                </p:cTn>
                              </p:par>
                            </p:childTnLst>
                          </p:cTn>
                        </p:par>
                        <p:par>
                          <p:cTn id="90" fill="hold">
                            <p:stCondLst>
                              <p:cond delay="500"/>
                            </p:stCondLst>
                            <p:childTnLst>
                              <p:par>
                                <p:cTn id="91" presetClass="exit" nodeType="afterEffect" presetID="9" grpId="22" fill="hold">
                                  <p:stCondLst>
                                    <p:cond delay="0"/>
                                  </p:stCondLst>
                                  <p:iterate type="el" backwards="0">
                                    <p:tmAbs val="0"/>
                                  </p:iterate>
                                  <p:childTnLst>
                                    <p:animEffect filter="dissolve" transition="out">
                                      <p:cBhvr>
                                        <p:cTn id="92" dur="500" fill="hold"/>
                                        <p:tgtEl>
                                          <p:spTgt spid="486"/>
                                        </p:tgtEl>
                                      </p:cBhvr>
                                    </p:animEffect>
                                    <p:set>
                                      <p:cBhvr>
                                        <p:cTn id="93" fill="hold">
                                          <p:stCondLst>
                                            <p:cond delay="499"/>
                                          </p:stCondLst>
                                        </p:cTn>
                                        <p:tgtEl>
                                          <p:spTgt spid="48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Class="entr" nodeType="clickEffect" presetID="9" grpId="23" fill="hold">
                                  <p:stCondLst>
                                    <p:cond delay="0"/>
                                  </p:stCondLst>
                                  <p:iterate type="el" backwards="0">
                                    <p:tmAbs val="0"/>
                                  </p:iterate>
                                  <p:childTnLst>
                                    <p:set>
                                      <p:cBhvr>
                                        <p:cTn id="97" fill="hold"/>
                                        <p:tgtEl>
                                          <p:spTgt spid="487"/>
                                        </p:tgtEl>
                                        <p:attrNameLst>
                                          <p:attrName>style.visibility</p:attrName>
                                        </p:attrNameLst>
                                      </p:cBhvr>
                                      <p:to>
                                        <p:strVal val="visible"/>
                                      </p:to>
                                    </p:set>
                                    <p:animEffect filter="dissolve" transition="in">
                                      <p:cBhvr>
                                        <p:cTn id="98" dur="500"/>
                                        <p:tgtEl>
                                          <p:spTgt spid="487"/>
                                        </p:tgtEl>
                                      </p:cBhvr>
                                    </p:animEffect>
                                  </p:childTnLst>
                                </p:cTn>
                              </p:par>
                            </p:childTnLst>
                          </p:cTn>
                        </p:par>
                        <p:par>
                          <p:cTn id="99" fill="hold">
                            <p:stCondLst>
                              <p:cond delay="0"/>
                            </p:stCondLst>
                            <p:childTnLst>
                              <p:par>
                                <p:cTn id="100" presetClass="path" nodeType="afterEffect" presetSubtype="0" presetID="-1" grpId="24" accel="50000" decel="50000" fill="hold">
                                  <p:stCondLst>
                                    <p:cond delay="0"/>
                                  </p:stCondLst>
                                  <p:childTnLst>
                                    <p:animMotion path="M 0.000000 0.000000 L 0.264314 -0.319010" origin="layout" pathEditMode="relative">
                                      <p:cBhvr>
                                        <p:cTn id="101" dur="500" fill="hold"/>
                                        <p:tgtEl>
                                          <p:spTgt spid="487"/>
                                        </p:tgtEl>
                                        <p:attrNameLst>
                                          <p:attrName>ppt_x</p:attrName>
                                          <p:attrName>ppt_y</p:attrName>
                                        </p:attrNameLst>
                                      </p:cBhvr>
                                    </p:animMotion>
                                  </p:childTnLst>
                                </p:cTn>
                              </p:par>
                            </p:childTnLst>
                          </p:cTn>
                        </p:par>
                        <p:par>
                          <p:cTn id="102" fill="hold">
                            <p:stCondLst>
                              <p:cond delay="500"/>
                            </p:stCondLst>
                            <p:childTnLst>
                              <p:par>
                                <p:cTn id="103" presetClass="entr" nodeType="afterEffect" presetID="9" grpId="25" fill="hold">
                                  <p:stCondLst>
                                    <p:cond delay="0"/>
                                  </p:stCondLst>
                                  <p:iterate type="el" backwards="0">
                                    <p:tmAbs val="0"/>
                                  </p:iterate>
                                  <p:childTnLst>
                                    <p:set>
                                      <p:cBhvr>
                                        <p:cTn id="104" fill="hold"/>
                                        <p:tgtEl>
                                          <p:spTgt spid="488"/>
                                        </p:tgtEl>
                                        <p:attrNameLst>
                                          <p:attrName>style.visibility</p:attrName>
                                        </p:attrNameLst>
                                      </p:cBhvr>
                                      <p:to>
                                        <p:strVal val="visible"/>
                                      </p:to>
                                    </p:set>
                                    <p:animEffect filter="dissolve" transition="in">
                                      <p:cBhvr>
                                        <p:cTn id="105" dur="500"/>
                                        <p:tgtEl>
                                          <p:spTgt spid="488"/>
                                        </p:tgtEl>
                                      </p:cBhvr>
                                    </p:animEffect>
                                  </p:childTnLst>
                                </p:cTn>
                              </p:par>
                            </p:childTnLst>
                          </p:cTn>
                        </p:par>
                        <p:par>
                          <p:cTn id="106" fill="hold">
                            <p:stCondLst>
                              <p:cond delay="0"/>
                            </p:stCondLst>
                            <p:childTnLst>
                              <p:par>
                                <p:cTn id="107" presetClass="path" nodeType="afterEffect" presetSubtype="0" presetID="-1" grpId="26" accel="50000" decel="50000" fill="hold">
                                  <p:stCondLst>
                                    <p:cond delay="0"/>
                                  </p:stCondLst>
                                  <p:childTnLst>
                                    <p:animMotion path="M 0.000000 0.000000 L 0.244444 -0.319010" origin="layout" pathEditMode="relative">
                                      <p:cBhvr>
                                        <p:cTn id="108" dur="500" fill="hold"/>
                                        <p:tgtEl>
                                          <p:spTgt spid="488"/>
                                        </p:tgtEl>
                                        <p:attrNameLst>
                                          <p:attrName>ppt_x</p:attrName>
                                          <p:attrName>ppt_y</p:attrName>
                                        </p:attrNameLst>
                                      </p:cBhvr>
                                    </p:animMotion>
                                  </p:childTnLst>
                                </p:cTn>
                              </p:par>
                            </p:childTnLst>
                          </p:cTn>
                        </p:par>
                        <p:par>
                          <p:cTn id="109" fill="hold">
                            <p:stCondLst>
                              <p:cond delay="500"/>
                            </p:stCondLst>
                            <p:childTnLst>
                              <p:par>
                                <p:cTn id="110" presetClass="entr" nodeType="afterEffect" presetID="9" grpId="27" fill="hold">
                                  <p:stCondLst>
                                    <p:cond delay="0"/>
                                  </p:stCondLst>
                                  <p:iterate type="el" backwards="0">
                                    <p:tmAbs val="0"/>
                                  </p:iterate>
                                  <p:childTnLst>
                                    <p:set>
                                      <p:cBhvr>
                                        <p:cTn id="111" fill="hold"/>
                                        <p:tgtEl>
                                          <p:spTgt spid="489"/>
                                        </p:tgtEl>
                                        <p:attrNameLst>
                                          <p:attrName>style.visibility</p:attrName>
                                        </p:attrNameLst>
                                      </p:cBhvr>
                                      <p:to>
                                        <p:strVal val="visible"/>
                                      </p:to>
                                    </p:set>
                                    <p:animEffect filter="dissolve" transition="in">
                                      <p:cBhvr>
                                        <p:cTn id="112" dur="500"/>
                                        <p:tgtEl>
                                          <p:spTgt spid="489"/>
                                        </p:tgtEl>
                                      </p:cBhvr>
                                    </p:animEffect>
                                  </p:childTnLst>
                                </p:cTn>
                              </p:par>
                            </p:childTnLst>
                          </p:cTn>
                        </p:par>
                        <p:par>
                          <p:cTn id="113" fill="hold">
                            <p:stCondLst>
                              <p:cond delay="0"/>
                            </p:stCondLst>
                            <p:childTnLst>
                              <p:par>
                                <p:cTn id="114" presetClass="path" nodeType="afterEffect" presetSubtype="0" presetID="-1" grpId="28" accel="50000" decel="50000" fill="hold">
                                  <p:stCondLst>
                                    <p:cond delay="0"/>
                                  </p:stCondLst>
                                  <p:childTnLst>
                                    <p:animMotion path="M 0.000000 0.000000 L 0.364746 -0.345052" origin="layout" pathEditMode="relative">
                                      <p:cBhvr>
                                        <p:cTn id="115" dur="500" fill="hold"/>
                                        <p:tgtEl>
                                          <p:spTgt spid="489"/>
                                        </p:tgtEl>
                                        <p:attrNameLst>
                                          <p:attrName>ppt_x</p:attrName>
                                          <p:attrName>ppt_y</p:attrName>
                                        </p:attrNameLst>
                                      </p:cBhvr>
                                    </p:animMotion>
                                  </p:childTnLst>
                                </p:cTn>
                              </p:par>
                            </p:childTnLst>
                          </p:cTn>
                        </p:par>
                        <p:par>
                          <p:cTn id="116" fill="hold">
                            <p:stCondLst>
                              <p:cond delay="500"/>
                            </p:stCondLst>
                            <p:childTnLst>
                              <p:par>
                                <p:cTn id="117" presetClass="entr" nodeType="afterEffect" presetID="9" grpId="29" fill="hold">
                                  <p:stCondLst>
                                    <p:cond delay="0"/>
                                  </p:stCondLst>
                                  <p:iterate type="el" backwards="0">
                                    <p:tmAbs val="0"/>
                                  </p:iterate>
                                  <p:childTnLst>
                                    <p:set>
                                      <p:cBhvr>
                                        <p:cTn id="118" fill="hold"/>
                                        <p:tgtEl>
                                          <p:spTgt spid="490"/>
                                        </p:tgtEl>
                                        <p:attrNameLst>
                                          <p:attrName>style.visibility</p:attrName>
                                        </p:attrNameLst>
                                      </p:cBhvr>
                                      <p:to>
                                        <p:strVal val="visible"/>
                                      </p:to>
                                    </p:set>
                                    <p:animEffect filter="dissolve" transition="in">
                                      <p:cBhvr>
                                        <p:cTn id="119" dur="500"/>
                                        <p:tgtEl>
                                          <p:spTgt spid="490"/>
                                        </p:tgtEl>
                                      </p:cBhvr>
                                    </p:animEffect>
                                  </p:childTnLst>
                                </p:cTn>
                              </p:par>
                            </p:childTnLst>
                          </p:cTn>
                        </p:par>
                      </p:childTnLst>
                    </p:cTn>
                  </p:par>
                  <p:par>
                    <p:cTn id="120" fill="hold">
                      <p:stCondLst>
                        <p:cond delay="indefinite"/>
                      </p:stCondLst>
                      <p:childTnLst>
                        <p:par>
                          <p:cTn id="121" fill="hold">
                            <p:stCondLst>
                              <p:cond delay="0"/>
                            </p:stCondLst>
                            <p:childTnLst>
                              <p:par>
                                <p:cTn id="122" presetClass="exit" nodeType="clickEffect" presetID="9" grpId="30" fill="hold">
                                  <p:stCondLst>
                                    <p:cond delay="0"/>
                                  </p:stCondLst>
                                  <p:iterate type="el" backwards="0">
                                    <p:tmAbs val="0"/>
                                  </p:iterate>
                                  <p:childTnLst>
                                    <p:animEffect filter="dissolve" transition="out">
                                      <p:cBhvr>
                                        <p:cTn id="123" dur="500" fill="hold"/>
                                        <p:tgtEl>
                                          <p:spTgt spid="490"/>
                                        </p:tgtEl>
                                      </p:cBhvr>
                                    </p:animEffect>
                                    <p:set>
                                      <p:cBhvr>
                                        <p:cTn id="124" fill="hold">
                                          <p:stCondLst>
                                            <p:cond delay="499"/>
                                          </p:stCondLst>
                                        </p:cTn>
                                        <p:tgtEl>
                                          <p:spTgt spid="490"/>
                                        </p:tgtEl>
                                        <p:attrNameLst>
                                          <p:attrName>style.visibility</p:attrName>
                                        </p:attrNameLst>
                                      </p:cBhvr>
                                      <p:to>
                                        <p:strVal val="hidden"/>
                                      </p:to>
                                    </p:set>
                                  </p:childTnLst>
                                </p:cTn>
                              </p:par>
                            </p:childTnLst>
                          </p:cTn>
                        </p:par>
                        <p:par>
                          <p:cTn id="125" fill="hold">
                            <p:stCondLst>
                              <p:cond delay="500"/>
                            </p:stCondLst>
                            <p:childTnLst>
                              <p:par>
                                <p:cTn id="126" presetClass="exit" nodeType="afterEffect" presetID="9" grpId="31" fill="hold">
                                  <p:stCondLst>
                                    <p:cond delay="0"/>
                                  </p:stCondLst>
                                  <p:iterate type="el" backwards="0">
                                    <p:tmAbs val="0"/>
                                  </p:iterate>
                                  <p:childTnLst>
                                    <p:animEffect filter="dissolve" transition="out">
                                      <p:cBhvr>
                                        <p:cTn id="127" dur="500" fill="hold"/>
                                        <p:tgtEl>
                                          <p:spTgt spid="487"/>
                                        </p:tgtEl>
                                      </p:cBhvr>
                                    </p:animEffect>
                                    <p:set>
                                      <p:cBhvr>
                                        <p:cTn id="128" fill="hold">
                                          <p:stCondLst>
                                            <p:cond delay="499"/>
                                          </p:stCondLst>
                                        </p:cTn>
                                        <p:tgtEl>
                                          <p:spTgt spid="487"/>
                                        </p:tgtEl>
                                        <p:attrNameLst>
                                          <p:attrName>style.visibility</p:attrName>
                                        </p:attrNameLst>
                                      </p:cBhvr>
                                      <p:to>
                                        <p:strVal val="hidden"/>
                                      </p:to>
                                    </p:set>
                                  </p:childTnLst>
                                </p:cTn>
                              </p:par>
                            </p:childTnLst>
                          </p:cTn>
                        </p:par>
                        <p:par>
                          <p:cTn id="129" fill="hold">
                            <p:stCondLst>
                              <p:cond delay="1000"/>
                            </p:stCondLst>
                            <p:childTnLst>
                              <p:par>
                                <p:cTn id="130" presetClass="exit" nodeType="afterEffect" presetID="9" grpId="32" fill="hold">
                                  <p:stCondLst>
                                    <p:cond delay="0"/>
                                  </p:stCondLst>
                                  <p:iterate type="el" backwards="0">
                                    <p:tmAbs val="0"/>
                                  </p:iterate>
                                  <p:childTnLst>
                                    <p:animEffect filter="dissolve" transition="out">
                                      <p:cBhvr>
                                        <p:cTn id="131" dur="500" fill="hold"/>
                                        <p:tgtEl>
                                          <p:spTgt spid="488"/>
                                        </p:tgtEl>
                                      </p:cBhvr>
                                    </p:animEffect>
                                    <p:set>
                                      <p:cBhvr>
                                        <p:cTn id="132" fill="hold">
                                          <p:stCondLst>
                                            <p:cond delay="499"/>
                                          </p:stCondLst>
                                        </p:cTn>
                                        <p:tgtEl>
                                          <p:spTgt spid="488"/>
                                        </p:tgtEl>
                                        <p:attrNameLst>
                                          <p:attrName>style.visibility</p:attrName>
                                        </p:attrNameLst>
                                      </p:cBhvr>
                                      <p:to>
                                        <p:strVal val="hidden"/>
                                      </p:to>
                                    </p:set>
                                  </p:childTnLst>
                                </p:cTn>
                              </p:par>
                            </p:childTnLst>
                          </p:cTn>
                        </p:par>
                        <p:par>
                          <p:cTn id="133" fill="hold">
                            <p:stCondLst>
                              <p:cond delay="1500"/>
                            </p:stCondLst>
                            <p:childTnLst>
                              <p:par>
                                <p:cTn id="134" presetClass="exit" nodeType="afterEffect" presetID="9" grpId="33" fill="hold">
                                  <p:stCondLst>
                                    <p:cond delay="0"/>
                                  </p:stCondLst>
                                  <p:iterate type="el" backwards="0">
                                    <p:tmAbs val="0"/>
                                  </p:iterate>
                                  <p:childTnLst>
                                    <p:animEffect filter="dissolve" transition="out">
                                      <p:cBhvr>
                                        <p:cTn id="135" dur="500" fill="hold"/>
                                        <p:tgtEl>
                                          <p:spTgt spid="489"/>
                                        </p:tgtEl>
                                      </p:cBhvr>
                                    </p:animEffect>
                                    <p:set>
                                      <p:cBhvr>
                                        <p:cTn id="136" fill="hold">
                                          <p:stCondLst>
                                            <p:cond delay="499"/>
                                          </p:stCondLst>
                                        </p:cTn>
                                        <p:tgtEl>
                                          <p:spTgt spid="489"/>
                                        </p:tgtEl>
                                        <p:attrNameLst>
                                          <p:attrName>style.visibility</p:attrName>
                                        </p:attrNameLst>
                                      </p:cBhvr>
                                      <p:to>
                                        <p:strVal val="hidden"/>
                                      </p:to>
                                    </p:set>
                                  </p:childTnLst>
                                </p:cTn>
                              </p:par>
                            </p:childTnLst>
                          </p:cTn>
                        </p:par>
                        <p:par>
                          <p:cTn id="137" fill="hold">
                            <p:stCondLst>
                              <p:cond delay="2000"/>
                            </p:stCondLst>
                            <p:childTnLst>
                              <p:par>
                                <p:cTn id="138" presetClass="entr" nodeType="afterEffect" presetID="9" grpId="34" fill="hold">
                                  <p:stCondLst>
                                    <p:cond delay="0"/>
                                  </p:stCondLst>
                                  <p:iterate type="el" backwards="0">
                                    <p:tmAbs val="0"/>
                                  </p:iterate>
                                  <p:childTnLst>
                                    <p:set>
                                      <p:cBhvr>
                                        <p:cTn id="139" fill="hold"/>
                                        <p:tgtEl>
                                          <p:spTgt spid="491"/>
                                        </p:tgtEl>
                                        <p:attrNameLst>
                                          <p:attrName>style.visibility</p:attrName>
                                        </p:attrNameLst>
                                      </p:cBhvr>
                                      <p:to>
                                        <p:strVal val="visible"/>
                                      </p:to>
                                    </p:set>
                                    <p:animEffect filter="dissolve" transition="in">
                                      <p:cBhvr>
                                        <p:cTn id="140" dur="500"/>
                                        <p:tgtEl>
                                          <p:spTgt spid="491"/>
                                        </p:tgtEl>
                                      </p:cBhvr>
                                    </p:animEffect>
                                  </p:childTnLst>
                                </p:cTn>
                              </p:par>
                            </p:childTnLst>
                          </p:cTn>
                        </p:par>
                        <p:par>
                          <p:cTn id="141" fill="hold">
                            <p:stCondLst>
                              <p:cond delay="2500"/>
                            </p:stCondLst>
                            <p:childTnLst>
                              <p:par>
                                <p:cTn id="142" presetClass="entr" nodeType="afterEffect" presetID="9" grpId="35" fill="hold">
                                  <p:stCondLst>
                                    <p:cond delay="0"/>
                                  </p:stCondLst>
                                  <p:iterate type="el" backwards="0">
                                    <p:tmAbs val="0"/>
                                  </p:iterate>
                                  <p:childTnLst>
                                    <p:set>
                                      <p:cBhvr>
                                        <p:cTn id="143" fill="hold"/>
                                        <p:tgtEl>
                                          <p:spTgt spid="492"/>
                                        </p:tgtEl>
                                        <p:attrNameLst>
                                          <p:attrName>style.visibility</p:attrName>
                                        </p:attrNameLst>
                                      </p:cBhvr>
                                      <p:to>
                                        <p:strVal val="visible"/>
                                      </p:to>
                                    </p:set>
                                    <p:animEffect filter="dissolve" transition="in">
                                      <p:cBhvr>
                                        <p:cTn id="144" dur="500"/>
                                        <p:tgtEl>
                                          <p:spTgt spid="492"/>
                                        </p:tgtEl>
                                      </p:cBhvr>
                                    </p:animEffect>
                                  </p:childTnLst>
                                </p:cTn>
                              </p:par>
                            </p:childTnLst>
                          </p:cTn>
                        </p:par>
                        <p:par>
                          <p:cTn id="145" fill="hold">
                            <p:stCondLst>
                              <p:cond delay="0"/>
                            </p:stCondLst>
                            <p:childTnLst>
                              <p:par>
                                <p:cTn id="146" presetClass="path" nodeType="afterEffect" presetSubtype="0" presetID="-1" grpId="36" accel="50000" decel="50000" fill="hold">
                                  <p:stCondLst>
                                    <p:cond delay="0"/>
                                  </p:stCondLst>
                                  <p:childTnLst>
                                    <p:animMotion path="M 0.000000 0.000000 L 0.153320 -0.035156" origin="layout" pathEditMode="relative">
                                      <p:cBhvr>
                                        <p:cTn id="147" dur="750" fill="hold"/>
                                        <p:tgtEl>
                                          <p:spTgt spid="491"/>
                                        </p:tgtEl>
                                        <p:attrNameLst>
                                          <p:attrName>ppt_x</p:attrName>
                                          <p:attrName>ppt_y</p:attrName>
                                        </p:attrNameLst>
                                      </p:cBhvr>
                                    </p:animMotion>
                                  </p:childTnLst>
                                </p:cTn>
                              </p:par>
                            </p:childTnLst>
                          </p:cTn>
                        </p:par>
                        <p:par>
                          <p:cTn id="148" fill="hold">
                            <p:stCondLst>
                              <p:cond delay="0"/>
                            </p:stCondLst>
                            <p:childTnLst>
                              <p:par>
                                <p:cTn id="149" presetClass="path" nodeType="withEffect" presetSubtype="0" presetID="-1" grpId="37" accel="50000" decel="50000" fill="hold">
                                  <p:stCondLst>
                                    <p:cond delay="0"/>
                                  </p:stCondLst>
                                  <p:childTnLst>
                                    <p:animMotion path="M 0.000000 0.000000 L 0.156250 0.018229" origin="layout" pathEditMode="relative">
                                      <p:cBhvr>
                                        <p:cTn id="150" dur="750" fill="hold"/>
                                        <p:tgtEl>
                                          <p:spTgt spid="492"/>
                                        </p:tgtEl>
                                        <p:attrNameLst>
                                          <p:attrName>ppt_x</p:attrName>
                                          <p:attrName>ppt_y</p:attrName>
                                        </p:attrNameLst>
                                      </p:cBhvr>
                                    </p:animMotion>
                                  </p:childTnLst>
                                </p:cTn>
                              </p:par>
                            </p:childTnLst>
                          </p:cTn>
                        </p:par>
                        <p:par>
                          <p:cTn id="151" fill="hold">
                            <p:stCondLst>
                              <p:cond delay="750"/>
                            </p:stCondLst>
                            <p:childTnLst>
                              <p:par>
                                <p:cTn id="152" presetClass="entr" nodeType="afterEffect" presetSubtype="0" presetID="1" grpId="38" fill="hold">
                                  <p:stCondLst>
                                    <p:cond delay="0"/>
                                  </p:stCondLst>
                                  <p:iterate type="el" backwards="0">
                                    <p:tmAbs val="0"/>
                                  </p:iterate>
                                  <p:childTnLst>
                                    <p:set>
                                      <p:cBhvr>
                                        <p:cTn id="153" fill="hold"/>
                                        <p:tgtEl>
                                          <p:spTgt spid="495"/>
                                        </p:tgtEl>
                                        <p:attrNameLst>
                                          <p:attrName>style.visibility</p:attrName>
                                        </p:attrNameLst>
                                      </p:cBhvr>
                                      <p:to>
                                        <p:strVal val="visible"/>
                                      </p:to>
                                    </p:set>
                                  </p:childTnLst>
                                </p:cTn>
                              </p:par>
                            </p:childTnLst>
                          </p:cTn>
                        </p:par>
                        <p:par>
                          <p:cTn id="154" fill="hold">
                            <p:stCondLst>
                              <p:cond delay="750"/>
                            </p:stCondLst>
                            <p:childTnLst>
                              <p:par>
                                <p:cTn id="155" presetClass="entr" nodeType="afterEffect" presetSubtype="0" presetID="1" grpId="39" fill="hold">
                                  <p:stCondLst>
                                    <p:cond delay="0"/>
                                  </p:stCondLst>
                                  <p:iterate type="el" backwards="0">
                                    <p:tmAbs val="0"/>
                                  </p:iterate>
                                  <p:childTnLst>
                                    <p:set>
                                      <p:cBhvr>
                                        <p:cTn id="156" fill="hold"/>
                                        <p:tgtEl>
                                          <p:spTgt spid="496"/>
                                        </p:tgtEl>
                                        <p:attrNameLst>
                                          <p:attrName>style.visibility</p:attrName>
                                        </p:attrNameLst>
                                      </p:cBhvr>
                                      <p:to>
                                        <p:strVal val="visible"/>
                                      </p:to>
                                    </p:set>
                                  </p:childTnLst>
                                </p:cTn>
                              </p:par>
                            </p:childTnLst>
                          </p:cTn>
                        </p:par>
                        <p:par>
                          <p:cTn id="157" fill="hold">
                            <p:stCondLst>
                              <p:cond delay="750"/>
                            </p:stCondLst>
                            <p:childTnLst>
                              <p:par>
                                <p:cTn id="158" presetClass="entr" nodeType="afterEffect" presetID="9" grpId="40" fill="hold">
                                  <p:stCondLst>
                                    <p:cond delay="0"/>
                                  </p:stCondLst>
                                  <p:iterate type="el" backwards="0">
                                    <p:tmAbs val="0"/>
                                  </p:iterate>
                                  <p:childTnLst>
                                    <p:set>
                                      <p:cBhvr>
                                        <p:cTn id="159" fill="hold"/>
                                        <p:tgtEl>
                                          <p:spTgt spid="446"/>
                                        </p:tgtEl>
                                        <p:attrNameLst>
                                          <p:attrName>style.visibility</p:attrName>
                                        </p:attrNameLst>
                                      </p:cBhvr>
                                      <p:to>
                                        <p:strVal val="visible"/>
                                      </p:to>
                                    </p:set>
                                    <p:animEffect filter="dissolve" transition="in">
                                      <p:cBhvr>
                                        <p:cTn id="160" dur="500"/>
                                        <p:tgtEl>
                                          <p:spTgt spid="446"/>
                                        </p:tgtEl>
                                      </p:cBhvr>
                                    </p:animEffect>
                                  </p:childTnLst>
                                </p:cTn>
                              </p:par>
                            </p:childTnLst>
                          </p:cTn>
                        </p:par>
                        <p:par>
                          <p:cTn id="161" fill="hold">
                            <p:stCondLst>
                              <p:cond delay="1250"/>
                            </p:stCondLst>
                            <p:childTnLst>
                              <p:par>
                                <p:cTn id="162" presetClass="entr" nodeType="afterEffect" presetID="9" grpId="41" fill="hold">
                                  <p:stCondLst>
                                    <p:cond delay="0"/>
                                  </p:stCondLst>
                                  <p:iterate type="el" backwards="0">
                                    <p:tmAbs val="0"/>
                                  </p:iterate>
                                  <p:childTnLst>
                                    <p:set>
                                      <p:cBhvr>
                                        <p:cTn id="163" fill="hold"/>
                                        <p:tgtEl>
                                          <p:spTgt spid="494"/>
                                        </p:tgtEl>
                                        <p:attrNameLst>
                                          <p:attrName>style.visibility</p:attrName>
                                        </p:attrNameLst>
                                      </p:cBhvr>
                                      <p:to>
                                        <p:strVal val="visible"/>
                                      </p:to>
                                    </p:set>
                                    <p:animEffect filter="dissolve" transition="in">
                                      <p:cBhvr>
                                        <p:cTn id="164" dur="500"/>
                                        <p:tgtEl>
                                          <p:spTgt spid="494"/>
                                        </p:tgtEl>
                                      </p:cBhvr>
                                    </p:animEffect>
                                  </p:childTnLst>
                                </p:cTn>
                              </p:par>
                            </p:childTnLst>
                          </p:cTn>
                        </p:par>
                        <p:par>
                          <p:cTn id="165" fill="hold">
                            <p:stCondLst>
                              <p:cond delay="1750"/>
                            </p:stCondLst>
                            <p:childTnLst>
                              <p:par>
                                <p:cTn id="166" presetClass="exit" nodeType="afterEffect" presetSubtype="0" presetID="1" grpId="42" fill="hold">
                                  <p:stCondLst>
                                    <p:cond delay="0"/>
                                  </p:stCondLst>
                                  <p:iterate type="el" backwards="0">
                                    <p:tmAbs val="0"/>
                                  </p:iterate>
                                  <p:childTnLst>
                                    <p:set>
                                      <p:cBhvr>
                                        <p:cTn id="167" fill="hold">
                                          <p:stCondLst>
                                            <p:cond delay="0"/>
                                          </p:stCondLst>
                                        </p:cTn>
                                        <p:tgtEl>
                                          <p:spTgt spid="491"/>
                                        </p:tgtEl>
                                        <p:attrNameLst>
                                          <p:attrName>style.visibility</p:attrName>
                                        </p:attrNameLst>
                                      </p:cBhvr>
                                      <p:to>
                                        <p:strVal val="hidden"/>
                                      </p:to>
                                    </p:set>
                                  </p:childTnLst>
                                </p:cTn>
                              </p:par>
                            </p:childTnLst>
                          </p:cTn>
                        </p:par>
                        <p:par>
                          <p:cTn id="168" fill="hold">
                            <p:stCondLst>
                              <p:cond delay="1750"/>
                            </p:stCondLst>
                            <p:childTnLst>
                              <p:par>
                                <p:cTn id="169" presetClass="exit" nodeType="afterEffect" presetSubtype="0" presetID="1" grpId="43" fill="hold">
                                  <p:stCondLst>
                                    <p:cond delay="0"/>
                                  </p:stCondLst>
                                  <p:iterate type="el" backwards="0">
                                    <p:tmAbs val="0"/>
                                  </p:iterate>
                                  <p:childTnLst>
                                    <p:set>
                                      <p:cBhvr>
                                        <p:cTn id="170" fill="hold">
                                          <p:stCondLst>
                                            <p:cond delay="0"/>
                                          </p:stCondLst>
                                        </p:cTn>
                                        <p:tgtEl>
                                          <p:spTgt spid="492"/>
                                        </p:tgtEl>
                                        <p:attrNameLst>
                                          <p:attrName>style.visibility</p:attrName>
                                        </p:attrNameLst>
                                      </p:cBhvr>
                                      <p:to>
                                        <p:strVal val="hidden"/>
                                      </p:to>
                                    </p:set>
                                  </p:childTnLst>
                                </p:cTn>
                              </p:par>
                            </p:childTnLst>
                          </p:cTn>
                        </p:par>
                        <p:par>
                          <p:cTn id="171" fill="hold">
                            <p:stCondLst>
                              <p:cond delay="1750"/>
                            </p:stCondLst>
                            <p:childTnLst>
                              <p:par>
                                <p:cTn id="172" presetClass="entr" nodeType="afterEffect" presetID="9" grpId="44" fill="hold">
                                  <p:stCondLst>
                                    <p:cond delay="0"/>
                                  </p:stCondLst>
                                  <p:iterate type="el" backwards="0">
                                    <p:tmAbs val="0"/>
                                  </p:iterate>
                                  <p:childTnLst>
                                    <p:set>
                                      <p:cBhvr>
                                        <p:cTn id="173" fill="hold"/>
                                        <p:tgtEl>
                                          <p:spTgt spid="493"/>
                                        </p:tgtEl>
                                        <p:attrNameLst>
                                          <p:attrName>style.visibility</p:attrName>
                                        </p:attrNameLst>
                                      </p:cBhvr>
                                      <p:to>
                                        <p:strVal val="visible"/>
                                      </p:to>
                                    </p:set>
                                    <p:animEffect filter="dissolve" transition="in">
                                      <p:cBhvr>
                                        <p:cTn id="174" dur="500"/>
                                        <p:tgtEl>
                                          <p:spTgt spid="493"/>
                                        </p:tgtEl>
                                      </p:cBhvr>
                                    </p:animEffect>
                                  </p:childTnLst>
                                </p:cTn>
                              </p:par>
                            </p:childTnLst>
                          </p:cTn>
                        </p:par>
                      </p:childTnLst>
                    </p:cTn>
                  </p:par>
                  <p:par>
                    <p:cTn id="175" fill="hold">
                      <p:stCondLst>
                        <p:cond delay="indefinite"/>
                      </p:stCondLst>
                      <p:childTnLst>
                        <p:par>
                          <p:cTn id="176" fill="hold">
                            <p:stCondLst>
                              <p:cond delay="0"/>
                            </p:stCondLst>
                            <p:childTnLst>
                              <p:par>
                                <p:cTn id="177" presetClass="exit" nodeType="clickEffect" presetID="9" grpId="45" fill="hold">
                                  <p:stCondLst>
                                    <p:cond delay="0"/>
                                  </p:stCondLst>
                                  <p:iterate type="el" backwards="0">
                                    <p:tmAbs val="0"/>
                                  </p:iterate>
                                  <p:childTnLst>
                                    <p:animEffect filter="dissolve" transition="out">
                                      <p:cBhvr>
                                        <p:cTn id="178" dur="500" fill="hold"/>
                                        <p:tgtEl>
                                          <p:spTgt spid="493"/>
                                        </p:tgtEl>
                                      </p:cBhvr>
                                    </p:animEffect>
                                    <p:set>
                                      <p:cBhvr>
                                        <p:cTn id="179" fill="hold">
                                          <p:stCondLst>
                                            <p:cond delay="499"/>
                                          </p:stCondLst>
                                        </p:cTn>
                                        <p:tgtEl>
                                          <p:spTgt spid="493"/>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Class="entr" nodeType="clickEffect" presetID="9" grpId="46" fill="hold">
                                  <p:stCondLst>
                                    <p:cond delay="0"/>
                                  </p:stCondLst>
                                  <p:iterate type="el" backwards="0">
                                    <p:tmAbs val="0"/>
                                  </p:iterate>
                                  <p:childTnLst>
                                    <p:set>
                                      <p:cBhvr>
                                        <p:cTn id="183" fill="hold"/>
                                        <p:tgtEl>
                                          <p:spTgt spid="497"/>
                                        </p:tgtEl>
                                        <p:attrNameLst>
                                          <p:attrName>style.visibility</p:attrName>
                                        </p:attrNameLst>
                                      </p:cBhvr>
                                      <p:to>
                                        <p:strVal val="visible"/>
                                      </p:to>
                                    </p:set>
                                    <p:animEffect filter="dissolve" transition="in">
                                      <p:cBhvr>
                                        <p:cTn id="184" dur="500"/>
                                        <p:tgtEl>
                                          <p:spTgt spid="497"/>
                                        </p:tgtEl>
                                      </p:cBhvr>
                                    </p:animEffect>
                                  </p:childTnLst>
                                </p:cTn>
                              </p:par>
                            </p:childTnLst>
                          </p:cTn>
                        </p:par>
                      </p:childTnLst>
                    </p:cTn>
                  </p:par>
                  <p:par>
                    <p:cTn id="185" fill="hold">
                      <p:stCondLst>
                        <p:cond delay="indefinite"/>
                      </p:stCondLst>
                      <p:childTnLst>
                        <p:par>
                          <p:cTn id="186" fill="hold">
                            <p:stCondLst>
                              <p:cond delay="0"/>
                            </p:stCondLst>
                            <p:childTnLst>
                              <p:par>
                                <p:cTn id="187" presetClass="entr" nodeType="clickEffect" presetID="9" grpId="47" fill="hold">
                                  <p:stCondLst>
                                    <p:cond delay="0"/>
                                  </p:stCondLst>
                                  <p:iterate type="el" backwards="0">
                                    <p:tmAbs val="0"/>
                                  </p:iterate>
                                  <p:childTnLst>
                                    <p:set>
                                      <p:cBhvr>
                                        <p:cTn id="188" fill="hold"/>
                                        <p:tgtEl>
                                          <p:spTgt spid="508"/>
                                        </p:tgtEl>
                                        <p:attrNameLst>
                                          <p:attrName>style.visibility</p:attrName>
                                        </p:attrNameLst>
                                      </p:cBhvr>
                                      <p:to>
                                        <p:strVal val="visible"/>
                                      </p:to>
                                    </p:set>
                                    <p:animEffect filter="dissolve" transition="in">
                                      <p:cBhvr>
                                        <p:cTn id="189" dur="500"/>
                                        <p:tgtEl>
                                          <p:spTgt spid="508"/>
                                        </p:tgtEl>
                                      </p:cBhvr>
                                    </p:animEffect>
                                  </p:childTnLst>
                                </p:cTn>
                              </p:par>
                            </p:childTnLst>
                          </p:cTn>
                        </p:par>
                      </p:childTnLst>
                    </p:cTn>
                  </p:par>
                  <p:par>
                    <p:cTn id="190" fill="hold">
                      <p:stCondLst>
                        <p:cond delay="indefinite"/>
                      </p:stCondLst>
                      <p:childTnLst>
                        <p:par>
                          <p:cTn id="191" fill="hold">
                            <p:stCondLst>
                              <p:cond delay="0"/>
                            </p:stCondLst>
                            <p:childTnLst>
                              <p:par>
                                <p:cTn id="192" presetClass="exit" nodeType="clickEffect" presetID="9" grpId="48" fill="hold">
                                  <p:stCondLst>
                                    <p:cond delay="0"/>
                                  </p:stCondLst>
                                  <p:iterate type="el" backwards="0">
                                    <p:tmAbs val="0"/>
                                  </p:iterate>
                                  <p:childTnLst>
                                    <p:animEffect filter="dissolve" transition="out">
                                      <p:cBhvr>
                                        <p:cTn id="193" dur="500" fill="hold"/>
                                        <p:tgtEl>
                                          <p:spTgt spid="508"/>
                                        </p:tgtEl>
                                      </p:cBhvr>
                                    </p:animEffect>
                                    <p:set>
                                      <p:cBhvr>
                                        <p:cTn id="194" fill="hold">
                                          <p:stCondLst>
                                            <p:cond delay="499"/>
                                          </p:stCondLst>
                                        </p:cTn>
                                        <p:tgtEl>
                                          <p:spTgt spid="508"/>
                                        </p:tgtEl>
                                        <p:attrNameLst>
                                          <p:attrName>style.visibility</p:attrName>
                                        </p:attrNameLst>
                                      </p:cBhvr>
                                      <p:to>
                                        <p:strVal val="hidden"/>
                                      </p:to>
                                    </p:set>
                                  </p:childTnLst>
                                </p:cTn>
                              </p:par>
                            </p:childTnLst>
                          </p:cTn>
                        </p:par>
                        <p:par>
                          <p:cTn id="195" fill="hold">
                            <p:stCondLst>
                              <p:cond delay="500"/>
                            </p:stCondLst>
                            <p:childTnLst>
                              <p:par>
                                <p:cTn id="196" presetClass="entr" nodeType="afterEffect" presetID="9" grpId="49" fill="hold">
                                  <p:stCondLst>
                                    <p:cond delay="0"/>
                                  </p:stCondLst>
                                  <p:iterate type="el" backwards="0">
                                    <p:tmAbs val="0"/>
                                  </p:iterate>
                                  <p:childTnLst>
                                    <p:set>
                                      <p:cBhvr>
                                        <p:cTn id="197" fill="hold"/>
                                        <p:tgtEl>
                                          <p:spTgt spid="498"/>
                                        </p:tgtEl>
                                        <p:attrNameLst>
                                          <p:attrName>style.visibility</p:attrName>
                                        </p:attrNameLst>
                                      </p:cBhvr>
                                      <p:to>
                                        <p:strVal val="visible"/>
                                      </p:to>
                                    </p:set>
                                    <p:animEffect filter="dissolve" transition="in">
                                      <p:cBhvr>
                                        <p:cTn id="198" dur="500"/>
                                        <p:tgtEl>
                                          <p:spTgt spid="498"/>
                                        </p:tgtEl>
                                      </p:cBhvr>
                                    </p:animEffect>
                                  </p:childTnLst>
                                </p:cTn>
                              </p:par>
                            </p:childTnLst>
                          </p:cTn>
                        </p:par>
                      </p:childTnLst>
                    </p:cTn>
                  </p:par>
                  <p:par>
                    <p:cTn id="199" fill="hold">
                      <p:stCondLst>
                        <p:cond delay="indefinite"/>
                      </p:stCondLst>
                      <p:childTnLst>
                        <p:par>
                          <p:cTn id="200" fill="hold">
                            <p:stCondLst>
                              <p:cond delay="0"/>
                            </p:stCondLst>
                            <p:childTnLst>
                              <p:par>
                                <p:cTn id="201" presetClass="entr" nodeType="clickEffect" presetID="9" grpId="50" fill="hold">
                                  <p:stCondLst>
                                    <p:cond delay="0"/>
                                  </p:stCondLst>
                                  <p:iterate type="el" backwards="0">
                                    <p:tmAbs val="0"/>
                                  </p:iterate>
                                  <p:childTnLst>
                                    <p:set>
                                      <p:cBhvr>
                                        <p:cTn id="202" fill="hold"/>
                                        <p:tgtEl>
                                          <p:spTgt spid="509"/>
                                        </p:tgtEl>
                                        <p:attrNameLst>
                                          <p:attrName>style.visibility</p:attrName>
                                        </p:attrNameLst>
                                      </p:cBhvr>
                                      <p:to>
                                        <p:strVal val="visible"/>
                                      </p:to>
                                    </p:set>
                                    <p:animEffect filter="dissolve" transition="in">
                                      <p:cBhvr>
                                        <p:cTn id="203" dur="500"/>
                                        <p:tgtEl>
                                          <p:spTgt spid="509"/>
                                        </p:tgtEl>
                                      </p:cBhvr>
                                    </p:animEffect>
                                  </p:childTnLst>
                                </p:cTn>
                              </p:par>
                            </p:childTnLst>
                          </p:cTn>
                        </p:par>
                        <p:par>
                          <p:cTn id="204" fill="hold">
                            <p:stCondLst>
                              <p:cond delay="0"/>
                            </p:stCondLst>
                            <p:childTnLst>
                              <p:par>
                                <p:cTn id="205" presetClass="path" nodeType="afterEffect" presetSubtype="0" presetID="-1" grpId="51" accel="50000" decel="50000" fill="hold">
                                  <p:stCondLst>
                                    <p:cond delay="0"/>
                                  </p:stCondLst>
                                  <p:childTnLst>
                                    <p:animMotion path="M 0.000000 0.000000 L 0.264314 -0.319010" origin="layout" pathEditMode="relative">
                                      <p:cBhvr>
                                        <p:cTn id="206" dur="500" fill="hold"/>
                                        <p:tgtEl>
                                          <p:spTgt spid="509"/>
                                        </p:tgtEl>
                                        <p:attrNameLst>
                                          <p:attrName>ppt_x</p:attrName>
                                          <p:attrName>ppt_y</p:attrName>
                                        </p:attrNameLst>
                                      </p:cBhvr>
                                    </p:animMotion>
                                  </p:childTnLst>
                                </p:cTn>
                              </p:par>
                            </p:childTnLst>
                          </p:cTn>
                        </p:par>
                      </p:childTnLst>
                    </p:cTn>
                  </p:par>
                  <p:par>
                    <p:cTn id="207" fill="hold">
                      <p:stCondLst>
                        <p:cond delay="indefinite"/>
                      </p:stCondLst>
                      <p:childTnLst>
                        <p:par>
                          <p:cTn id="208" fill="hold">
                            <p:stCondLst>
                              <p:cond delay="0"/>
                            </p:stCondLst>
                            <p:childTnLst>
                              <p:par>
                                <p:cTn id="209" presetClass="exit" nodeType="clickEffect" presetID="9" grpId="52" fill="hold">
                                  <p:stCondLst>
                                    <p:cond delay="0"/>
                                  </p:stCondLst>
                                  <p:iterate type="el" backwards="0">
                                    <p:tmAbs val="0"/>
                                  </p:iterate>
                                  <p:childTnLst>
                                    <p:animEffect filter="dissolve" transition="out">
                                      <p:cBhvr>
                                        <p:cTn id="210" dur="500" fill="hold"/>
                                        <p:tgtEl>
                                          <p:spTgt spid="509"/>
                                        </p:tgtEl>
                                      </p:cBhvr>
                                    </p:animEffect>
                                    <p:set>
                                      <p:cBhvr>
                                        <p:cTn id="211" fill="hold">
                                          <p:stCondLst>
                                            <p:cond delay="499"/>
                                          </p:stCondLst>
                                        </p:cTn>
                                        <p:tgtEl>
                                          <p:spTgt spid="509"/>
                                        </p:tgtEl>
                                        <p:attrNameLst>
                                          <p:attrName>style.visibility</p:attrName>
                                        </p:attrNameLst>
                                      </p:cBhvr>
                                      <p:to>
                                        <p:strVal val="hidden"/>
                                      </p:to>
                                    </p:set>
                                  </p:childTnLst>
                                </p:cTn>
                              </p:par>
                            </p:childTnLst>
                          </p:cTn>
                        </p:par>
                        <p:par>
                          <p:cTn id="212" fill="hold">
                            <p:stCondLst>
                              <p:cond delay="500"/>
                            </p:stCondLst>
                            <p:childTnLst>
                              <p:par>
                                <p:cTn id="213" presetClass="entr" nodeType="afterEffect" presetID="9" grpId="53" fill="hold">
                                  <p:stCondLst>
                                    <p:cond delay="0"/>
                                  </p:stCondLst>
                                  <p:iterate type="el" backwards="0">
                                    <p:tmAbs val="0"/>
                                  </p:iterate>
                                  <p:childTnLst>
                                    <p:set>
                                      <p:cBhvr>
                                        <p:cTn id="214" fill="hold"/>
                                        <p:tgtEl>
                                          <p:spTgt spid="499"/>
                                        </p:tgtEl>
                                        <p:attrNameLst>
                                          <p:attrName>style.visibility</p:attrName>
                                        </p:attrNameLst>
                                      </p:cBhvr>
                                      <p:to>
                                        <p:strVal val="visible"/>
                                      </p:to>
                                    </p:set>
                                    <p:animEffect filter="dissolve" transition="in">
                                      <p:cBhvr>
                                        <p:cTn id="215" dur="500"/>
                                        <p:tgtEl>
                                          <p:spTgt spid="499"/>
                                        </p:tgtEl>
                                      </p:cBhvr>
                                    </p:animEffect>
                                  </p:childTnLst>
                                </p:cTn>
                              </p:par>
                            </p:childTnLst>
                          </p:cTn>
                        </p:par>
                      </p:childTnLst>
                    </p:cTn>
                  </p:par>
                  <p:par>
                    <p:cTn id="216" fill="hold">
                      <p:stCondLst>
                        <p:cond delay="indefinite"/>
                      </p:stCondLst>
                      <p:childTnLst>
                        <p:par>
                          <p:cTn id="217" fill="hold">
                            <p:stCondLst>
                              <p:cond delay="0"/>
                            </p:stCondLst>
                            <p:childTnLst>
                              <p:par>
                                <p:cTn id="218" presetClass="entr" nodeType="clickEffect" presetID="9" grpId="54" fill="hold">
                                  <p:stCondLst>
                                    <p:cond delay="0"/>
                                  </p:stCondLst>
                                  <p:iterate type="el" backwards="0">
                                    <p:tmAbs val="0"/>
                                  </p:iterate>
                                  <p:childTnLst>
                                    <p:set>
                                      <p:cBhvr>
                                        <p:cTn id="219" fill="hold"/>
                                        <p:tgtEl>
                                          <p:spTgt spid="500"/>
                                        </p:tgtEl>
                                        <p:attrNameLst>
                                          <p:attrName>style.visibility</p:attrName>
                                        </p:attrNameLst>
                                      </p:cBhvr>
                                      <p:to>
                                        <p:strVal val="visible"/>
                                      </p:to>
                                    </p:set>
                                    <p:animEffect filter="dissolve" transition="in">
                                      <p:cBhvr>
                                        <p:cTn id="220" dur="500"/>
                                        <p:tgtEl>
                                          <p:spTgt spid="500"/>
                                        </p:tgtEl>
                                      </p:cBhvr>
                                    </p:animEffect>
                                  </p:childTnLst>
                                </p:cTn>
                              </p:par>
                            </p:childTnLst>
                          </p:cTn>
                        </p:par>
                      </p:childTnLst>
                    </p:cTn>
                  </p:par>
                  <p:par>
                    <p:cTn id="221" fill="hold">
                      <p:stCondLst>
                        <p:cond delay="indefinite"/>
                      </p:stCondLst>
                      <p:childTnLst>
                        <p:par>
                          <p:cTn id="222" fill="hold">
                            <p:stCondLst>
                              <p:cond delay="0"/>
                            </p:stCondLst>
                            <p:childTnLst>
                              <p:par>
                                <p:cTn id="223" presetClass="entr" nodeType="clickEffect" presetID="9" grpId="55" fill="hold">
                                  <p:stCondLst>
                                    <p:cond delay="0"/>
                                  </p:stCondLst>
                                  <p:iterate type="el" backwards="0">
                                    <p:tmAbs val="0"/>
                                  </p:iterate>
                                  <p:childTnLst>
                                    <p:set>
                                      <p:cBhvr>
                                        <p:cTn id="224" fill="hold"/>
                                        <p:tgtEl>
                                          <p:spTgt spid="510"/>
                                        </p:tgtEl>
                                        <p:attrNameLst>
                                          <p:attrName>style.visibility</p:attrName>
                                        </p:attrNameLst>
                                      </p:cBhvr>
                                      <p:to>
                                        <p:strVal val="visible"/>
                                      </p:to>
                                    </p:set>
                                    <p:animEffect filter="dissolve" transition="in">
                                      <p:cBhvr>
                                        <p:cTn id="225" dur="500"/>
                                        <p:tgtEl>
                                          <p:spTgt spid="510"/>
                                        </p:tgtEl>
                                      </p:cBhvr>
                                    </p:animEffect>
                                  </p:childTnLst>
                                </p:cTn>
                              </p:par>
                            </p:childTnLst>
                          </p:cTn>
                        </p:par>
                      </p:childTnLst>
                    </p:cTn>
                  </p:par>
                  <p:par>
                    <p:cTn id="226" fill="hold">
                      <p:stCondLst>
                        <p:cond delay="indefinite"/>
                      </p:stCondLst>
                      <p:childTnLst>
                        <p:par>
                          <p:cTn id="227" fill="hold">
                            <p:stCondLst>
                              <p:cond delay="0"/>
                            </p:stCondLst>
                            <p:childTnLst>
                              <p:par>
                                <p:cTn id="228" presetClass="entr" nodeType="clickEffect" presetID="9" grpId="56" fill="hold">
                                  <p:stCondLst>
                                    <p:cond delay="0"/>
                                  </p:stCondLst>
                                  <p:iterate type="el" backwards="0">
                                    <p:tmAbs val="0"/>
                                  </p:iterate>
                                  <p:childTnLst>
                                    <p:set>
                                      <p:cBhvr>
                                        <p:cTn id="229" fill="hold"/>
                                        <p:tgtEl>
                                          <p:spTgt spid="511"/>
                                        </p:tgtEl>
                                        <p:attrNameLst>
                                          <p:attrName>style.visibility</p:attrName>
                                        </p:attrNameLst>
                                      </p:cBhvr>
                                      <p:to>
                                        <p:strVal val="visible"/>
                                      </p:to>
                                    </p:set>
                                    <p:animEffect filter="dissolve" transition="in">
                                      <p:cBhvr>
                                        <p:cTn id="230" dur="500"/>
                                        <p:tgtEl>
                                          <p:spTgt spid="511"/>
                                        </p:tgtEl>
                                      </p:cBhvr>
                                    </p:animEffect>
                                  </p:childTnLst>
                                </p:cTn>
                              </p:par>
                            </p:childTnLst>
                          </p:cTn>
                        </p:par>
                      </p:childTnLst>
                    </p:cTn>
                  </p:par>
                  <p:par>
                    <p:cTn id="231" fill="hold">
                      <p:stCondLst>
                        <p:cond delay="indefinite"/>
                      </p:stCondLst>
                      <p:childTnLst>
                        <p:par>
                          <p:cTn id="232" fill="hold">
                            <p:stCondLst>
                              <p:cond delay="0"/>
                            </p:stCondLst>
                            <p:childTnLst>
                              <p:par>
                                <p:cTn id="233" presetClass="entr" nodeType="clickEffect" presetID="9" grpId="57" fill="hold">
                                  <p:stCondLst>
                                    <p:cond delay="0"/>
                                  </p:stCondLst>
                                  <p:iterate type="el" backwards="0">
                                    <p:tmAbs val="0"/>
                                  </p:iterate>
                                  <p:childTnLst>
                                    <p:set>
                                      <p:cBhvr>
                                        <p:cTn id="234" fill="hold"/>
                                        <p:tgtEl>
                                          <p:spTgt spid="512"/>
                                        </p:tgtEl>
                                        <p:attrNameLst>
                                          <p:attrName>style.visibility</p:attrName>
                                        </p:attrNameLst>
                                      </p:cBhvr>
                                      <p:to>
                                        <p:strVal val="visible"/>
                                      </p:to>
                                    </p:set>
                                    <p:animEffect filter="dissolve" transition="in">
                                      <p:cBhvr>
                                        <p:cTn id="235"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4" grpId="4"/>
      <p:bldP build="whole" bldLvl="1" animBg="1" rev="0" advAuto="0" spid="467" grpId="6"/>
      <p:bldP build="whole" bldLvl="1" animBg="1" rev="0" advAuto="0" spid="511" grpId="56"/>
      <p:bldP build="whole" bldLvl="1" animBg="1" rev="0" advAuto="0" spid="510" grpId="55"/>
      <p:bldP build="whole" bldLvl="1" animBg="1" rev="0" advAuto="0" spid="512" grpId="57"/>
      <p:bldP build="whole" bldLvl="1" animBg="1" rev="0" advAuto="0" spid="490" grpId="29"/>
      <p:bldP build="whole" bldLvl="1" animBg="1" rev="0" advAuto="0" spid="488" grpId="25"/>
      <p:bldP build="whole" bldLvl="1" animBg="1" rev="0" advAuto="0" spid="482" grpId="2"/>
      <p:bldP build="whole" bldLvl="1" animBg="1" rev="0" advAuto="0" spid="490" grpId="30"/>
      <p:bldP build="whole" bldLvl="1" animBg="1" rev="0" advAuto="0" spid="487" grpId="23"/>
      <p:bldP build="whole" bldLvl="1" animBg="1" rev="0" advAuto="0" spid="473" grpId="12"/>
      <p:bldP build="whole" bldLvl="1" animBg="1" rev="0" advAuto="0" spid="496" grpId="39"/>
      <p:bldP build="whole" bldLvl="1" animBg="1" rev="0" advAuto="0" spid="494" grpId="41"/>
      <p:bldP build="whole" bldLvl="1" animBg="1" rev="0" advAuto="0" spid="488" grpId="32"/>
      <p:bldP build="whole" bldLvl="1" animBg="1" rev="0" advAuto="0" spid="485" grpId="20"/>
      <p:bldP build="whole" bldLvl="1" animBg="1" rev="0" advAuto="0" spid="487" grpId="31"/>
      <p:bldP build="whole" bldLvl="1" animBg="1" rev="0" advAuto="0" spid="485" grpId="21"/>
      <p:bldP build="whole" bldLvl="1" animBg="1" rev="0" advAuto="0" spid="475" grpId="14"/>
      <p:bldP build="whole" bldLvl="1" animBg="1" rev="0" advAuto="0" spid="471" grpId="10"/>
      <p:bldP build="whole" bldLvl="1" animBg="1" rev="0" advAuto="0" spid="499" grpId="53"/>
      <p:bldP build="whole" bldLvl="1" animBg="1" rev="0" advAuto="0" spid="478" grpId="17"/>
      <p:bldP build="whole" bldLvl="1" animBg="1" rev="0" advAuto="0" spid="476" grpId="15"/>
      <p:bldP build="whole" bldLvl="1" animBg="1" rev="0" advAuto="0" spid="492" grpId="35"/>
      <p:bldP build="whole" bldLvl="1" animBg="1" rev="0" advAuto="0" spid="497" grpId="46"/>
      <p:bldP build="whole" bldLvl="1" animBg="1" rev="0" advAuto="0" spid="469" grpId="8"/>
      <p:bldP build="whole" bldLvl="1" animBg="1" rev="0" advAuto="0" spid="500" grpId="54"/>
      <p:bldP build="whole" bldLvl="1" animBg="1" rev="0" advAuto="0" spid="492" grpId="43"/>
      <p:bldP build="whole" bldLvl="1" animBg="1" rev="0" advAuto="0" spid="477" grpId="16"/>
      <p:bldP build="whole" bldLvl="1" animBg="1" rev="0" advAuto="0" spid="481" grpId="1"/>
      <p:bldP build="whole" bldLvl="1" animBg="1" rev="0" advAuto="0" spid="472" grpId="11"/>
      <p:bldP build="whole" bldLvl="1" animBg="1" rev="0" advAuto="0" spid="489" grpId="27"/>
      <p:bldP build="whole" bldLvl="1" animBg="1" rev="0" advAuto="0" spid="486" grpId="5"/>
      <p:bldP build="whole" bldLvl="1" animBg="1" rev="0" advAuto="0" spid="480" grpId="19"/>
      <p:bldP build="whole" bldLvl="1" animBg="1" rev="0" advAuto="0" spid="470" grpId="9"/>
      <p:bldP build="whole" bldLvl="1" animBg="1" rev="0" advAuto="0" spid="491" grpId="34"/>
      <p:bldP build="whole" bldLvl="1" animBg="1" rev="0" advAuto="0" spid="495" grpId="38"/>
      <p:bldP build="whole" bldLvl="1" animBg="1" rev="0" advAuto="0" spid="489" grpId="33"/>
      <p:bldP build="whole" bldLvl="1" animBg="1" rev="0" advAuto="0" spid="483" grpId="3"/>
      <p:bldP build="whole" bldLvl="1" animBg="1" rev="0" advAuto="0" spid="446" grpId="40"/>
      <p:bldP build="whole" bldLvl="1" animBg="1" rev="0" advAuto="0" spid="491" grpId="42"/>
      <p:bldP build="whole" bldLvl="1" animBg="1" rev="0" advAuto="0" spid="479" grpId="18"/>
      <p:bldP build="whole" bldLvl="1" animBg="1" rev="0" advAuto="0" spid="493" grpId="44"/>
      <p:bldP build="whole" bldLvl="1" animBg="1" rev="0" advAuto="0" spid="493" grpId="45"/>
      <p:bldP build="whole" bldLvl="1" animBg="1" rev="0" advAuto="0" spid="474" grpId="13"/>
      <p:bldP build="whole" bldLvl="1" animBg="1" rev="0" advAuto="0" spid="509" grpId="50"/>
      <p:bldP build="whole" bldLvl="1" animBg="1" rev="0" advAuto="0" spid="468" grpId="7"/>
      <p:bldP build="whole" bldLvl="1" animBg="1" rev="0" advAuto="0" spid="508" grpId="47"/>
      <p:bldP build="whole" bldLvl="1" animBg="1" rev="0" advAuto="0" spid="486" grpId="22"/>
      <p:bldP build="whole" bldLvl="1" animBg="1" rev="0" advAuto="0" spid="508" grpId="48"/>
      <p:bldP build="whole" bldLvl="1" animBg="1" rev="0" advAuto="0" spid="498" grpId="49"/>
      <p:bldP build="whole" bldLvl="1" animBg="1" rev="0" advAuto="0" spid="509" grpId="5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a:lstStyle/>
          <a:p>
            <a:pPr/>
            <a:r>
              <a:t>What is “learning?”</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0" name="Group 530"/>
          <p:cNvGrpSpPr/>
          <p:nvPr/>
        </p:nvGrpSpPr>
        <p:grpSpPr>
          <a:xfrm>
            <a:off x="5781917" y="884050"/>
            <a:ext cx="7161327" cy="8030437"/>
            <a:chOff x="0" y="0"/>
            <a:chExt cx="7161326" cy="8030435"/>
          </a:xfrm>
        </p:grpSpPr>
        <p:pic>
          <p:nvPicPr>
            <p:cNvPr id="514" name="pasted-image.tiff"/>
            <p:cNvPicPr>
              <a:picLocks noChangeAspect="1"/>
            </p:cNvPicPr>
            <p:nvPr/>
          </p:nvPicPr>
          <p:blipFill>
            <a:blip r:embed="rId2">
              <a:extLst/>
            </a:blip>
            <a:stretch>
              <a:fillRect/>
            </a:stretch>
          </p:blipFill>
          <p:spPr>
            <a:xfrm>
              <a:off x="695368" y="0"/>
              <a:ext cx="5204350" cy="4788315"/>
            </a:xfrm>
            <a:prstGeom prst="rect">
              <a:avLst/>
            </a:prstGeom>
            <a:ln w="12700" cap="flat">
              <a:noFill/>
              <a:miter lim="400000"/>
            </a:ln>
            <a:effectLst/>
          </p:spPr>
        </p:pic>
        <p:pic>
          <p:nvPicPr>
            <p:cNvPr id="515" name=""/>
            <p:cNvPicPr>
              <a:picLocks noChangeAspect="0"/>
            </p:cNvPicPr>
            <p:nvPr/>
          </p:nvPicPr>
          <p:blipFill>
            <a:blip r:embed="rId3">
              <a:extLst/>
            </a:blip>
            <a:stretch>
              <a:fillRect/>
            </a:stretch>
          </p:blipFill>
          <p:spPr>
            <a:xfrm>
              <a:off x="1586997" y="2491743"/>
              <a:ext cx="3421091" cy="127001"/>
            </a:xfrm>
            <a:prstGeom prst="rect">
              <a:avLst/>
            </a:prstGeom>
            <a:effectLst/>
          </p:spPr>
        </p:pic>
        <p:sp>
          <p:nvSpPr>
            <p:cNvPr id="517" name="Shape 517"/>
            <p:cNvSpPr/>
            <p:nvPr/>
          </p:nvSpPr>
          <p:spPr>
            <a:xfrm>
              <a:off x="0" y="4728435"/>
              <a:ext cx="7161327"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200">
                  <a:latin typeface="Garamond"/>
                  <a:ea typeface="Garamond"/>
                  <a:cs typeface="Garamond"/>
                  <a:sym typeface="Garamond"/>
                </a:defRPr>
              </a:pPr>
              <a:r>
                <a:t>In a baseball diamond, the distance between each base is 90 ft. Which of the following is true about the shortest distance between 1st and 3rd bases (the red line shown above)?</a:t>
              </a:r>
            </a:p>
            <a:p>
              <a:pPr marL="635000" indent="-635000" algn="l">
                <a:buSzPct val="100000"/>
                <a:buAutoNum type="arabicPeriod" startAt="1"/>
                <a:defRPr sz="3200">
                  <a:latin typeface="Garamond"/>
                  <a:ea typeface="Garamond"/>
                  <a:cs typeface="Garamond"/>
                  <a:sym typeface="Garamond"/>
                </a:defRPr>
              </a:pPr>
              <a:r>
                <a:t>It is less than 90 ft.</a:t>
              </a:r>
            </a:p>
            <a:p>
              <a:pPr marL="635000" indent="-635000" algn="l">
                <a:buSzPct val="100000"/>
                <a:buAutoNum type="arabicPeriod" startAt="1"/>
                <a:defRPr sz="3200">
                  <a:latin typeface="Garamond"/>
                  <a:ea typeface="Garamond"/>
                  <a:cs typeface="Garamond"/>
                  <a:sym typeface="Garamond"/>
                </a:defRPr>
              </a:pPr>
              <a:r>
                <a:t>It is between 90 and 180 ft.</a:t>
              </a:r>
            </a:p>
            <a:p>
              <a:pPr marL="635000" indent="-635000" algn="l">
                <a:buSzPct val="100000"/>
                <a:buAutoNum type="arabicPeriod" startAt="1"/>
                <a:defRPr sz="3200">
                  <a:latin typeface="Garamond"/>
                  <a:ea typeface="Garamond"/>
                  <a:cs typeface="Garamond"/>
                  <a:sym typeface="Garamond"/>
                </a:defRPr>
              </a:pPr>
              <a:r>
                <a:t>It is greater than 180 ft.</a:t>
              </a:r>
            </a:p>
          </p:txBody>
        </p:sp>
        <p:sp>
          <p:nvSpPr>
            <p:cNvPr id="518" name="Shape 518"/>
            <p:cNvSpPr/>
            <p:nvPr/>
          </p:nvSpPr>
          <p:spPr>
            <a:xfrm>
              <a:off x="1480278" y="1159572"/>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sp>
          <p:nvSpPr>
            <p:cNvPr id="519" name="Shape 519"/>
            <p:cNvSpPr/>
            <p:nvPr/>
          </p:nvSpPr>
          <p:spPr>
            <a:xfrm>
              <a:off x="4097240" y="1159572"/>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pic>
          <p:nvPicPr>
            <p:cNvPr id="520" name=""/>
            <p:cNvPicPr>
              <a:picLocks noChangeAspect="0"/>
            </p:cNvPicPr>
            <p:nvPr/>
          </p:nvPicPr>
          <p:blipFill>
            <a:blip r:embed="rId4">
              <a:extLst/>
            </a:blip>
            <a:stretch>
              <a:fillRect/>
            </a:stretch>
          </p:blipFill>
          <p:spPr>
            <a:xfrm rot="18900000">
              <a:off x="1241641" y="1657981"/>
              <a:ext cx="2485237" cy="127001"/>
            </a:xfrm>
            <a:prstGeom prst="rect">
              <a:avLst/>
            </a:prstGeom>
            <a:effectLst/>
          </p:spPr>
        </p:pic>
        <p:pic>
          <p:nvPicPr>
            <p:cNvPr id="522" name=""/>
            <p:cNvPicPr>
              <a:picLocks noChangeAspect="0"/>
            </p:cNvPicPr>
            <p:nvPr/>
          </p:nvPicPr>
          <p:blipFill>
            <a:blip r:embed="rId4">
              <a:extLst/>
            </a:blip>
            <a:stretch>
              <a:fillRect/>
            </a:stretch>
          </p:blipFill>
          <p:spPr>
            <a:xfrm rot="13500000">
              <a:off x="2909166" y="1657981"/>
              <a:ext cx="2485236" cy="127001"/>
            </a:xfrm>
            <a:prstGeom prst="rect">
              <a:avLst/>
            </a:prstGeom>
            <a:effectLst/>
          </p:spPr>
        </p:pic>
        <p:pic>
          <p:nvPicPr>
            <p:cNvPr id="524" name=""/>
            <p:cNvPicPr>
              <a:picLocks noChangeAspect="0"/>
            </p:cNvPicPr>
            <p:nvPr/>
          </p:nvPicPr>
          <p:blipFill>
            <a:blip r:embed="rId4">
              <a:extLst/>
            </a:blip>
            <a:stretch>
              <a:fillRect/>
            </a:stretch>
          </p:blipFill>
          <p:spPr>
            <a:xfrm rot="18900000">
              <a:off x="2909166" y="3313159"/>
              <a:ext cx="2485237" cy="127001"/>
            </a:xfrm>
            <a:prstGeom prst="rect">
              <a:avLst/>
            </a:prstGeom>
            <a:effectLst/>
          </p:spPr>
        </p:pic>
        <p:pic>
          <p:nvPicPr>
            <p:cNvPr id="526" name=""/>
            <p:cNvPicPr>
              <a:picLocks noChangeAspect="0"/>
            </p:cNvPicPr>
            <p:nvPr/>
          </p:nvPicPr>
          <p:blipFill>
            <a:blip r:embed="rId4">
              <a:extLst/>
            </a:blip>
            <a:stretch>
              <a:fillRect/>
            </a:stretch>
          </p:blipFill>
          <p:spPr>
            <a:xfrm rot="13500000">
              <a:off x="1241641" y="3348499"/>
              <a:ext cx="2485237" cy="127001"/>
            </a:xfrm>
            <a:prstGeom prst="rect">
              <a:avLst/>
            </a:prstGeom>
            <a:effectLst/>
          </p:spPr>
        </p:pic>
        <p:sp>
          <p:nvSpPr>
            <p:cNvPr id="528" name="Shape 528"/>
            <p:cNvSpPr/>
            <p:nvPr/>
          </p:nvSpPr>
          <p:spPr>
            <a:xfrm>
              <a:off x="1520030" y="3461956"/>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sp>
          <p:nvSpPr>
            <p:cNvPr id="529" name="Shape 529"/>
            <p:cNvSpPr/>
            <p:nvPr/>
          </p:nvSpPr>
          <p:spPr>
            <a:xfrm>
              <a:off x="4136992" y="3461956"/>
              <a:ext cx="93806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Garamond"/>
                  <a:ea typeface="Garamond"/>
                  <a:cs typeface="Garamond"/>
                  <a:sym typeface="Garamond"/>
                </a:defRPr>
              </a:lvl1pPr>
            </a:lstStyle>
            <a:p>
              <a:pPr/>
              <a:r>
                <a:t>90 ft</a:t>
              </a:r>
            </a:p>
          </p:txBody>
        </p:sp>
      </p:grpSp>
      <p:sp>
        <p:nvSpPr>
          <p:cNvPr id="531" name="Shape 531"/>
          <p:cNvSpPr/>
          <p:nvPr>
            <p:ph type="title"/>
          </p:nvPr>
        </p:nvSpPr>
        <p:spPr>
          <a:prstGeom prst="rect">
            <a:avLst/>
          </a:prstGeom>
        </p:spPr>
        <p:txBody>
          <a:bodyPr/>
          <a:lstStyle/>
          <a:p>
            <a:pPr/>
            <a:r>
              <a:t>Worked example</a:t>
            </a:r>
          </a:p>
        </p:txBody>
      </p:sp>
      <p:sp>
        <p:nvSpPr>
          <p:cNvPr id="532" name="Shape 532"/>
          <p:cNvSpPr/>
          <p:nvPr/>
        </p:nvSpPr>
        <p:spPr>
          <a:xfrm>
            <a:off x="163645" y="1630412"/>
            <a:ext cx="5306664" cy="695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2400" u="sng">
                <a:latin typeface="Garamond"/>
                <a:ea typeface="Garamond"/>
                <a:cs typeface="Garamond"/>
                <a:sym typeface="Garamond"/>
              </a:defRPr>
            </a:pPr>
            <a:r>
              <a:t>Step 1: Identify the shapes</a:t>
            </a:r>
          </a:p>
          <a:p>
            <a:pPr algn="l">
              <a:defRPr sz="2400">
                <a:latin typeface="Garamond"/>
                <a:ea typeface="Garamond"/>
                <a:cs typeface="Garamond"/>
                <a:sym typeface="Garamond"/>
              </a:defRPr>
            </a:pPr>
            <a:r>
              <a:t>There are two right triangles with sides that are 90 ft and the red line as hypotenuse.</a:t>
            </a:r>
          </a:p>
          <a:p>
            <a:pPr algn="l">
              <a:defRPr sz="2400">
                <a:latin typeface="Garamond"/>
                <a:ea typeface="Garamond"/>
                <a:cs typeface="Garamond"/>
                <a:sym typeface="Garamond"/>
              </a:defRPr>
            </a:pPr>
          </a:p>
          <a:p>
            <a:pPr algn="l">
              <a:defRPr b="1" sz="2400" u="sng">
                <a:latin typeface="Garamond"/>
                <a:ea typeface="Garamond"/>
                <a:cs typeface="Garamond"/>
                <a:sym typeface="Garamond"/>
              </a:defRPr>
            </a:pPr>
            <a:r>
              <a:t>Step 2: Recall the formula</a:t>
            </a:r>
            <a:endParaRPr b="0"/>
          </a:p>
          <a:p>
            <a:pPr algn="l">
              <a:defRPr b="1" sz="2400">
                <a:latin typeface="Garamond"/>
                <a:ea typeface="Garamond"/>
                <a:cs typeface="Garamond"/>
                <a:sym typeface="Garamond"/>
              </a:defRPr>
            </a:pPr>
            <a:r>
              <a:rPr b="0"/>
              <a:t>Pythagorean theorem:</a:t>
            </a:r>
            <a:endParaRPr b="0"/>
          </a:p>
          <a:p>
            <a:pPr lvl="1" algn="l">
              <a:defRPr b="1" sz="2400">
                <a:latin typeface="Garamond"/>
                <a:ea typeface="Garamond"/>
                <a:cs typeface="Garamond"/>
                <a:sym typeface="Garamond"/>
              </a:defRPr>
            </a:pPr>
            <a:r>
              <a:rPr b="0"/>
              <a:t>a</a:t>
            </a:r>
            <a:r>
              <a:rPr b="0" baseline="31999"/>
              <a:t>2</a:t>
            </a:r>
            <a:r>
              <a:rPr b="0"/>
              <a:t> + b</a:t>
            </a:r>
            <a:r>
              <a:rPr b="0" baseline="31999"/>
              <a:t>2</a:t>
            </a:r>
            <a:r>
              <a:rPr b="0"/>
              <a:t> = c</a:t>
            </a:r>
            <a:r>
              <a:rPr b="0" baseline="31999"/>
              <a:t>2</a:t>
            </a:r>
            <a:endParaRPr b="0"/>
          </a:p>
          <a:p>
            <a:pPr lvl="1" algn="l">
              <a:defRPr b="1" sz="2400">
                <a:latin typeface="Garamond"/>
                <a:ea typeface="Garamond"/>
                <a:cs typeface="Garamond"/>
                <a:sym typeface="Garamond"/>
              </a:defRPr>
            </a:pPr>
            <a:endParaRPr b="0"/>
          </a:p>
          <a:p>
            <a:pPr algn="l">
              <a:defRPr b="1" sz="2400" u="sng">
                <a:latin typeface="Garamond"/>
                <a:ea typeface="Garamond"/>
                <a:cs typeface="Garamond"/>
                <a:sym typeface="Garamond"/>
              </a:defRPr>
            </a:pPr>
            <a:r>
              <a:t>Step 3: Substitute known values</a:t>
            </a:r>
          </a:p>
          <a:p>
            <a:pPr lvl="1" algn="l">
              <a:defRPr sz="2400">
                <a:latin typeface="Garamond"/>
                <a:ea typeface="Garamond"/>
                <a:cs typeface="Garamond"/>
                <a:sym typeface="Garamond"/>
              </a:defRPr>
            </a:pPr>
            <a:r>
              <a:t>90</a:t>
            </a:r>
            <a:r>
              <a:rPr baseline="31999"/>
              <a:t>2</a:t>
            </a:r>
            <a:r>
              <a:t> + 90</a:t>
            </a:r>
            <a:r>
              <a:rPr baseline="31999"/>
              <a:t>2</a:t>
            </a:r>
            <a:r>
              <a:t> = c</a:t>
            </a:r>
            <a:r>
              <a:rPr baseline="31999"/>
              <a:t>2</a:t>
            </a:r>
          </a:p>
          <a:p>
            <a:pPr algn="l">
              <a:defRPr sz="2400">
                <a:latin typeface="Garamond"/>
                <a:ea typeface="Garamond"/>
                <a:cs typeface="Garamond"/>
                <a:sym typeface="Garamond"/>
              </a:defRPr>
            </a:pPr>
          </a:p>
          <a:p>
            <a:pPr algn="l">
              <a:defRPr b="1" sz="2400" u="sng">
                <a:latin typeface="Garamond"/>
                <a:ea typeface="Garamond"/>
                <a:cs typeface="Garamond"/>
                <a:sym typeface="Garamond"/>
              </a:defRPr>
            </a:pPr>
            <a:r>
              <a:t>Step 4: Solve for c</a:t>
            </a:r>
            <a:endParaRPr b="0" u="none"/>
          </a:p>
          <a:p>
            <a:pPr lvl="1" algn="l">
              <a:defRPr b="1" sz="2400" u="sng">
                <a:latin typeface="Garamond"/>
                <a:ea typeface="Garamond"/>
                <a:cs typeface="Garamond"/>
                <a:sym typeface="Garamond"/>
              </a:defRPr>
            </a:pPr>
            <a:r>
              <a:rPr b="0" u="none"/>
              <a:t>8100 + 8100 = c</a:t>
            </a:r>
            <a:r>
              <a:rPr b="0" baseline="31999" u="none"/>
              <a:t>2</a:t>
            </a:r>
            <a:endParaRPr b="0" u="none"/>
          </a:p>
          <a:p>
            <a:pPr lvl="1" algn="l">
              <a:defRPr b="1" sz="2400" u="sng">
                <a:latin typeface="Garamond"/>
                <a:ea typeface="Garamond"/>
                <a:cs typeface="Garamond"/>
                <a:sym typeface="Garamond"/>
              </a:defRPr>
            </a:pPr>
            <a:r>
              <a:rPr b="0" u="none"/>
              <a:t>16,200 = c</a:t>
            </a:r>
            <a:r>
              <a:rPr b="0" baseline="31999" u="none"/>
              <a:t>2</a:t>
            </a:r>
            <a:endParaRPr b="0" u="none"/>
          </a:p>
          <a:p>
            <a:pPr lvl="1" algn="l">
              <a:defRPr b="1" sz="2400" u="sng">
                <a:latin typeface="Garamond"/>
                <a:ea typeface="Garamond"/>
                <a:cs typeface="Garamond"/>
                <a:sym typeface="Garamond"/>
              </a:defRPr>
            </a:pPr>
            <a:r>
              <a:rPr b="0" u="none"/>
              <a:t>sqrt(16,200) = sqrt(c</a:t>
            </a:r>
            <a:r>
              <a:rPr b="0" baseline="31999" u="none"/>
              <a:t>2</a:t>
            </a:r>
            <a:r>
              <a:rPr b="0" u="none"/>
              <a:t>)</a:t>
            </a:r>
            <a:endParaRPr b="0" u="none"/>
          </a:p>
          <a:p>
            <a:pPr lvl="1" algn="l">
              <a:defRPr b="1" sz="2400" u="sng">
                <a:latin typeface="Garamond"/>
                <a:ea typeface="Garamond"/>
                <a:cs typeface="Garamond"/>
                <a:sym typeface="Garamond"/>
              </a:defRPr>
            </a:pPr>
            <a:r>
              <a:rPr b="0" u="none"/>
              <a:t>90 sqrt(2) = c</a:t>
            </a:r>
            <a:endParaRPr b="0" u="none"/>
          </a:p>
          <a:p>
            <a:pPr algn="l">
              <a:defRPr b="1" sz="2400" u="sng">
                <a:latin typeface="Garamond"/>
                <a:ea typeface="Garamond"/>
                <a:cs typeface="Garamond"/>
                <a:sym typeface="Garamond"/>
              </a:defRPr>
            </a:pPr>
            <a:endParaRPr b="0" u="none"/>
          </a:p>
          <a:p>
            <a:pPr algn="l">
              <a:defRPr b="1" sz="2400" u="sng">
                <a:latin typeface="Garamond"/>
                <a:ea typeface="Garamond"/>
                <a:cs typeface="Garamond"/>
                <a:sym typeface="Garamond"/>
              </a:defRPr>
            </a:pPr>
            <a:r>
              <a:t>Step 5: Make a selection</a:t>
            </a:r>
            <a:endParaRPr b="0" u="none"/>
          </a:p>
          <a:p>
            <a:pPr algn="l">
              <a:defRPr b="1" sz="2400" u="sng">
                <a:latin typeface="Garamond"/>
                <a:ea typeface="Garamond"/>
                <a:cs typeface="Garamond"/>
                <a:sym typeface="Garamond"/>
              </a:defRPr>
            </a:pPr>
            <a:r>
              <a:rPr b="0" u="none"/>
              <a:t>Since 1 &lt; sqrt(2) &lt; 2, 90 &lt; c &lt; 180, so the correct answer is (2) between 90 and 180 ft.</a:t>
            </a:r>
          </a:p>
        </p:txBody>
      </p:sp>
    </p:spTree>
  </p:cSld>
  <p:clrMapOvr>
    <a:masterClrMapping/>
  </p:clrMapOvr>
  <p:transition xmlns:p14="http://schemas.microsoft.com/office/powerpoint/2010/main" spd="slow" advClick="1" p14:dur="2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4" name="Shape 534"/>
          <p:cNvSpPr/>
          <p:nvPr>
            <p:ph type="title"/>
          </p:nvPr>
        </p:nvSpPr>
        <p:spPr>
          <a:prstGeom prst="rect">
            <a:avLst/>
          </a:prstGeom>
        </p:spPr>
        <p:txBody>
          <a:bodyPr/>
          <a:lstStyle/>
          <a:p>
            <a:pPr/>
            <a:r>
              <a:t>Variability effect</a:t>
            </a:r>
          </a:p>
        </p:txBody>
      </p:sp>
      <p:sp>
        <p:nvSpPr>
          <p:cNvPr id="535" name="Shape 535"/>
          <p:cNvSpPr/>
          <p:nvPr/>
        </p:nvSpPr>
        <p:spPr>
          <a:xfrm>
            <a:off x="570046" y="1503412"/>
            <a:ext cx="5737361"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3300" u="sng">
                <a:latin typeface="Garamond"/>
                <a:ea typeface="Garamond"/>
                <a:cs typeface="Garamond"/>
                <a:sym typeface="Garamond"/>
              </a:defRPr>
            </a:pPr>
            <a:r>
              <a:t>Calculate distance between (1,1) and (4,5)</a:t>
            </a:r>
          </a:p>
          <a:p>
            <a:pPr algn="l">
              <a:defRPr b="1" sz="2400" u="sng">
                <a:latin typeface="Garamond"/>
                <a:ea typeface="Garamond"/>
                <a:cs typeface="Garamond"/>
                <a:sym typeface="Garamond"/>
              </a:defRPr>
            </a:pPr>
          </a:p>
          <a:p>
            <a:pPr algn="l">
              <a:defRPr b="1" sz="2400" u="sng">
                <a:latin typeface="Garamond"/>
                <a:ea typeface="Garamond"/>
                <a:cs typeface="Garamond"/>
                <a:sym typeface="Garamond"/>
              </a:defRPr>
            </a:pPr>
            <a:r>
              <a:t>Step 1: Identify the facts</a:t>
            </a:r>
          </a:p>
          <a:p>
            <a:pPr algn="l">
              <a:defRPr sz="2400">
                <a:latin typeface="Garamond"/>
                <a:ea typeface="Garamond"/>
                <a:cs typeface="Garamond"/>
                <a:sym typeface="Garamond"/>
              </a:defRPr>
            </a:pPr>
            <a:r>
              <a:t>Distance is the length of a hypotenuse, for a triangle with sides as the change in x and the change in y.</a:t>
            </a:r>
          </a:p>
          <a:p>
            <a:pPr algn="l">
              <a:defRPr sz="2400">
                <a:latin typeface="Garamond"/>
                <a:ea typeface="Garamond"/>
                <a:cs typeface="Garamond"/>
                <a:sym typeface="Garamond"/>
              </a:defRPr>
            </a:pPr>
          </a:p>
          <a:p>
            <a:pPr algn="l">
              <a:defRPr b="1" sz="2400" u="sng">
                <a:latin typeface="Garamond"/>
                <a:ea typeface="Garamond"/>
                <a:cs typeface="Garamond"/>
                <a:sym typeface="Garamond"/>
              </a:defRPr>
            </a:pPr>
            <a:r>
              <a:t>Step 2: Recall the formula</a:t>
            </a:r>
            <a:endParaRPr b="0"/>
          </a:p>
          <a:p>
            <a:pPr algn="l">
              <a:defRPr b="1" sz="2400">
                <a:latin typeface="Garamond"/>
                <a:ea typeface="Garamond"/>
                <a:cs typeface="Garamond"/>
                <a:sym typeface="Garamond"/>
              </a:defRPr>
            </a:pPr>
            <a:r>
              <a:rPr b="0"/>
              <a:t>Pythagorean theorem:</a:t>
            </a:r>
            <a:endParaRPr b="0"/>
          </a:p>
          <a:p>
            <a:pPr lvl="1" algn="l">
              <a:defRPr b="1" sz="2400">
                <a:latin typeface="Garamond"/>
                <a:ea typeface="Garamond"/>
                <a:cs typeface="Garamond"/>
                <a:sym typeface="Garamond"/>
              </a:defRPr>
            </a:pPr>
            <a:r>
              <a:rPr b="0"/>
              <a:t>a</a:t>
            </a:r>
            <a:r>
              <a:rPr b="0" baseline="31999"/>
              <a:t>2</a:t>
            </a:r>
            <a:r>
              <a:rPr b="0"/>
              <a:t> + b</a:t>
            </a:r>
            <a:r>
              <a:rPr b="0" baseline="31999"/>
              <a:t>2</a:t>
            </a:r>
            <a:r>
              <a:rPr b="0"/>
              <a:t> = c</a:t>
            </a:r>
            <a:r>
              <a:rPr b="0" baseline="31999"/>
              <a:t>2</a:t>
            </a:r>
            <a:endParaRPr b="0"/>
          </a:p>
          <a:p>
            <a:pPr lvl="1" algn="l">
              <a:defRPr b="1" sz="2400">
                <a:latin typeface="Garamond"/>
                <a:ea typeface="Garamond"/>
                <a:cs typeface="Garamond"/>
                <a:sym typeface="Garamond"/>
              </a:defRPr>
            </a:pPr>
            <a:endParaRPr b="0"/>
          </a:p>
          <a:p>
            <a:pPr algn="l">
              <a:defRPr b="1" sz="2400" u="sng">
                <a:latin typeface="Garamond"/>
                <a:ea typeface="Garamond"/>
                <a:cs typeface="Garamond"/>
                <a:sym typeface="Garamond"/>
              </a:defRPr>
            </a:pPr>
            <a:r>
              <a:t>Step 3: Substitute known values</a:t>
            </a:r>
          </a:p>
          <a:p>
            <a:pPr lvl="1" algn="l">
              <a:defRPr sz="2400">
                <a:latin typeface="Garamond"/>
                <a:ea typeface="Garamond"/>
                <a:cs typeface="Garamond"/>
                <a:sym typeface="Garamond"/>
              </a:defRPr>
            </a:pPr>
            <a:r>
              <a:t>(4-1)</a:t>
            </a:r>
            <a:r>
              <a:rPr baseline="31999"/>
              <a:t>2</a:t>
            </a:r>
            <a:r>
              <a:t> + (5-1)</a:t>
            </a:r>
            <a:r>
              <a:rPr baseline="31999"/>
              <a:t>2</a:t>
            </a:r>
            <a:r>
              <a:t> = c</a:t>
            </a:r>
            <a:r>
              <a:rPr baseline="31999"/>
              <a:t>2</a:t>
            </a:r>
          </a:p>
          <a:p>
            <a:pPr algn="l">
              <a:defRPr sz="2400">
                <a:latin typeface="Garamond"/>
                <a:ea typeface="Garamond"/>
                <a:cs typeface="Garamond"/>
                <a:sym typeface="Garamond"/>
              </a:defRPr>
            </a:pPr>
          </a:p>
          <a:p>
            <a:pPr algn="l">
              <a:defRPr b="1" sz="2400" u="sng">
                <a:latin typeface="Garamond"/>
                <a:ea typeface="Garamond"/>
                <a:cs typeface="Garamond"/>
                <a:sym typeface="Garamond"/>
              </a:defRPr>
            </a:pPr>
            <a:r>
              <a:t>Step 4: Solve for c</a:t>
            </a:r>
            <a:endParaRPr b="0" u="none"/>
          </a:p>
          <a:p>
            <a:pPr lvl="1" algn="l">
              <a:defRPr b="1" sz="2400" u="sng">
                <a:latin typeface="Garamond"/>
                <a:ea typeface="Garamond"/>
                <a:cs typeface="Garamond"/>
                <a:sym typeface="Garamond"/>
              </a:defRPr>
            </a:pPr>
            <a:r>
              <a:rPr b="0" u="none"/>
              <a:t>3</a:t>
            </a:r>
            <a:r>
              <a:rPr b="0" baseline="31999" u="none"/>
              <a:t>2</a:t>
            </a:r>
            <a:r>
              <a:rPr b="0" u="none"/>
              <a:t> + 4</a:t>
            </a:r>
            <a:r>
              <a:rPr b="0" baseline="31999" u="none"/>
              <a:t>2</a:t>
            </a:r>
            <a:r>
              <a:rPr b="0" u="none"/>
              <a:t> = c</a:t>
            </a:r>
            <a:r>
              <a:rPr b="0" baseline="31999" u="none"/>
              <a:t>2</a:t>
            </a:r>
            <a:endParaRPr b="0" u="none"/>
          </a:p>
          <a:p>
            <a:pPr lvl="1" algn="l">
              <a:defRPr b="1" sz="2400" u="sng">
                <a:latin typeface="Garamond"/>
                <a:ea typeface="Garamond"/>
                <a:cs typeface="Garamond"/>
                <a:sym typeface="Garamond"/>
              </a:defRPr>
            </a:pPr>
            <a:r>
              <a:rPr b="0" u="none"/>
              <a:t>9 + 16 = c</a:t>
            </a:r>
            <a:r>
              <a:rPr b="0" baseline="31999" u="none"/>
              <a:t>2</a:t>
            </a:r>
            <a:endParaRPr b="0" u="none"/>
          </a:p>
          <a:p>
            <a:pPr lvl="1" algn="l">
              <a:defRPr b="1" sz="2400" u="sng">
                <a:latin typeface="Garamond"/>
                <a:ea typeface="Garamond"/>
                <a:cs typeface="Garamond"/>
                <a:sym typeface="Garamond"/>
              </a:defRPr>
            </a:pPr>
            <a:r>
              <a:rPr b="0" u="none"/>
              <a:t>25 = c</a:t>
            </a:r>
            <a:r>
              <a:rPr b="0" baseline="31999" u="none"/>
              <a:t>2</a:t>
            </a:r>
            <a:endParaRPr b="0" u="none"/>
          </a:p>
          <a:p>
            <a:pPr lvl="1" algn="l">
              <a:defRPr b="1" sz="2400" u="sng">
                <a:latin typeface="Garamond"/>
                <a:ea typeface="Garamond"/>
                <a:cs typeface="Garamond"/>
                <a:sym typeface="Garamond"/>
              </a:defRPr>
            </a:pPr>
            <a:r>
              <a:rPr b="0" u="none"/>
              <a:t>5 = c</a:t>
            </a:r>
          </a:p>
        </p:txBody>
      </p:sp>
      <p:sp>
        <p:nvSpPr>
          <p:cNvPr id="536" name="Shape 536"/>
          <p:cNvSpPr/>
          <p:nvPr/>
        </p:nvSpPr>
        <p:spPr>
          <a:xfrm>
            <a:off x="7241493" y="1860798"/>
            <a:ext cx="5111548" cy="1495524"/>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a:defRPr b="1" sz="2600" u="sng">
                <a:latin typeface="Garamond"/>
                <a:ea typeface="Garamond"/>
                <a:cs typeface="Garamond"/>
                <a:sym typeface="Garamond"/>
              </a:defRPr>
            </a:pPr>
            <a:r>
              <a:t>Low variability:</a:t>
            </a:r>
          </a:p>
          <a:p>
            <a:pPr algn="l">
              <a:defRPr sz="2600">
                <a:latin typeface="Garamond"/>
                <a:ea typeface="Garamond"/>
                <a:cs typeface="Garamond"/>
                <a:sym typeface="Garamond"/>
              </a:defRPr>
            </a:pPr>
            <a:r>
              <a:t>Find distance between (2,3) and (8,11).</a:t>
            </a:r>
          </a:p>
        </p:txBody>
      </p:sp>
      <p:sp>
        <p:nvSpPr>
          <p:cNvPr id="537" name="Shape 537"/>
          <p:cNvSpPr/>
          <p:nvPr/>
        </p:nvSpPr>
        <p:spPr>
          <a:xfrm>
            <a:off x="7241493" y="3705770"/>
            <a:ext cx="5111548" cy="1495524"/>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a:defRPr b="1" sz="2600" u="sng">
                <a:latin typeface="Garamond"/>
                <a:ea typeface="Garamond"/>
                <a:cs typeface="Garamond"/>
                <a:sym typeface="Garamond"/>
              </a:defRPr>
            </a:pPr>
            <a:r>
              <a:t>Medium variability:</a:t>
            </a:r>
          </a:p>
          <a:p>
            <a:pPr algn="l">
              <a:defRPr sz="2600">
                <a:latin typeface="Garamond"/>
                <a:ea typeface="Garamond"/>
                <a:cs typeface="Garamond"/>
                <a:sym typeface="Garamond"/>
              </a:defRPr>
            </a:pPr>
            <a:r>
              <a:t>Find distance between (2,1) and (x,13).</a:t>
            </a:r>
          </a:p>
        </p:txBody>
      </p:sp>
      <p:sp>
        <p:nvSpPr>
          <p:cNvPr id="538" name="Shape 538"/>
          <p:cNvSpPr/>
          <p:nvPr/>
        </p:nvSpPr>
        <p:spPr>
          <a:xfrm>
            <a:off x="7241493" y="5550741"/>
            <a:ext cx="5111548" cy="1495524"/>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a:defRPr b="1" sz="2600" u="sng">
                <a:latin typeface="Garamond"/>
                <a:ea typeface="Garamond"/>
                <a:cs typeface="Garamond"/>
                <a:sym typeface="Garamond"/>
              </a:defRPr>
            </a:pPr>
            <a:r>
              <a:t>High variability:</a:t>
            </a:r>
          </a:p>
          <a:p>
            <a:pPr algn="l">
              <a:defRPr sz="2600">
                <a:latin typeface="Garamond"/>
                <a:ea typeface="Garamond"/>
                <a:cs typeface="Garamond"/>
                <a:sym typeface="Garamond"/>
              </a:defRPr>
            </a:pPr>
            <a:r>
              <a:t>Find (x,y) that has distance of 5 from (3,4).</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6"/>
                                        </p:tgtEl>
                                        <p:attrNameLst>
                                          <p:attrName>style.visibility</p:attrName>
                                        </p:attrNameLst>
                                      </p:cBhvr>
                                      <p:to>
                                        <p:strVal val="visible"/>
                                      </p:to>
                                    </p:set>
                                    <p:animEffect filter="dissolve" transition="in">
                                      <p:cBhvr>
                                        <p:cTn id="7" dur="50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7"/>
                                        </p:tgtEl>
                                        <p:attrNameLst>
                                          <p:attrName>style.visibility</p:attrName>
                                        </p:attrNameLst>
                                      </p:cBhvr>
                                      <p:to>
                                        <p:strVal val="visible"/>
                                      </p:to>
                                    </p:set>
                                    <p:animEffect filter="dissolve" transition="in">
                                      <p:cBhvr>
                                        <p:cTn id="12" dur="500"/>
                                        <p:tgtEl>
                                          <p:spTgt spid="53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38"/>
                                        </p:tgtEl>
                                        <p:attrNameLst>
                                          <p:attrName>style.visibility</p:attrName>
                                        </p:attrNameLst>
                                      </p:cBhvr>
                                      <p:to>
                                        <p:strVal val="visible"/>
                                      </p:to>
                                    </p:set>
                                    <p:animEffect filter="dissolve" transition="in">
                                      <p:cBhvr>
                                        <p:cTn id="17" dur="5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1"/>
      <p:bldP build="whole" bldLvl="1" animBg="1" rev="0" advAuto="0" spid="538" grpId="3"/>
      <p:bldP build="whole" bldLvl="1" animBg="1" rev="0" advAuto="0" spid="53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ph type="title"/>
          </p:nvPr>
        </p:nvSpPr>
        <p:spPr>
          <a:prstGeom prst="rect">
            <a:avLst/>
          </a:prstGeom>
        </p:spPr>
        <p:txBody>
          <a:bodyPr/>
          <a:lstStyle/>
          <a:p>
            <a:pPr/>
            <a:r>
              <a:t>Redundancy Effect</a:t>
            </a:r>
          </a:p>
        </p:txBody>
      </p:sp>
      <p:sp>
        <p:nvSpPr>
          <p:cNvPr id="541" name="Shape 541"/>
          <p:cNvSpPr/>
          <p:nvPr>
            <p:ph type="body" idx="1"/>
          </p:nvPr>
        </p:nvSpPr>
        <p:spPr>
          <a:prstGeom prst="rect">
            <a:avLst/>
          </a:prstGeom>
        </p:spPr>
        <p:txBody>
          <a:bodyPr/>
          <a:lstStyle>
            <a:lvl1pPr marL="0" indent="0" defTabSz="531622">
              <a:spcBef>
                <a:spcPts val="900"/>
              </a:spcBef>
              <a:buSzTx/>
              <a:buNone/>
              <a:defRPr sz="3276"/>
            </a:lvl1pPr>
          </a:lstStyle>
          <a:p>
            <a:pPr/>
            <a:r>
              <a:t>The redundancy effect occurs when information is presented in a way that includes redundant material. One example of this is to present the same idea using both visual and executive modalities, such as reading from a PowerPoint slide that has a lot of text on it. The text itself is processed initially as visual imagery, then as auditory as we “read aloud” to ourselves internally. This induces extraneous cognitive load as our minds have to cross-reference the three forms to make sure they are the same. The effect is made worse when the instructor’s voice is also reading the words. Those words must also be cross-checked for accuracy. In the end, the information is lost before it can be transferred to LTM.</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ph type="title"/>
          </p:nvPr>
        </p:nvSpPr>
        <p:spPr>
          <a:prstGeom prst="rect">
            <a:avLst/>
          </a:prstGeom>
        </p:spPr>
        <p:txBody>
          <a:bodyPr/>
          <a:lstStyle/>
          <a:p>
            <a:pPr/>
            <a:r>
              <a:t>Notice anything?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3"/>
                                        </p:tgtEl>
                                        <p:attrNameLst>
                                          <p:attrName>style.visibility</p:attrName>
                                        </p:attrNameLst>
                                      </p:cBhvr>
                                      <p:to>
                                        <p:strVal val="visible"/>
                                      </p:to>
                                    </p:set>
                                    <p:animEffect filter="dissolve" transition="in">
                                      <p:cBhvr>
                                        <p:cTn id="7" dur="10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title"/>
          </p:nvPr>
        </p:nvSpPr>
        <p:spPr>
          <a:prstGeom prst="rect">
            <a:avLst/>
          </a:prstGeom>
        </p:spPr>
        <p:txBody>
          <a:bodyPr/>
          <a:lstStyle/>
          <a:p>
            <a:pPr/>
            <a:r>
              <a:t>Redundancy Effect</a:t>
            </a:r>
          </a:p>
        </p:txBody>
      </p:sp>
      <p:sp>
        <p:nvSpPr>
          <p:cNvPr id="546" name="Shape 546"/>
          <p:cNvSpPr/>
          <p:nvPr>
            <p:ph type="body" idx="1"/>
          </p:nvPr>
        </p:nvSpPr>
        <p:spPr>
          <a:prstGeom prst="rect">
            <a:avLst/>
          </a:prstGeom>
        </p:spPr>
        <p:txBody>
          <a:bodyPr/>
          <a:lstStyle/>
          <a:p>
            <a:pPr marL="0" indent="0" defTabSz="531622">
              <a:spcBef>
                <a:spcPts val="900"/>
              </a:spcBef>
              <a:buSzTx/>
              <a:buNone/>
              <a:defRPr sz="3276"/>
            </a:pPr>
            <a:r>
              <a:t>The redundancy effect occurs when information is presented in a way that includes redundant material. One example of this is to present the same idea using both visual and </a:t>
            </a:r>
            <a:r>
              <a:rPr b="1" u="sng"/>
              <a:t>executive</a:t>
            </a:r>
            <a:r>
              <a:t> modalities, such as reading from a PowerPoint slide that has a lot of text on it. The text itself is processed initially as visual imagery, then as auditory as we “read aloud” to ourselves internally. This induces extraneous cognitive load as our minds have to cross-reference the </a:t>
            </a:r>
            <a:r>
              <a:rPr b="1" u="sng"/>
              <a:t>three</a:t>
            </a:r>
            <a:r>
              <a:t> forms to make sure they are the same. The effect is made worse when the instructor’s voice is also reading the words. Those words must also be cross-checked for accuracy. In the end, the information is lost before it can be transferred to LTM.</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title"/>
          </p:nvPr>
        </p:nvSpPr>
        <p:spPr>
          <a:prstGeom prst="rect">
            <a:avLst/>
          </a:prstGeom>
        </p:spPr>
        <p:txBody>
          <a:bodyPr/>
          <a:lstStyle/>
          <a:p>
            <a:pPr/>
            <a:r>
              <a:t>Applications of effects</a:t>
            </a:r>
          </a:p>
        </p:txBody>
      </p:sp>
      <p:sp>
        <p:nvSpPr>
          <p:cNvPr id="549" name="Shape 549"/>
          <p:cNvSpPr/>
          <p:nvPr/>
        </p:nvSpPr>
        <p:spPr>
          <a:xfrm>
            <a:off x="6740858" y="5227322"/>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Redundancy effect</a:t>
            </a:r>
          </a:p>
        </p:txBody>
      </p:sp>
      <p:sp>
        <p:nvSpPr>
          <p:cNvPr id="550" name="Shape 550"/>
          <p:cNvSpPr/>
          <p:nvPr/>
        </p:nvSpPr>
        <p:spPr>
          <a:xfrm>
            <a:off x="9249774" y="5227322"/>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Transient info effect</a:t>
            </a:r>
          </a:p>
        </p:txBody>
      </p:sp>
      <p:sp>
        <p:nvSpPr>
          <p:cNvPr id="551" name="Shape 551"/>
          <p:cNvSpPr/>
          <p:nvPr/>
        </p:nvSpPr>
        <p:spPr>
          <a:xfrm>
            <a:off x="4231941" y="32896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Goal-free effect</a:t>
            </a:r>
          </a:p>
        </p:txBody>
      </p:sp>
      <p:sp>
        <p:nvSpPr>
          <p:cNvPr id="552" name="Shape 552"/>
          <p:cNvSpPr/>
          <p:nvPr/>
        </p:nvSpPr>
        <p:spPr>
          <a:xfrm>
            <a:off x="1723024" y="51741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Modality effect</a:t>
            </a:r>
          </a:p>
        </p:txBody>
      </p:sp>
      <p:sp>
        <p:nvSpPr>
          <p:cNvPr id="553" name="Shape 553"/>
          <p:cNvSpPr/>
          <p:nvPr/>
        </p:nvSpPr>
        <p:spPr>
          <a:xfrm>
            <a:off x="6740858" y="32896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Worked example effect</a:t>
            </a:r>
          </a:p>
        </p:txBody>
      </p:sp>
      <p:sp>
        <p:nvSpPr>
          <p:cNvPr id="554" name="Shape 554"/>
          <p:cNvSpPr/>
          <p:nvPr/>
        </p:nvSpPr>
        <p:spPr>
          <a:xfrm>
            <a:off x="9249774" y="32896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Imagination effect</a:t>
            </a:r>
          </a:p>
        </p:txBody>
      </p:sp>
      <p:sp>
        <p:nvSpPr>
          <p:cNvPr id="555" name="Shape 555"/>
          <p:cNvSpPr/>
          <p:nvPr/>
        </p:nvSpPr>
        <p:spPr>
          <a:xfrm>
            <a:off x="1723024" y="32896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Testing  effect</a:t>
            </a:r>
          </a:p>
        </p:txBody>
      </p:sp>
      <p:sp>
        <p:nvSpPr>
          <p:cNvPr id="556" name="Shape 556"/>
          <p:cNvSpPr/>
          <p:nvPr/>
        </p:nvSpPr>
        <p:spPr>
          <a:xfrm>
            <a:off x="4231941" y="5174115"/>
            <a:ext cx="2032001" cy="863601"/>
          </a:xfrm>
          <a:prstGeom prst="rect">
            <a:avLst/>
          </a:prstGeom>
          <a:solidFill>
            <a:srgbClr val="F5ECD6"/>
          </a:solidFill>
          <a:ln w="25400">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600">
                <a:latin typeface="Garamond"/>
                <a:ea typeface="Garamond"/>
                <a:cs typeface="Garamond"/>
                <a:sym typeface="Garamond"/>
              </a:defRPr>
            </a:lvl1pPr>
          </a:lstStyle>
          <a:p>
            <a:pPr/>
            <a:r>
              <a:t>Variability effect</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p:nvPr>
        </p:nvSpPr>
        <p:spPr>
          <a:prstGeom prst="rect">
            <a:avLst/>
          </a:prstGeom>
        </p:spPr>
        <p:txBody>
          <a:bodyPr/>
          <a:lstStyle/>
          <a:p>
            <a:pPr/>
            <a:r>
              <a:t>Expertise reversal and guidance fading effects</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ph type="title"/>
          </p:nvPr>
        </p:nvSpPr>
        <p:spPr>
          <a:prstGeom prst="rect">
            <a:avLst/>
          </a:prstGeom>
        </p:spPr>
        <p:txBody>
          <a:bodyPr/>
          <a:lstStyle/>
          <a:p>
            <a:pPr/>
            <a:r>
              <a:t>Questions?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a:r>
              <a:t>Einstellung</a:t>
            </a:r>
          </a:p>
        </p:txBody>
      </p:sp>
      <p:graphicFrame>
        <p:nvGraphicFramePr>
          <p:cNvPr id="201" name="Table 201"/>
          <p:cNvGraphicFramePr/>
          <p:nvPr/>
        </p:nvGraphicFramePr>
        <p:xfrm>
          <a:off x="1276350" y="1828824"/>
          <a:ext cx="10452100" cy="609600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090420"/>
                <a:gridCol w="2090420"/>
                <a:gridCol w="2090420"/>
                <a:gridCol w="2090420"/>
                <a:gridCol w="2090420"/>
              </a:tblGrid>
              <a:tr h="554181">
                <a:tc>
                  <a:txBody>
                    <a:bodyPr/>
                    <a:lstStyle/>
                    <a:p>
                      <a:pPr defTabSz="914400">
                        <a:defRPr sz="2600">
                          <a:latin typeface="Garamond"/>
                          <a:ea typeface="Garamond"/>
                          <a:cs typeface="Garamond"/>
                          <a:sym typeface="Garamond"/>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A</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B</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C</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Target</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Sample</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defRPr sz="2600">
                          <a:latin typeface="Garamond"/>
                          <a:ea typeface="Garamond"/>
                          <a:cs typeface="Garamond"/>
                          <a:sym typeface="Garamond"/>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127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163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99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59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bl>
          </a:graphicData>
        </a:graphic>
      </p:graphicFrame>
      <p:sp>
        <p:nvSpPr>
          <p:cNvPr id="202" name="Shape 202"/>
          <p:cNvSpPr/>
          <p:nvPr/>
        </p:nvSpPr>
        <p:spPr>
          <a:xfrm>
            <a:off x="1238352" y="2941179"/>
            <a:ext cx="10888810" cy="2774279"/>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03" name="Shape 203"/>
          <p:cNvSpPr/>
          <p:nvPr/>
        </p:nvSpPr>
        <p:spPr>
          <a:xfrm>
            <a:off x="1238352" y="5712390"/>
            <a:ext cx="10528097" cy="2218785"/>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04" name="Shape 204"/>
          <p:cNvSpPr/>
          <p:nvPr/>
        </p:nvSpPr>
        <p:spPr>
          <a:xfrm>
            <a:off x="4269668" y="3761382"/>
            <a:ext cx="4826178" cy="1646636"/>
          </a:xfrm>
          <a:prstGeom prst="rect">
            <a:avLst/>
          </a:prstGeom>
          <a:blipFill>
            <a:blip r:embed="rId2"/>
          </a:blipFill>
          <a:ln w="25400">
            <a:solidFill>
              <a:srgbClr val="552B9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Solution Explanation:</a:t>
            </a:r>
          </a:p>
          <a:p>
            <a:pPr>
              <a:defRPr sz="3200">
                <a:latin typeface="Garamond"/>
                <a:ea typeface="Garamond"/>
                <a:cs typeface="Garamond"/>
                <a:sym typeface="Garamond"/>
              </a:defRPr>
            </a:pPr>
            <a:r>
              <a:t>29 - 3 - 3 - 3 = 20</a:t>
            </a:r>
          </a:p>
        </p:txBody>
      </p:sp>
      <p:sp>
        <p:nvSpPr>
          <p:cNvPr id="205" name="Shape 205"/>
          <p:cNvSpPr/>
          <p:nvPr/>
        </p:nvSpPr>
        <p:spPr>
          <a:xfrm>
            <a:off x="4269668" y="5838352"/>
            <a:ext cx="4826178" cy="1646636"/>
          </a:xfrm>
          <a:prstGeom prst="rect">
            <a:avLst/>
          </a:prstGeom>
          <a:blipFill>
            <a:blip r:embed="rId2"/>
          </a:blipFill>
          <a:ln w="25400">
            <a:solidFill>
              <a:srgbClr val="552B9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Experimental Solution:</a:t>
            </a:r>
          </a:p>
          <a:p>
            <a:pPr>
              <a:defRPr sz="3200">
                <a:latin typeface="Garamond"/>
                <a:ea typeface="Garamond"/>
                <a:cs typeface="Garamond"/>
                <a:sym typeface="Garamond"/>
              </a:defRPr>
            </a:pPr>
            <a:r>
              <a:t>B - A - C - C = Target</a:t>
            </a:r>
          </a:p>
        </p:txBody>
      </p:sp>
      <p:pic>
        <p:nvPicPr>
          <p:cNvPr id="206" name="pasted-image.png"/>
          <p:cNvPicPr>
            <a:picLocks noChangeAspect="1"/>
          </p:cNvPicPr>
          <p:nvPr/>
        </p:nvPicPr>
        <p:blipFill>
          <a:blip r:embed="rId3">
            <a:extLst/>
          </a:blip>
          <a:stretch>
            <a:fillRect/>
          </a:stretch>
        </p:blipFill>
        <p:spPr>
          <a:xfrm>
            <a:off x="4031439" y="3271546"/>
            <a:ext cx="5018123" cy="4722022"/>
          </a:xfrm>
          <a:prstGeom prst="rect">
            <a:avLst/>
          </a:prstGeom>
          <a:ln w="12700">
            <a:miter lim="400000"/>
          </a:ln>
        </p:spPr>
      </p:pic>
      <p:sp>
        <p:nvSpPr>
          <p:cNvPr id="207" name="Shape 207"/>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J.D. Bransford </a:t>
            </a:r>
            <a:r>
              <a:rPr i="1"/>
              <a:t>et al.</a:t>
            </a:r>
            <a:r>
              <a:t>, </a:t>
            </a:r>
            <a:r>
              <a:rPr i="1"/>
              <a:t>How People Learn: Brain, Mind, Experience, and School</a:t>
            </a:r>
            <a:r>
              <a:t>. National Academy Press. 2000.</a:t>
            </a:r>
          </a:p>
          <a:p>
            <a:pPr algn="l" defTabSz="647700">
              <a:defRPr sz="1800">
                <a:uFill>
                  <a:solidFill>
                    <a:srgbClr val="000000"/>
                  </a:solidFill>
                </a:uFill>
                <a:latin typeface="Courier"/>
                <a:ea typeface="Courier"/>
                <a:cs typeface="Courier"/>
                <a:sym typeface="Courier"/>
              </a:defRPr>
            </a:pPr>
            <a:r>
              <a:rPr u="sng">
                <a:hlinkClick r:id="rId4" invalidUrl="" action="" tgtFrame="" tooltip="" history="1" highlightClick="0" endSnd="0"/>
              </a:rPr>
              <a:t>https://www.nap.edu/catalog/9853/how-people-learn-brain-mind-experience-and-school-expanded-edition</a:t>
            </a:r>
          </a:p>
        </p:txBody>
      </p:sp>
      <p:grpSp>
        <p:nvGrpSpPr>
          <p:cNvPr id="213" name="Group 213"/>
          <p:cNvGrpSpPr/>
          <p:nvPr/>
        </p:nvGrpSpPr>
        <p:grpSpPr>
          <a:xfrm>
            <a:off x="10928438" y="2948582"/>
            <a:ext cx="2000162" cy="2728318"/>
            <a:chOff x="0" y="0"/>
            <a:chExt cx="2000161" cy="2728317"/>
          </a:xfrm>
        </p:grpSpPr>
        <p:sp>
          <p:nvSpPr>
            <p:cNvPr id="208" name="Shape 208"/>
            <p:cNvSpPr/>
            <p:nvPr/>
          </p:nvSpPr>
          <p:spPr>
            <a:xfrm>
              <a:off x="0" y="0"/>
              <a:ext cx="1993900" cy="508000"/>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127-21-3-3</a:t>
              </a:r>
            </a:p>
          </p:txBody>
        </p:sp>
        <p:sp>
          <p:nvSpPr>
            <p:cNvPr id="209" name="Shape 209"/>
            <p:cNvSpPr/>
            <p:nvPr/>
          </p:nvSpPr>
          <p:spPr>
            <a:xfrm>
              <a:off x="6261" y="5439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163-14-25-25</a:t>
              </a:r>
            </a:p>
          </p:txBody>
        </p:sp>
        <p:sp>
          <p:nvSpPr>
            <p:cNvPr id="210" name="Shape 210"/>
            <p:cNvSpPr/>
            <p:nvPr/>
          </p:nvSpPr>
          <p:spPr>
            <a:xfrm>
              <a:off x="6261" y="11027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43-18-10-10</a:t>
              </a:r>
            </a:p>
          </p:txBody>
        </p:sp>
        <p:sp>
          <p:nvSpPr>
            <p:cNvPr id="211" name="Shape 211"/>
            <p:cNvSpPr/>
            <p:nvPr/>
          </p:nvSpPr>
          <p:spPr>
            <a:xfrm>
              <a:off x="6261" y="16615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42-9-6-6</a:t>
              </a:r>
            </a:p>
          </p:txBody>
        </p:sp>
        <p:sp>
          <p:nvSpPr>
            <p:cNvPr id="212" name="Shape 212"/>
            <p:cNvSpPr/>
            <p:nvPr/>
          </p:nvSpPr>
          <p:spPr>
            <a:xfrm>
              <a:off x="6261" y="22203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59-20-4-4</a:t>
              </a:r>
            </a:p>
          </p:txBody>
        </p:sp>
      </p:grpSp>
      <p:grpSp>
        <p:nvGrpSpPr>
          <p:cNvPr id="218" name="Group 218"/>
          <p:cNvGrpSpPr/>
          <p:nvPr/>
        </p:nvGrpSpPr>
        <p:grpSpPr>
          <a:xfrm>
            <a:off x="10928438" y="5727700"/>
            <a:ext cx="2000162" cy="2169518"/>
            <a:chOff x="0" y="0"/>
            <a:chExt cx="2000161" cy="2169517"/>
          </a:xfrm>
        </p:grpSpPr>
        <p:sp>
          <p:nvSpPr>
            <p:cNvPr id="214" name="Shape 214"/>
            <p:cNvSpPr/>
            <p:nvPr/>
          </p:nvSpPr>
          <p:spPr>
            <a:xfrm>
              <a:off x="0" y="0"/>
              <a:ext cx="1993900" cy="508000"/>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49-23-3-3</a:t>
              </a:r>
            </a:p>
          </p:txBody>
        </p:sp>
        <p:sp>
          <p:nvSpPr>
            <p:cNvPr id="215" name="Shape 215"/>
            <p:cNvSpPr/>
            <p:nvPr/>
          </p:nvSpPr>
          <p:spPr>
            <a:xfrm>
              <a:off x="6261" y="5439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39-15-3-3</a:t>
              </a:r>
            </a:p>
          </p:txBody>
        </p:sp>
        <p:sp>
          <p:nvSpPr>
            <p:cNvPr id="216" name="Shape 216"/>
            <p:cNvSpPr/>
            <p:nvPr/>
          </p:nvSpPr>
          <p:spPr>
            <a:xfrm>
              <a:off x="6261" y="11027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48-18-4-4</a:t>
              </a:r>
            </a:p>
          </p:txBody>
        </p:sp>
        <p:sp>
          <p:nvSpPr>
            <p:cNvPr id="217" name="Shape 217"/>
            <p:cNvSpPr/>
            <p:nvPr/>
          </p:nvSpPr>
          <p:spPr>
            <a:xfrm>
              <a:off x="6261" y="1661517"/>
              <a:ext cx="1993901" cy="508001"/>
            </a:xfrm>
            <a:prstGeom prst="rect">
              <a:avLst/>
            </a:prstGeom>
            <a:blipFill rotWithShape="1">
              <a:blip r:embed="rId2"/>
              <a:srcRect l="0" t="0" r="0" b="0"/>
              <a:tile tx="0" ty="0" sx="100000" sy="100000" flip="none" algn="tl"/>
            </a:blipFill>
            <a:ln w="25400" cap="flat">
              <a:solidFill>
                <a:srgbClr val="552B95"/>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latin typeface="Garamond"/>
                  <a:ea typeface="Garamond"/>
                  <a:cs typeface="Garamond"/>
                  <a:sym typeface="Garamond"/>
                </a:defRPr>
              </a:lvl1pPr>
            </a:lstStyle>
            <a:p>
              <a:pPr/>
              <a:r>
                <a:t>36-14-8-8</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500" fill="hold"/>
                                        <p:tgtEl>
                                          <p:spTgt spid="206"/>
                                        </p:tgtEl>
                                      </p:cBhvr>
                                    </p:animEffect>
                                    <p:set>
                                      <p:cBhvr>
                                        <p:cTn id="7" fill="hold">
                                          <p:stCondLst>
                                            <p:cond delay="499"/>
                                          </p:stCondLst>
                                        </p:cTn>
                                        <p:tgtEl>
                                          <p:spTgt spid="206"/>
                                        </p:tgtEl>
                                        <p:attrNameLst>
                                          <p:attrName>style.visibility</p:attrName>
                                        </p:attrNameLst>
                                      </p:cBhvr>
                                      <p:to>
                                        <p:strVal val="hidden"/>
                                      </p:to>
                                    </p:se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04"/>
                                        </p:tgtEl>
                                        <p:attrNameLst>
                                          <p:attrName>style.visibility</p:attrName>
                                        </p:attrNameLst>
                                      </p:cBhvr>
                                      <p:to>
                                        <p:strVal val="visible"/>
                                      </p:to>
                                    </p:set>
                                    <p:animEffect filter="dissolve" transition="in">
                                      <p:cBhvr>
                                        <p:cTn id="11" dur="500"/>
                                        <p:tgtEl>
                                          <p:spTgt spid="204"/>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500" fill="hold"/>
                                        <p:tgtEl>
                                          <p:spTgt spid="204"/>
                                        </p:tgtEl>
                                      </p:cBhvr>
                                    </p:animEffect>
                                    <p:set>
                                      <p:cBhvr>
                                        <p:cTn id="16" fill="hold">
                                          <p:stCondLst>
                                            <p:cond delay="499"/>
                                          </p:stCondLst>
                                        </p:cTn>
                                        <p:tgtEl>
                                          <p:spTgt spid="204"/>
                                        </p:tgtEl>
                                        <p:attrNameLst>
                                          <p:attrName>style.visibility</p:attrName>
                                        </p:attrNameLst>
                                      </p:cBhvr>
                                      <p:to>
                                        <p:strVal val="hidden"/>
                                      </p:to>
                                    </p:set>
                                  </p:childTnLst>
                                </p:cTn>
                              </p:par>
                            </p:childTnLst>
                          </p:cTn>
                        </p:par>
                        <p:par>
                          <p:cTn id="17" fill="hold">
                            <p:stCondLst>
                              <p:cond delay="500"/>
                            </p:stCondLst>
                            <p:childTnLst>
                              <p:par>
                                <p:cTn id="18" presetClass="exit" nodeType="afterEffect" presetID="9" grpId="4" fill="hold">
                                  <p:stCondLst>
                                    <p:cond delay="0"/>
                                  </p:stCondLst>
                                  <p:iterate type="el" backwards="0">
                                    <p:tmAbs val="0"/>
                                  </p:iterate>
                                  <p:childTnLst>
                                    <p:animEffect filter="dissolve" transition="out">
                                      <p:cBhvr>
                                        <p:cTn id="19" dur="500" fill="hold"/>
                                        <p:tgtEl>
                                          <p:spTgt spid="202"/>
                                        </p:tgtEl>
                                      </p:cBhvr>
                                    </p:animEffect>
                                    <p:set>
                                      <p:cBhvr>
                                        <p:cTn id="20" fill="hold">
                                          <p:stCondLst>
                                            <p:cond delay="499"/>
                                          </p:stCondLst>
                                        </p:cTn>
                                        <p:tgtEl>
                                          <p:spTgt spid="20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213"/>
                                        </p:tgtEl>
                                        <p:attrNameLst>
                                          <p:attrName>style.visibility</p:attrName>
                                        </p:attrNameLst>
                                      </p:cBhvr>
                                      <p:to>
                                        <p:strVal val="visible"/>
                                      </p:to>
                                    </p:set>
                                    <p:animEffect filter="dissolve" transition="in">
                                      <p:cBhvr>
                                        <p:cTn id="25" dur="500"/>
                                        <p:tgtEl>
                                          <p:spTgt spid="213"/>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205"/>
                                        </p:tgtEl>
                                        <p:attrNameLst>
                                          <p:attrName>style.visibility</p:attrName>
                                        </p:attrNameLst>
                                      </p:cBhvr>
                                      <p:to>
                                        <p:strVal val="visible"/>
                                      </p:to>
                                    </p:set>
                                    <p:animEffect filter="dissolve" transition="in">
                                      <p:cBhvr>
                                        <p:cTn id="30" dur="500"/>
                                        <p:tgtEl>
                                          <p:spTgt spid="205"/>
                                        </p:tgtEl>
                                      </p:cBhvr>
                                    </p:animEffect>
                                  </p:childTnLst>
                                </p:cTn>
                              </p:par>
                            </p:childTnLst>
                          </p:cTn>
                        </p:par>
                      </p:childTnLst>
                    </p:cTn>
                  </p:par>
                  <p:par>
                    <p:cTn id="31" fill="hold">
                      <p:stCondLst>
                        <p:cond delay="indefinite"/>
                      </p:stCondLst>
                      <p:childTnLst>
                        <p:par>
                          <p:cTn id="32" fill="hold">
                            <p:stCondLst>
                              <p:cond delay="0"/>
                            </p:stCondLst>
                            <p:childTnLst>
                              <p:par>
                                <p:cTn id="33" presetClass="exit" nodeType="clickEffect" presetID="9" grpId="7" fill="hold">
                                  <p:stCondLst>
                                    <p:cond delay="0"/>
                                  </p:stCondLst>
                                  <p:iterate type="el" backwards="0">
                                    <p:tmAbs val="0"/>
                                  </p:iterate>
                                  <p:childTnLst>
                                    <p:animEffect filter="dissolve" transition="out">
                                      <p:cBhvr>
                                        <p:cTn id="34" dur="500" fill="hold"/>
                                        <p:tgtEl>
                                          <p:spTgt spid="205"/>
                                        </p:tgtEl>
                                      </p:cBhvr>
                                    </p:animEffect>
                                    <p:set>
                                      <p:cBhvr>
                                        <p:cTn id="35" fill="hold">
                                          <p:stCondLst>
                                            <p:cond delay="499"/>
                                          </p:stCondLst>
                                        </p:cTn>
                                        <p:tgtEl>
                                          <p:spTgt spid="205"/>
                                        </p:tgtEl>
                                        <p:attrNameLst>
                                          <p:attrName>style.visibility</p:attrName>
                                        </p:attrNameLst>
                                      </p:cBhvr>
                                      <p:to>
                                        <p:strVal val="hidden"/>
                                      </p:to>
                                    </p:set>
                                  </p:childTnLst>
                                </p:cTn>
                              </p:par>
                            </p:childTnLst>
                          </p:cTn>
                        </p:par>
                        <p:par>
                          <p:cTn id="36" fill="hold">
                            <p:stCondLst>
                              <p:cond delay="500"/>
                            </p:stCondLst>
                            <p:childTnLst>
                              <p:par>
                                <p:cTn id="37" presetClass="exit" nodeType="afterEffect" presetID="9" grpId="8" fill="hold">
                                  <p:stCondLst>
                                    <p:cond delay="0"/>
                                  </p:stCondLst>
                                  <p:iterate type="el" backwards="0">
                                    <p:tmAbs val="0"/>
                                  </p:iterate>
                                  <p:childTnLst>
                                    <p:animEffect filter="dissolve" transition="out">
                                      <p:cBhvr>
                                        <p:cTn id="38" dur="500" fill="hold"/>
                                        <p:tgtEl>
                                          <p:spTgt spid="213"/>
                                        </p:tgtEl>
                                      </p:cBhvr>
                                    </p:animEffect>
                                    <p:set>
                                      <p:cBhvr>
                                        <p:cTn id="39" fill="hold">
                                          <p:stCondLst>
                                            <p:cond delay="499"/>
                                          </p:stCondLst>
                                        </p:cTn>
                                        <p:tgtEl>
                                          <p:spTgt spid="213"/>
                                        </p:tgtEl>
                                        <p:attrNameLst>
                                          <p:attrName>style.visibility</p:attrName>
                                        </p:attrNameLst>
                                      </p:cBhvr>
                                      <p:to>
                                        <p:strVal val="hidden"/>
                                      </p:to>
                                    </p:set>
                                  </p:childTnLst>
                                </p:cTn>
                              </p:par>
                            </p:childTnLst>
                          </p:cTn>
                        </p:par>
                        <p:par>
                          <p:cTn id="40" fill="hold">
                            <p:stCondLst>
                              <p:cond delay="1000"/>
                            </p:stCondLst>
                            <p:childTnLst>
                              <p:par>
                                <p:cTn id="41" presetClass="exit" nodeType="afterEffect" presetID="9" grpId="9" fill="hold">
                                  <p:stCondLst>
                                    <p:cond delay="0"/>
                                  </p:stCondLst>
                                  <p:iterate type="el" backwards="0">
                                    <p:tmAbs val="0"/>
                                  </p:iterate>
                                  <p:childTnLst>
                                    <p:animEffect filter="dissolve" transition="out">
                                      <p:cBhvr>
                                        <p:cTn id="42" dur="500" fill="hold"/>
                                        <p:tgtEl>
                                          <p:spTgt spid="203"/>
                                        </p:tgtEl>
                                      </p:cBhvr>
                                    </p:animEffect>
                                    <p:set>
                                      <p:cBhvr>
                                        <p:cTn id="43" fill="hold">
                                          <p:stCondLst>
                                            <p:cond delay="499"/>
                                          </p:stCondLst>
                                        </p:cTn>
                                        <p:tgtEl>
                                          <p:spTgt spid="20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10" fill="hold">
                                  <p:stCondLst>
                                    <p:cond delay="0"/>
                                  </p:stCondLst>
                                  <p:iterate type="el" backwards="0">
                                    <p:tmAbs val="0"/>
                                  </p:iterate>
                                  <p:childTnLst>
                                    <p:set>
                                      <p:cBhvr>
                                        <p:cTn id="47" fill="hold"/>
                                        <p:tgtEl>
                                          <p:spTgt spid="218"/>
                                        </p:tgtEl>
                                        <p:attrNameLst>
                                          <p:attrName>style.visibility</p:attrName>
                                        </p:attrNameLst>
                                      </p:cBhvr>
                                      <p:to>
                                        <p:strVal val="visible"/>
                                      </p:to>
                                    </p:set>
                                    <p:animEffect filter="dissolve" transition="in">
                                      <p:cBhvr>
                                        <p:cTn id="48" dur="500"/>
                                        <p:tgtEl>
                                          <p:spTgt spid="218"/>
                                        </p:tgtEl>
                                      </p:cBhvr>
                                    </p:animEffect>
                                  </p:childTnLst>
                                </p:cTn>
                              </p:par>
                            </p:childTnLst>
                          </p:cTn>
                        </p:par>
                      </p:childTnLst>
                    </p:cTn>
                  </p:par>
                  <p:par>
                    <p:cTn id="49" fill="hold">
                      <p:stCondLst>
                        <p:cond delay="indefinite"/>
                      </p:stCondLst>
                      <p:childTnLst>
                        <p:par>
                          <p:cTn id="50" fill="hold">
                            <p:stCondLst>
                              <p:cond delay="0"/>
                            </p:stCondLst>
                            <p:childTnLst>
                              <p:par>
                                <p:cTn id="51" presetClass="exit" nodeType="clickEffect" presetID="9" grpId="11" fill="hold">
                                  <p:stCondLst>
                                    <p:cond delay="0"/>
                                  </p:stCondLst>
                                  <p:iterate type="el" backwards="0">
                                    <p:tmAbs val="0"/>
                                  </p:iterate>
                                  <p:childTnLst>
                                    <p:animEffect filter="dissolve" transition="out">
                                      <p:cBhvr>
                                        <p:cTn id="52" dur="500" fill="hold"/>
                                        <p:tgtEl>
                                          <p:spTgt spid="218"/>
                                        </p:tgtEl>
                                      </p:cBhvr>
                                    </p:animEffect>
                                    <p:set>
                                      <p:cBhvr>
                                        <p:cTn id="53" fill="hold">
                                          <p:stCondLst>
                                            <p:cond delay="499"/>
                                          </p:stCondLst>
                                        </p:cTn>
                                        <p:tgtEl>
                                          <p:spTgt spid="2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0"/>
      <p:bldP build="whole" bldLvl="1" animBg="1" rev="0" advAuto="0" spid="218" grpId="11"/>
      <p:bldP build="whole" bldLvl="1" animBg="1" rev="0" advAuto="0" spid="213" grpId="5"/>
      <p:bldP build="whole" bldLvl="1" animBg="1" rev="0" advAuto="0" spid="213" grpId="8"/>
      <p:bldP build="whole" bldLvl="1" animBg="1" rev="0" advAuto="0" spid="205" grpId="6"/>
      <p:bldP build="whole" bldLvl="1" animBg="1" rev="0" advAuto="0" spid="204" grpId="2"/>
      <p:bldP build="whole" bldLvl="1" animBg="1" rev="0" advAuto="0" spid="204" grpId="3"/>
      <p:bldP build="whole" bldLvl="1" animBg="1" rev="0" advAuto="0" spid="202" grpId="4"/>
      <p:bldP build="whole" bldLvl="1" animBg="1" rev="0" advAuto="0" spid="206" grpId="1"/>
      <p:bldP build="whole" bldLvl="1" animBg="1" rev="0" advAuto="0" spid="205" grpId="7"/>
      <p:bldP build="whole" bldLvl="1" animBg="1" rev="0" advAuto="0" spid="203" grpId="9"/>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a:r>
              <a:t>Einstellung</a:t>
            </a:r>
          </a:p>
        </p:txBody>
      </p:sp>
      <p:graphicFrame>
        <p:nvGraphicFramePr>
          <p:cNvPr id="221" name="Table 221"/>
          <p:cNvGraphicFramePr/>
          <p:nvPr/>
        </p:nvGraphicFramePr>
        <p:xfrm>
          <a:off x="1276350" y="1828824"/>
          <a:ext cx="10452100" cy="609600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090420"/>
                <a:gridCol w="2090420"/>
                <a:gridCol w="2090420"/>
                <a:gridCol w="2090420"/>
                <a:gridCol w="2090420"/>
              </a:tblGrid>
              <a:tr h="554181">
                <a:tc>
                  <a:txBody>
                    <a:bodyPr/>
                    <a:lstStyle/>
                    <a:p>
                      <a:pPr defTabSz="914400">
                        <a:defRPr sz="2600">
                          <a:latin typeface="Garamond"/>
                          <a:ea typeface="Garamond"/>
                          <a:cs typeface="Garamond"/>
                          <a:sym typeface="Garamond"/>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A</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B</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C</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Target</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Sample</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defRPr sz="2600">
                          <a:latin typeface="Garamond"/>
                          <a:ea typeface="Garamond"/>
                          <a:cs typeface="Garamond"/>
                          <a:sym typeface="Garamond"/>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127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163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99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59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23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554181">
                <a:tc>
                  <a:txBody>
                    <a:bodyPr/>
                    <a:lstStyle/>
                    <a:p>
                      <a:pPr defTabSz="914400">
                        <a:defRPr b="0">
                          <a:solidFill>
                            <a:srgbClr val="000000"/>
                          </a:solidFill>
                        </a:defRPr>
                      </a:pPr>
                      <a:r>
                        <a:rPr b="1" sz="2600">
                          <a:solidFill>
                            <a:srgbClr val="FFFFFF"/>
                          </a:solidFill>
                          <a:latin typeface="Garamond"/>
                          <a:ea typeface="Garamond"/>
                          <a:cs typeface="Garamond"/>
                          <a:sym typeface="Garamond"/>
                        </a:rPr>
                        <a:t>Critical 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36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bl>
          </a:graphicData>
        </a:graphic>
      </p:graphicFrame>
      <p:sp>
        <p:nvSpPr>
          <p:cNvPr id="222" name="Shape 222"/>
          <p:cNvSpPr/>
          <p:nvPr/>
        </p:nvSpPr>
        <p:spPr>
          <a:xfrm>
            <a:off x="1238352" y="2383126"/>
            <a:ext cx="10888810" cy="3319632"/>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23" name="Shape 223"/>
          <p:cNvSpPr/>
          <p:nvPr/>
        </p:nvSpPr>
        <p:spPr>
          <a:xfrm>
            <a:off x="1289050" y="3456582"/>
            <a:ext cx="4826177" cy="1646636"/>
          </a:xfrm>
          <a:prstGeom prst="rect">
            <a:avLst/>
          </a:prstGeom>
          <a:blipFill>
            <a:blip r:embed="rId2"/>
          </a:blipFill>
          <a:ln w="25400">
            <a:solidFill>
              <a:srgbClr val="552B9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Einstellung Solution:</a:t>
            </a:r>
          </a:p>
          <a:p>
            <a:pPr>
              <a:defRPr sz="3200">
                <a:latin typeface="Garamond"/>
                <a:ea typeface="Garamond"/>
                <a:cs typeface="Garamond"/>
                <a:sym typeface="Garamond"/>
              </a:defRPr>
            </a:pPr>
            <a:r>
              <a:t>49 - 23 - 3 - 3 = 20</a:t>
            </a:r>
          </a:p>
        </p:txBody>
      </p:sp>
      <p:sp>
        <p:nvSpPr>
          <p:cNvPr id="224" name="Shape 224"/>
          <p:cNvSpPr/>
          <p:nvPr/>
        </p:nvSpPr>
        <p:spPr>
          <a:xfrm>
            <a:off x="6889574" y="3456582"/>
            <a:ext cx="4826177" cy="1646636"/>
          </a:xfrm>
          <a:prstGeom prst="rect">
            <a:avLst/>
          </a:prstGeom>
          <a:blipFill>
            <a:blip r:embed="rId2"/>
          </a:blipFill>
          <a:ln w="25400">
            <a:solidFill>
              <a:srgbClr val="552B9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Direct Solution:</a:t>
            </a:r>
          </a:p>
          <a:p>
            <a:pPr>
              <a:defRPr sz="3200">
                <a:latin typeface="Garamond"/>
                <a:ea typeface="Garamond"/>
                <a:cs typeface="Garamond"/>
                <a:sym typeface="Garamond"/>
              </a:defRPr>
            </a:pPr>
            <a:r>
              <a:t>23 - 3 = 20</a:t>
            </a:r>
          </a:p>
        </p:txBody>
      </p:sp>
      <p:sp>
        <p:nvSpPr>
          <p:cNvPr id="225" name="Shape 225"/>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J.D. Bransford </a:t>
            </a:r>
            <a:r>
              <a:rPr i="1"/>
              <a:t>et al.</a:t>
            </a:r>
            <a:r>
              <a:t>, </a:t>
            </a:r>
            <a:r>
              <a:rPr i="1"/>
              <a:t>How People Learn: Brain, Mind, Experience, and School</a:t>
            </a:r>
            <a:r>
              <a:t>. National Academy Press. 2000.</a:t>
            </a:r>
          </a:p>
          <a:p>
            <a:pPr algn="l" defTabSz="647700">
              <a:defRPr sz="1800">
                <a:uFill>
                  <a:solidFill>
                    <a:srgbClr val="000000"/>
                  </a:solidFill>
                </a:uFill>
                <a:latin typeface="Courier"/>
                <a:ea typeface="Courier"/>
                <a:cs typeface="Courier"/>
                <a:sym typeface="Courier"/>
              </a:defRPr>
            </a:pPr>
            <a:r>
              <a:rPr u="sng">
                <a:hlinkClick r:id="rId3" invalidUrl="" action="" tgtFrame="" tooltip="" history="1" highlightClick="0" endSnd="0"/>
              </a:rPr>
              <a:t>https://www.nap.edu/catalog/9853/how-people-learn-brain-mind-experience-and-school-expanded-edition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dissolve" transition="in">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23"/>
                                        </p:tgtEl>
                                        <p:attrNameLst>
                                          <p:attrName>style.visibility</p:attrName>
                                        </p:attrNameLst>
                                      </p:cBhvr>
                                      <p:to>
                                        <p:strVal val="visible"/>
                                      </p:to>
                                    </p:set>
                                    <p:animEffect filter="dissolve" transition="in">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24"/>
                                        </p:tgtEl>
                                        <p:attrNameLst>
                                          <p:attrName>style.visibility</p:attrName>
                                        </p:attrNameLst>
                                      </p:cBhvr>
                                      <p:to>
                                        <p:strVal val="visible"/>
                                      </p:to>
                                    </p:set>
                                    <p:animEffect filter="dissolve" transition="in">
                                      <p:cBhvr>
                                        <p:cTn id="17"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2"/>
      <p:bldP build="whole" bldLvl="1" animBg="1" rev="0" advAuto="0" spid="224" grpId="3"/>
      <p:bldP build="whole" bldLvl="1" animBg="1" rev="0" advAuto="0" spid="22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Einstellung</a:t>
            </a:r>
          </a:p>
        </p:txBody>
      </p:sp>
      <p:graphicFrame>
        <p:nvGraphicFramePr>
          <p:cNvPr id="228" name="Table 228"/>
          <p:cNvGraphicFramePr/>
          <p:nvPr/>
        </p:nvGraphicFramePr>
        <p:xfrm>
          <a:off x="1276350" y="1828800"/>
          <a:ext cx="10452100" cy="6095975"/>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613025"/>
                <a:gridCol w="2613025"/>
                <a:gridCol w="2613025"/>
                <a:gridCol w="2613025"/>
              </a:tblGrid>
              <a:tr h="1219195">
                <a:tc>
                  <a:txBody>
                    <a:bodyPr/>
                    <a:lstStyle/>
                    <a:p>
                      <a:pPr defTabSz="914400">
                        <a:defRPr sz="2600">
                          <a:latin typeface="Garamond"/>
                          <a:ea typeface="Garamond"/>
                          <a:cs typeface="Garamond"/>
                          <a:sym typeface="Garamond"/>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Einstellung (percent)</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Direct
(percent)</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defRPr b="0">
                          <a:solidFill>
                            <a:srgbClr val="000000"/>
                          </a:solidFill>
                        </a:defRPr>
                      </a:pPr>
                      <a:r>
                        <a:rPr b="1" sz="2600">
                          <a:solidFill>
                            <a:srgbClr val="FFFFFF"/>
                          </a:solidFill>
                          <a:latin typeface="Garamond"/>
                          <a:ea typeface="Garamond"/>
                          <a:cs typeface="Garamond"/>
                          <a:sym typeface="Garamond"/>
                        </a:rPr>
                        <a:t>No solution
(percent)</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r>
              <a:tr h="1219195">
                <a:tc>
                  <a:txBody>
                    <a:bodyPr/>
                    <a:lstStyle/>
                    <a:p>
                      <a:pPr defTabSz="914400">
                        <a:defRPr b="0">
                          <a:solidFill>
                            <a:srgbClr val="000000"/>
                          </a:solidFill>
                        </a:defRPr>
                      </a:pPr>
                      <a:r>
                        <a:rPr b="1" sz="2600">
                          <a:solidFill>
                            <a:srgbClr val="FFFFFF"/>
                          </a:solidFill>
                          <a:latin typeface="Garamond"/>
                          <a:ea typeface="Garamond"/>
                          <a:cs typeface="Garamond"/>
                          <a:sym typeface="Garamond"/>
                        </a:rPr>
                        <a:t>Control (children)</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89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1219195">
                <a:tc>
                  <a:txBody>
                    <a:bodyPr/>
                    <a:lstStyle/>
                    <a:p>
                      <a:pPr defTabSz="914400">
                        <a:defRPr b="0">
                          <a:solidFill>
                            <a:srgbClr val="000000"/>
                          </a:solidFill>
                        </a:defRPr>
                      </a:pPr>
                      <a:r>
                        <a:rPr b="1" sz="2600">
                          <a:solidFill>
                            <a:srgbClr val="FFFFFF"/>
                          </a:solidFill>
                          <a:latin typeface="Garamond"/>
                          <a:ea typeface="Garamond"/>
                          <a:cs typeface="Garamond"/>
                          <a:sym typeface="Garamond"/>
                        </a:rPr>
                        <a:t>Experimental (children)</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72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1219195">
                <a:tc>
                  <a:txBody>
                    <a:bodyPr/>
                    <a:lstStyle/>
                    <a:p>
                      <a:pPr defTabSz="914400">
                        <a:defRPr b="0">
                          <a:solidFill>
                            <a:srgbClr val="000000"/>
                          </a:solidFill>
                        </a:defRPr>
                      </a:pPr>
                      <a:r>
                        <a:rPr b="1" sz="2600">
                          <a:solidFill>
                            <a:srgbClr val="FFFFFF"/>
                          </a:solidFill>
                          <a:latin typeface="Garamond"/>
                          <a:ea typeface="Garamond"/>
                          <a:cs typeface="Garamond"/>
                          <a:sym typeface="Garamond"/>
                        </a:rPr>
                        <a:t>Control
(adults)</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100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1219195">
                <a:tc>
                  <a:txBody>
                    <a:bodyPr/>
                    <a:lstStyle/>
                    <a:p>
                      <a:pPr defTabSz="914400">
                        <a:defRPr b="0">
                          <a:solidFill>
                            <a:srgbClr val="000000"/>
                          </a:solidFill>
                        </a:defRPr>
                      </a:pPr>
                      <a:r>
                        <a:rPr b="1" sz="2600">
                          <a:solidFill>
                            <a:srgbClr val="FFFFFF"/>
                          </a:solidFill>
                          <a:latin typeface="Garamond"/>
                          <a:ea typeface="Garamond"/>
                          <a:cs typeface="Garamond"/>
                          <a:sym typeface="Garamond"/>
                        </a:rPr>
                        <a:t>Experimental (adults)</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5E7790"/>
                    </a:solidFill>
                  </a:tcPr>
                </a:tc>
                <a:tc>
                  <a:txBody>
                    <a:bodyPr/>
                    <a:lstStyle/>
                    <a:p>
                      <a:pPr defTabSz="914400"/>
                      <a:r>
                        <a:rPr sz="2600">
                          <a:latin typeface="Garamond"/>
                          <a:ea typeface="Garamond"/>
                          <a:cs typeface="Garamond"/>
                          <a:sym typeface="Garamond"/>
                        </a:rPr>
                        <a:t>74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26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914400"/>
                      <a:r>
                        <a:rPr sz="2600">
                          <a:latin typeface="Garamond"/>
                          <a:ea typeface="Garamond"/>
                          <a:cs typeface="Garamond"/>
                          <a:sym typeface="Garamond"/>
                        </a:rPr>
                        <a:t>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bl>
          </a:graphicData>
        </a:graphic>
      </p:graphicFrame>
      <p:sp>
        <p:nvSpPr>
          <p:cNvPr id="229" name="Shape 229"/>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J.D. Bransford </a:t>
            </a:r>
            <a:r>
              <a:rPr i="1"/>
              <a:t>et al.</a:t>
            </a:r>
            <a:r>
              <a:t>, </a:t>
            </a:r>
            <a:r>
              <a:rPr i="1"/>
              <a:t>How People Learn: Brain, Mind, Experience, and School</a:t>
            </a:r>
            <a:r>
              <a:t>. National Academy Press. 2000.</a:t>
            </a:r>
          </a:p>
          <a:p>
            <a:pPr algn="l" defTabSz="647700">
              <a:defRPr sz="1800">
                <a:uFill>
                  <a:solidFill>
                    <a:srgbClr val="000000"/>
                  </a:solidFill>
                </a:uFill>
                <a:latin typeface="Courier"/>
                <a:ea typeface="Courier"/>
                <a:cs typeface="Courier"/>
                <a:sym typeface="Courier"/>
              </a:defRPr>
            </a:pPr>
            <a:r>
              <a:rPr u="sng">
                <a:hlinkClick r:id="rId2" invalidUrl="" action="" tgtFrame="" tooltip="" history="1" highlightClick="0" endSnd="0"/>
              </a:rPr>
              <a:t>https://www.nap.edu/catalog/9853/how-people-learn-brain-mind-experience-and-school-expanded-edition</a:t>
            </a:r>
          </a:p>
        </p:txBody>
      </p:sp>
      <p:sp>
        <p:nvSpPr>
          <p:cNvPr id="230" name="Shape 230"/>
          <p:cNvSpPr/>
          <p:nvPr/>
        </p:nvSpPr>
        <p:spPr>
          <a:xfrm>
            <a:off x="1238352" y="3068179"/>
            <a:ext cx="10888810" cy="243840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31" name="Shape 231"/>
          <p:cNvSpPr/>
          <p:nvPr/>
        </p:nvSpPr>
        <p:spPr>
          <a:xfrm>
            <a:off x="1244600" y="5499100"/>
            <a:ext cx="10888810" cy="2438400"/>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500" fill="hold"/>
                                        <p:tgtEl>
                                          <p:spTgt spid="230"/>
                                        </p:tgtEl>
                                      </p:cBhvr>
                                    </p:animEffect>
                                    <p:set>
                                      <p:cBhvr>
                                        <p:cTn id="7" fill="hold">
                                          <p:stCondLst>
                                            <p:cond delay="499"/>
                                          </p:stCondLst>
                                        </p:cTn>
                                        <p:tgtEl>
                                          <p:spTgt spid="2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9" grpId="2" fill="hold">
                                  <p:stCondLst>
                                    <p:cond delay="0"/>
                                  </p:stCondLst>
                                  <p:iterate type="el" backwards="0">
                                    <p:tmAbs val="0"/>
                                  </p:iterate>
                                  <p:childTnLst>
                                    <p:animEffect filter="dissolve" transition="out">
                                      <p:cBhvr>
                                        <p:cTn id="11" dur="500" fill="hold"/>
                                        <p:tgtEl>
                                          <p:spTgt spid="231"/>
                                        </p:tgtEl>
                                      </p:cBhvr>
                                    </p:animEffect>
                                    <p:set>
                                      <p:cBhvr>
                                        <p:cTn id="12" fill="hold">
                                          <p:stCondLst>
                                            <p:cond delay="499"/>
                                          </p:stCondLst>
                                        </p:cTn>
                                        <p:tgtEl>
                                          <p:spTgt spid="2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P build="whole" bldLvl="1" animBg="1" rev="0" advAuto="0" spid="23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lvl1pPr defTabSz="531622">
              <a:defRPr sz="6006"/>
            </a:lvl1pPr>
          </a:lstStyle>
          <a:p>
            <a:pPr/>
            <a:r>
              <a:t>Branches of Educational Psychology</a:t>
            </a:r>
          </a:p>
        </p:txBody>
      </p:sp>
      <p:graphicFrame>
        <p:nvGraphicFramePr>
          <p:cNvPr id="234" name="Chart 234"/>
          <p:cNvGraphicFramePr/>
          <p:nvPr/>
        </p:nvGraphicFramePr>
        <p:xfrm>
          <a:off x="2872952" y="1647427"/>
          <a:ext cx="7264401" cy="7264401"/>
        </p:xfrm>
        <a:graphic xmlns:a="http://schemas.openxmlformats.org/drawingml/2006/main">
          <a:graphicData uri="http://schemas.openxmlformats.org/drawingml/2006/chart">
            <c:chart xmlns:c="http://schemas.openxmlformats.org/drawingml/2006/chart" r:id="rId2"/>
          </a:graphicData>
        </a:graphic>
      </p:graphicFrame>
      <p:sp>
        <p:nvSpPr>
          <p:cNvPr id="235" name="Shape 235"/>
          <p:cNvSpPr/>
          <p:nvPr/>
        </p:nvSpPr>
        <p:spPr>
          <a:xfrm>
            <a:off x="3531610" y="3784600"/>
            <a:ext cx="2540001" cy="1066850"/>
          </a:xfrm>
          <a:prstGeom prst="rect">
            <a:avLst/>
          </a:prstGeom>
          <a:solidFill>
            <a:srgbClr val="F5ECD6"/>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Behavioral</a:t>
            </a:r>
          </a:p>
          <a:p>
            <a:pPr>
              <a:defRPr sz="2600">
                <a:latin typeface="Garamond"/>
                <a:ea typeface="Garamond"/>
                <a:cs typeface="Garamond"/>
                <a:sym typeface="Garamond"/>
              </a:defRPr>
            </a:pPr>
            <a:r>
              <a:t>(Skinner)</a:t>
            </a:r>
          </a:p>
        </p:txBody>
      </p:sp>
      <p:sp>
        <p:nvSpPr>
          <p:cNvPr id="236" name="Shape 236"/>
          <p:cNvSpPr/>
          <p:nvPr/>
        </p:nvSpPr>
        <p:spPr>
          <a:xfrm>
            <a:off x="6915831" y="3784600"/>
            <a:ext cx="2540001" cy="1066850"/>
          </a:xfrm>
          <a:prstGeom prst="rect">
            <a:avLst/>
          </a:prstGeom>
          <a:solidFill>
            <a:srgbClr val="F5ECD6"/>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Cognitive</a:t>
            </a:r>
          </a:p>
          <a:p>
            <a:pPr>
              <a:defRPr sz="2600">
                <a:latin typeface="Garamond"/>
                <a:ea typeface="Garamond"/>
                <a:cs typeface="Garamond"/>
                <a:sym typeface="Garamond"/>
              </a:defRPr>
            </a:pPr>
            <a:r>
              <a:t>(Bjork, Sweller)</a:t>
            </a:r>
          </a:p>
        </p:txBody>
      </p:sp>
      <p:sp>
        <p:nvSpPr>
          <p:cNvPr id="237" name="Shape 237"/>
          <p:cNvSpPr/>
          <p:nvPr/>
        </p:nvSpPr>
        <p:spPr>
          <a:xfrm>
            <a:off x="3531610" y="5689600"/>
            <a:ext cx="2539284" cy="1066850"/>
          </a:xfrm>
          <a:prstGeom prst="rect">
            <a:avLst/>
          </a:prstGeom>
          <a:solidFill>
            <a:srgbClr val="F5ECD6"/>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Constructivism</a:t>
            </a:r>
          </a:p>
          <a:p>
            <a:pPr>
              <a:defRPr sz="2600">
                <a:latin typeface="Garamond"/>
                <a:ea typeface="Garamond"/>
                <a:cs typeface="Garamond"/>
                <a:sym typeface="Garamond"/>
              </a:defRPr>
            </a:pPr>
            <a:r>
              <a:t>(Vygotsky, Bruner)</a:t>
            </a:r>
          </a:p>
        </p:txBody>
      </p:sp>
      <p:sp>
        <p:nvSpPr>
          <p:cNvPr id="238" name="Shape 238"/>
          <p:cNvSpPr/>
          <p:nvPr/>
        </p:nvSpPr>
        <p:spPr>
          <a:xfrm>
            <a:off x="6946606" y="5689600"/>
            <a:ext cx="2540001" cy="1066850"/>
          </a:xfrm>
          <a:prstGeom prst="rect">
            <a:avLst/>
          </a:prstGeom>
          <a:solidFill>
            <a:srgbClr val="F5ECD6"/>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200">
                <a:latin typeface="Garamond"/>
                <a:ea typeface="Garamond"/>
                <a:cs typeface="Garamond"/>
                <a:sym typeface="Garamond"/>
              </a:defRPr>
            </a:pPr>
            <a:r>
              <a:t>Developmental</a:t>
            </a:r>
          </a:p>
          <a:p>
            <a:pPr>
              <a:defRPr sz="2600">
                <a:latin typeface="Garamond"/>
                <a:ea typeface="Garamond"/>
                <a:cs typeface="Garamond"/>
                <a:sym typeface="Garamond"/>
              </a:defRPr>
            </a:pPr>
            <a:r>
              <a:t>(Piaget)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prstGeom prst="rect">
            <a:avLst/>
          </a:prstGeom>
        </p:spPr>
        <p:txBody>
          <a:bodyPr/>
          <a:lstStyle/>
          <a:p>
            <a:pPr/>
            <a:r>
              <a:t>Learning is…</a:t>
            </a:r>
          </a:p>
        </p:txBody>
      </p:sp>
      <p:grpSp>
        <p:nvGrpSpPr>
          <p:cNvPr id="248" name="Group 248"/>
          <p:cNvGrpSpPr/>
          <p:nvPr/>
        </p:nvGrpSpPr>
        <p:grpSpPr>
          <a:xfrm>
            <a:off x="5262381" y="900970"/>
            <a:ext cx="7454959" cy="3708343"/>
            <a:chOff x="0" y="0"/>
            <a:chExt cx="7454958" cy="3708342"/>
          </a:xfrm>
        </p:grpSpPr>
        <p:sp>
          <p:nvSpPr>
            <p:cNvPr id="241" name="Shape 241"/>
            <p:cNvSpPr/>
            <p:nvPr/>
          </p:nvSpPr>
          <p:spPr>
            <a:xfrm>
              <a:off x="2235083" y="1676659"/>
              <a:ext cx="2480038" cy="1270001"/>
            </a:xfrm>
            <a:prstGeom prst="roundRect">
              <a:avLst>
                <a:gd name="adj" fmla="val 15000"/>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Change</a:t>
              </a:r>
            </a:p>
          </p:txBody>
        </p:sp>
        <p:sp>
          <p:nvSpPr>
            <p:cNvPr id="242" name="Shape 242"/>
            <p:cNvSpPr/>
            <p:nvPr/>
          </p:nvSpPr>
          <p:spPr>
            <a:xfrm>
              <a:off x="0" y="445369"/>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Knowledge</a:t>
              </a:r>
            </a:p>
          </p:txBody>
        </p:sp>
        <p:sp>
          <p:nvSpPr>
            <p:cNvPr id="243" name="Shape 243"/>
            <p:cNvSpPr/>
            <p:nvPr/>
          </p:nvSpPr>
          <p:spPr>
            <a:xfrm>
              <a:off x="4974920" y="2977367"/>
              <a:ext cx="2480039"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Attitudes</a:t>
              </a:r>
            </a:p>
          </p:txBody>
        </p:sp>
        <p:sp>
          <p:nvSpPr>
            <p:cNvPr id="244" name="Shape 244"/>
            <p:cNvSpPr/>
            <p:nvPr/>
          </p:nvSpPr>
          <p:spPr>
            <a:xfrm>
              <a:off x="4024798" y="0"/>
              <a:ext cx="2480038" cy="730975"/>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Abilities</a:t>
              </a:r>
            </a:p>
          </p:txBody>
        </p:sp>
        <p:cxnSp>
          <p:nvCxnSpPr>
            <p:cNvPr id="245" name="Connector 245"/>
            <p:cNvCxnSpPr>
              <a:stCxn id="241" idx="0"/>
              <a:endCxn id="242" idx="0"/>
            </p:cNvCxnSpPr>
            <p:nvPr/>
          </p:nvCxnSpPr>
          <p:spPr>
            <a:xfrm flipH="1" flipV="1">
              <a:off x="1240018" y="810857"/>
              <a:ext cx="2235085" cy="1500803"/>
            </a:xfrm>
            <a:prstGeom prst="straightConnector1">
              <a:avLst/>
            </a:prstGeom>
            <a:ln w="25400" cap="flat">
              <a:solidFill>
                <a:srgbClr val="000000"/>
              </a:solidFill>
              <a:prstDash val="solid"/>
              <a:miter lim="400000"/>
            </a:ln>
            <a:effectLst/>
          </p:spPr>
        </p:cxnSp>
        <p:cxnSp>
          <p:nvCxnSpPr>
            <p:cNvPr id="246" name="Connector 246"/>
            <p:cNvCxnSpPr>
              <a:stCxn id="241" idx="0"/>
              <a:endCxn id="244" idx="0"/>
            </p:cNvCxnSpPr>
            <p:nvPr/>
          </p:nvCxnSpPr>
          <p:spPr>
            <a:xfrm flipV="1">
              <a:off x="3475102" y="365487"/>
              <a:ext cx="1789715" cy="1946173"/>
            </a:xfrm>
            <a:prstGeom prst="straightConnector1">
              <a:avLst/>
            </a:prstGeom>
            <a:ln w="25400" cap="flat">
              <a:solidFill>
                <a:srgbClr val="000000"/>
              </a:solidFill>
              <a:prstDash val="solid"/>
              <a:miter lim="400000"/>
            </a:ln>
            <a:effectLst/>
          </p:spPr>
        </p:cxnSp>
        <p:cxnSp>
          <p:nvCxnSpPr>
            <p:cNvPr id="247" name="Connector 247"/>
            <p:cNvCxnSpPr>
              <a:stCxn id="241" idx="0"/>
              <a:endCxn id="243" idx="0"/>
            </p:cNvCxnSpPr>
            <p:nvPr/>
          </p:nvCxnSpPr>
          <p:spPr>
            <a:xfrm>
              <a:off x="3475102" y="2311659"/>
              <a:ext cx="2739838" cy="1031196"/>
            </a:xfrm>
            <a:prstGeom prst="straightConnector1">
              <a:avLst/>
            </a:prstGeom>
            <a:ln w="25400" cap="flat">
              <a:solidFill>
                <a:srgbClr val="000000"/>
              </a:solidFill>
              <a:prstDash val="solid"/>
              <a:miter lim="400000"/>
            </a:ln>
            <a:effectLst/>
          </p:spPr>
        </p:cxnSp>
      </p:grpSp>
      <p:grpSp>
        <p:nvGrpSpPr>
          <p:cNvPr id="258" name="Group 258"/>
          <p:cNvGrpSpPr/>
          <p:nvPr/>
        </p:nvGrpSpPr>
        <p:grpSpPr>
          <a:xfrm>
            <a:off x="788617" y="2626168"/>
            <a:ext cx="6115602" cy="4998438"/>
            <a:chOff x="0" y="0"/>
            <a:chExt cx="6115600" cy="4998436"/>
          </a:xfrm>
        </p:grpSpPr>
        <p:sp>
          <p:nvSpPr>
            <p:cNvPr id="249" name="Shape 249"/>
            <p:cNvSpPr/>
            <p:nvPr/>
          </p:nvSpPr>
          <p:spPr>
            <a:xfrm>
              <a:off x="734279" y="1833094"/>
              <a:ext cx="2480039" cy="1520924"/>
            </a:xfrm>
            <a:prstGeom prst="roundRect">
              <a:avLst>
                <a:gd name="adj" fmla="val 12525"/>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Area of inquiry</a:t>
              </a:r>
            </a:p>
          </p:txBody>
        </p:sp>
        <p:sp>
          <p:nvSpPr>
            <p:cNvPr id="250" name="Shape 250"/>
            <p:cNvSpPr/>
            <p:nvPr/>
          </p:nvSpPr>
          <p:spPr>
            <a:xfrm>
              <a:off x="184990" y="0"/>
              <a:ext cx="2480039" cy="1172924"/>
            </a:xfrm>
            <a:prstGeom prst="roundRect">
              <a:avLst>
                <a:gd name="adj" fmla="val 1624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Factual knowledge</a:t>
              </a:r>
            </a:p>
          </p:txBody>
        </p:sp>
        <p:sp>
          <p:nvSpPr>
            <p:cNvPr id="251" name="Shape 251"/>
            <p:cNvSpPr/>
            <p:nvPr/>
          </p:nvSpPr>
          <p:spPr>
            <a:xfrm>
              <a:off x="3635563" y="1252169"/>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Context</a:t>
              </a:r>
            </a:p>
          </p:txBody>
        </p:sp>
        <p:sp>
          <p:nvSpPr>
            <p:cNvPr id="252" name="Shape 252"/>
            <p:cNvSpPr/>
            <p:nvPr/>
          </p:nvSpPr>
          <p:spPr>
            <a:xfrm>
              <a:off x="3480496" y="3398179"/>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Retrieval</a:t>
              </a:r>
            </a:p>
          </p:txBody>
        </p:sp>
        <p:sp>
          <p:nvSpPr>
            <p:cNvPr id="253" name="Shape 253"/>
            <p:cNvSpPr/>
            <p:nvPr/>
          </p:nvSpPr>
          <p:spPr>
            <a:xfrm>
              <a:off x="0" y="4267461"/>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Application</a:t>
              </a:r>
            </a:p>
          </p:txBody>
        </p:sp>
        <p:cxnSp>
          <p:nvCxnSpPr>
            <p:cNvPr id="254" name="Connector 254"/>
            <p:cNvCxnSpPr>
              <a:stCxn id="251" idx="0"/>
              <a:endCxn id="249" idx="0"/>
            </p:cNvCxnSpPr>
            <p:nvPr/>
          </p:nvCxnSpPr>
          <p:spPr>
            <a:xfrm flipH="1">
              <a:off x="1974298" y="1617656"/>
              <a:ext cx="2901285" cy="975900"/>
            </a:xfrm>
            <a:prstGeom prst="straightConnector1">
              <a:avLst/>
            </a:prstGeom>
            <a:ln w="25400" cap="flat">
              <a:solidFill>
                <a:srgbClr val="000000"/>
              </a:solidFill>
              <a:prstDash val="solid"/>
              <a:miter lim="400000"/>
            </a:ln>
            <a:effectLst/>
          </p:spPr>
        </p:cxnSp>
        <p:cxnSp>
          <p:nvCxnSpPr>
            <p:cNvPr id="255" name="Connector 255"/>
            <p:cNvCxnSpPr>
              <a:stCxn id="252" idx="0"/>
              <a:endCxn id="249" idx="0"/>
            </p:cNvCxnSpPr>
            <p:nvPr/>
          </p:nvCxnSpPr>
          <p:spPr>
            <a:xfrm flipH="1" flipV="1">
              <a:off x="1974298" y="2593555"/>
              <a:ext cx="2746217" cy="1170112"/>
            </a:xfrm>
            <a:prstGeom prst="straightConnector1">
              <a:avLst/>
            </a:prstGeom>
            <a:ln w="25400" cap="flat">
              <a:solidFill>
                <a:srgbClr val="000000"/>
              </a:solidFill>
              <a:prstDash val="solid"/>
              <a:miter lim="400000"/>
            </a:ln>
            <a:effectLst/>
          </p:spPr>
        </p:cxnSp>
        <p:cxnSp>
          <p:nvCxnSpPr>
            <p:cNvPr id="256" name="Connector 256"/>
            <p:cNvCxnSpPr>
              <a:stCxn id="253" idx="0"/>
              <a:endCxn id="249" idx="0"/>
            </p:cNvCxnSpPr>
            <p:nvPr/>
          </p:nvCxnSpPr>
          <p:spPr>
            <a:xfrm flipV="1">
              <a:off x="1240018" y="2593555"/>
              <a:ext cx="734281" cy="2039395"/>
            </a:xfrm>
            <a:prstGeom prst="straightConnector1">
              <a:avLst/>
            </a:prstGeom>
            <a:ln w="25400" cap="flat">
              <a:solidFill>
                <a:srgbClr val="000000"/>
              </a:solidFill>
              <a:prstDash val="solid"/>
              <a:miter lim="400000"/>
            </a:ln>
            <a:effectLst/>
          </p:spPr>
        </p:cxnSp>
        <p:cxnSp>
          <p:nvCxnSpPr>
            <p:cNvPr id="257" name="Connector 257"/>
            <p:cNvCxnSpPr>
              <a:stCxn id="250" idx="0"/>
              <a:endCxn id="249" idx="0"/>
            </p:cNvCxnSpPr>
            <p:nvPr/>
          </p:nvCxnSpPr>
          <p:spPr>
            <a:xfrm>
              <a:off x="1425009" y="586461"/>
              <a:ext cx="549290" cy="2007095"/>
            </a:xfrm>
            <a:prstGeom prst="straightConnector1">
              <a:avLst/>
            </a:prstGeom>
            <a:ln w="25400" cap="flat">
              <a:solidFill>
                <a:srgbClr val="000000"/>
              </a:solidFill>
              <a:prstDash val="solid"/>
              <a:miter lim="400000"/>
            </a:ln>
            <a:effectLst/>
          </p:spPr>
        </p:cxnSp>
      </p:grpSp>
      <p:grpSp>
        <p:nvGrpSpPr>
          <p:cNvPr id="266" name="Group 266"/>
          <p:cNvGrpSpPr/>
          <p:nvPr/>
        </p:nvGrpSpPr>
        <p:grpSpPr>
          <a:xfrm>
            <a:off x="5692905" y="4899023"/>
            <a:ext cx="6256143" cy="3620803"/>
            <a:chOff x="0" y="0"/>
            <a:chExt cx="6256141" cy="3620802"/>
          </a:xfrm>
        </p:grpSpPr>
        <p:sp>
          <p:nvSpPr>
            <p:cNvPr id="259" name="Shape 259"/>
            <p:cNvSpPr/>
            <p:nvPr/>
          </p:nvSpPr>
          <p:spPr>
            <a:xfrm>
              <a:off x="3412443" y="1175400"/>
              <a:ext cx="2843699" cy="1270001"/>
            </a:xfrm>
            <a:prstGeom prst="roundRect">
              <a:avLst>
                <a:gd name="adj" fmla="val 15000"/>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Metacognition</a:t>
              </a:r>
            </a:p>
          </p:txBody>
        </p:sp>
        <p:sp>
          <p:nvSpPr>
            <p:cNvPr id="260" name="Shape 260"/>
            <p:cNvSpPr/>
            <p:nvPr/>
          </p:nvSpPr>
          <p:spPr>
            <a:xfrm>
              <a:off x="0" y="2377857"/>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Progress</a:t>
              </a:r>
            </a:p>
          </p:txBody>
        </p:sp>
        <p:sp>
          <p:nvSpPr>
            <p:cNvPr id="261" name="Shape 261"/>
            <p:cNvSpPr/>
            <p:nvPr/>
          </p:nvSpPr>
          <p:spPr>
            <a:xfrm>
              <a:off x="3004565" y="2889827"/>
              <a:ext cx="2480038" cy="730976"/>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Practice</a:t>
              </a:r>
            </a:p>
          </p:txBody>
        </p:sp>
        <p:sp>
          <p:nvSpPr>
            <p:cNvPr id="262" name="Shape 262"/>
            <p:cNvSpPr/>
            <p:nvPr/>
          </p:nvSpPr>
          <p:spPr>
            <a:xfrm>
              <a:off x="2807018" y="0"/>
              <a:ext cx="2480038" cy="730975"/>
            </a:xfrm>
            <a:prstGeom prst="roundRect">
              <a:avLst>
                <a:gd name="adj" fmla="val 26061"/>
              </a:avLst>
            </a:prstGeom>
            <a:solidFill>
              <a:srgbClr val="552B95"/>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latin typeface="Garamond"/>
                  <a:ea typeface="Garamond"/>
                  <a:cs typeface="Garamond"/>
                  <a:sym typeface="Garamond"/>
                </a:defRPr>
              </a:lvl1pPr>
            </a:lstStyle>
            <a:p>
              <a:pPr/>
              <a:r>
                <a:t>Feedback</a:t>
              </a:r>
            </a:p>
          </p:txBody>
        </p:sp>
        <p:cxnSp>
          <p:nvCxnSpPr>
            <p:cNvPr id="263" name="Connector 263"/>
            <p:cNvCxnSpPr>
              <a:stCxn id="259" idx="0"/>
              <a:endCxn id="260" idx="0"/>
            </p:cNvCxnSpPr>
            <p:nvPr/>
          </p:nvCxnSpPr>
          <p:spPr>
            <a:xfrm flipH="1">
              <a:off x="1240018" y="1810400"/>
              <a:ext cx="3594275" cy="932946"/>
            </a:xfrm>
            <a:prstGeom prst="straightConnector1">
              <a:avLst/>
            </a:prstGeom>
            <a:ln w="25400" cap="flat">
              <a:solidFill>
                <a:srgbClr val="000000"/>
              </a:solidFill>
              <a:prstDash val="solid"/>
              <a:miter lim="400000"/>
            </a:ln>
            <a:effectLst/>
          </p:spPr>
        </p:cxnSp>
        <p:cxnSp>
          <p:nvCxnSpPr>
            <p:cNvPr id="264" name="Connector 264"/>
            <p:cNvCxnSpPr>
              <a:stCxn id="259" idx="0"/>
              <a:endCxn id="262" idx="0"/>
            </p:cNvCxnSpPr>
            <p:nvPr/>
          </p:nvCxnSpPr>
          <p:spPr>
            <a:xfrm flipH="1" flipV="1">
              <a:off x="4047036" y="365487"/>
              <a:ext cx="787257" cy="1444914"/>
            </a:xfrm>
            <a:prstGeom prst="straightConnector1">
              <a:avLst/>
            </a:prstGeom>
            <a:ln w="25400" cap="flat">
              <a:solidFill>
                <a:srgbClr val="000000"/>
              </a:solidFill>
              <a:prstDash val="solid"/>
              <a:miter lim="400000"/>
            </a:ln>
            <a:effectLst/>
          </p:spPr>
        </p:cxnSp>
        <p:cxnSp>
          <p:nvCxnSpPr>
            <p:cNvPr id="265" name="Connector 265"/>
            <p:cNvCxnSpPr>
              <a:stCxn id="259" idx="0"/>
              <a:endCxn id="261" idx="0"/>
            </p:cNvCxnSpPr>
            <p:nvPr/>
          </p:nvCxnSpPr>
          <p:spPr>
            <a:xfrm flipH="1">
              <a:off x="4244583" y="1810400"/>
              <a:ext cx="589710" cy="1444915"/>
            </a:xfrm>
            <a:prstGeom prst="straightConnector1">
              <a:avLst/>
            </a:prstGeom>
            <a:ln w="25400" cap="flat">
              <a:solidFill>
                <a:srgbClr val="000000"/>
              </a:solidFill>
              <a:prstDash val="solid"/>
              <a:miter lim="400000"/>
            </a:ln>
            <a:effectLst/>
          </p:spPr>
        </p:cxn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dissolve" transition="in">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8"/>
                                        </p:tgtEl>
                                        <p:attrNameLst>
                                          <p:attrName>style.visibility</p:attrName>
                                        </p:attrNameLst>
                                      </p:cBhvr>
                                      <p:to>
                                        <p:strVal val="visible"/>
                                      </p:to>
                                    </p:set>
                                    <p:animEffect filter="dissolve" transition="in">
                                      <p:cBhvr>
                                        <p:cTn id="12" dur="10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66"/>
                                        </p:tgtEl>
                                        <p:attrNameLst>
                                          <p:attrName>style.visibility</p:attrName>
                                        </p:attrNameLst>
                                      </p:cBhvr>
                                      <p:to>
                                        <p:strVal val="visible"/>
                                      </p:to>
                                    </p:set>
                                    <p:animEffect filter="dissolve" transition="in">
                                      <p:cBhvr>
                                        <p:cTn id="17"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2"/>
      <p:bldP build="whole" bldLvl="1" animBg="1" rev="0" advAuto="0" spid="266" grpId="3"/>
      <p:bldP build="whole" bldLvl="1" animBg="1" rev="0" advAuto="0" spid="24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prstGeom prst="rect">
            <a:avLst/>
          </a:prstGeom>
        </p:spPr>
        <p:txBody>
          <a:bodyPr/>
          <a:lstStyle/>
          <a:p>
            <a:pPr/>
            <a:r>
              <a:t>Learning is…misunderstood</a:t>
            </a:r>
          </a:p>
        </p:txBody>
      </p:sp>
      <p:sp>
        <p:nvSpPr>
          <p:cNvPr id="269" name="Shape 269"/>
          <p:cNvSpPr/>
          <p:nvPr>
            <p:ph type="body" idx="1"/>
          </p:nvPr>
        </p:nvSpPr>
        <p:spPr>
          <a:prstGeom prst="rect">
            <a:avLst/>
          </a:prstGeom>
        </p:spPr>
        <p:txBody>
          <a:bodyPr/>
          <a:lstStyle/>
          <a:p>
            <a:pPr marL="0" indent="0" defTabSz="531622">
              <a:spcBef>
                <a:spcPts val="900"/>
              </a:spcBef>
              <a:buSzTx/>
              <a:buNone/>
              <a:defRPr b="1" sz="3276" u="sng"/>
            </a:pPr>
            <a:r>
              <a:t>Common myths about learning:</a:t>
            </a:r>
          </a:p>
          <a:p>
            <a:pPr marL="404495" indent="-404495" defTabSz="531622">
              <a:spcBef>
                <a:spcPts val="900"/>
              </a:spcBef>
              <a:defRPr sz="3276"/>
            </a:pPr>
            <a:r>
              <a:t>Good learning makes us feeling confident and clear.</a:t>
            </a:r>
          </a:p>
          <a:p>
            <a:pPr marL="404495" indent="-404495" defTabSz="531622">
              <a:spcBef>
                <a:spcPts val="900"/>
              </a:spcBef>
              <a:defRPr sz="3276"/>
            </a:pPr>
            <a:r>
              <a:t>Learning is aware and purposeful.</a:t>
            </a:r>
          </a:p>
          <a:p>
            <a:pPr marL="404495" indent="-404495" defTabSz="531622">
              <a:spcBef>
                <a:spcPts val="900"/>
              </a:spcBef>
              <a:defRPr sz="3276"/>
            </a:pPr>
            <a:r>
              <a:t>Getting emotional interferes with learning.</a:t>
            </a:r>
          </a:p>
          <a:p>
            <a:pPr marL="404495" indent="-404495" defTabSz="531622">
              <a:spcBef>
                <a:spcPts val="900"/>
              </a:spcBef>
              <a:defRPr sz="3276"/>
            </a:pPr>
            <a:r>
              <a:t>You have to be interested to learn.</a:t>
            </a:r>
          </a:p>
          <a:p>
            <a:pPr marL="404495" indent="-404495" defTabSz="531622">
              <a:spcBef>
                <a:spcPts val="900"/>
              </a:spcBef>
              <a:defRPr sz="3276"/>
            </a:pPr>
            <a:r>
              <a:t>Intelligent people learn more easily.</a:t>
            </a:r>
          </a:p>
          <a:p>
            <a:pPr marL="404495" indent="-404495" defTabSz="531622">
              <a:spcBef>
                <a:spcPts val="900"/>
              </a:spcBef>
              <a:defRPr sz="3276"/>
            </a:pPr>
            <a:r>
              <a:t>Learning style adaptations are helpful.</a:t>
            </a:r>
          </a:p>
          <a:p>
            <a:pPr marL="404495" indent="-404495" defTabSz="531622">
              <a:spcBef>
                <a:spcPts val="900"/>
              </a:spcBef>
              <a:defRPr sz="3276"/>
            </a:pPr>
            <a:r>
              <a:t>Rereading texts is helpful.</a:t>
            </a:r>
          </a:p>
          <a:p>
            <a:pPr marL="404495" indent="-404495" defTabSz="531622">
              <a:spcBef>
                <a:spcPts val="900"/>
              </a:spcBef>
              <a:defRPr sz="3276"/>
            </a:pPr>
            <a:r>
              <a:t>Learning is learning.</a:t>
            </a:r>
          </a:p>
        </p:txBody>
      </p:sp>
      <p:sp>
        <p:nvSpPr>
          <p:cNvPr id="270" name="Shape 270"/>
          <p:cNvSpPr/>
          <p:nvPr/>
        </p:nvSpPr>
        <p:spPr>
          <a:xfrm>
            <a:off x="939800" y="8001000"/>
            <a:ext cx="113284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defRPr sz="2000">
                <a:uFill>
                  <a:solidFill>
                    <a:srgbClr val="000000"/>
                  </a:solidFill>
                </a:uFill>
                <a:latin typeface="Garamond"/>
                <a:ea typeface="Garamond"/>
                <a:cs typeface="Garamond"/>
                <a:sym typeface="Garamond"/>
              </a:defRPr>
            </a:pPr>
            <a:r>
              <a:t>M. Pasupathi, </a:t>
            </a:r>
            <a:r>
              <a:rPr i="1"/>
              <a:t>How We Learn</a:t>
            </a:r>
            <a:r>
              <a:t>. The Great Courses. Chantilly, VA, USA: The Teaching Company, 2012.</a:t>
            </a:r>
          </a:p>
          <a:p>
            <a:pPr algn="l" defTabSz="647700">
              <a:defRPr sz="2000">
                <a:uFill>
                  <a:solidFill>
                    <a:srgbClr val="000000"/>
                  </a:solidFill>
                </a:uFill>
                <a:latin typeface="Garamond"/>
                <a:ea typeface="Garamond"/>
                <a:cs typeface="Garamond"/>
                <a:sym typeface="Garamond"/>
              </a:defRPr>
            </a:pPr>
            <a:r>
              <a:t>P. Brown, H. Roediger, and M. McDaniel, </a:t>
            </a:r>
            <a:r>
              <a:rPr i="1"/>
              <a:t>Make It Stick : The Science of Successful Learning</a:t>
            </a:r>
            <a:r>
              <a:t>. </a:t>
            </a:r>
          </a:p>
          <a:p>
            <a:pPr algn="l" defTabSz="647700">
              <a:defRPr sz="2000">
                <a:uFill>
                  <a:solidFill>
                    <a:srgbClr val="000000"/>
                  </a:solidFill>
                </a:uFill>
                <a:latin typeface="Garamond"/>
                <a:ea typeface="Garamond"/>
                <a:cs typeface="Garamond"/>
                <a:sym typeface="Garamond"/>
              </a:defRPr>
            </a:pPr>
            <a:r>
              <a:t>Cambridge, MA, USA: Harvard University Press, 2014.</a:t>
            </a:r>
          </a:p>
        </p:txBody>
      </p:sp>
      <p:sp>
        <p:nvSpPr>
          <p:cNvPr id="271" name="Shape 271"/>
          <p:cNvSpPr/>
          <p:nvPr/>
        </p:nvSpPr>
        <p:spPr>
          <a:xfrm>
            <a:off x="1055453" y="2810179"/>
            <a:ext cx="10495827" cy="474134"/>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2" name="Shape 272"/>
          <p:cNvSpPr/>
          <p:nvPr/>
        </p:nvSpPr>
        <p:spPr>
          <a:xfrm>
            <a:off x="1055453" y="3397394"/>
            <a:ext cx="10495827" cy="474135"/>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3" name="Shape 273"/>
          <p:cNvSpPr/>
          <p:nvPr/>
        </p:nvSpPr>
        <p:spPr>
          <a:xfrm>
            <a:off x="1055453" y="4021402"/>
            <a:ext cx="10495827" cy="474134"/>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4" name="Shape 274"/>
          <p:cNvSpPr/>
          <p:nvPr/>
        </p:nvSpPr>
        <p:spPr>
          <a:xfrm>
            <a:off x="1055453" y="4645409"/>
            <a:ext cx="10495827" cy="474134"/>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5" name="Shape 275"/>
          <p:cNvSpPr/>
          <p:nvPr/>
        </p:nvSpPr>
        <p:spPr>
          <a:xfrm>
            <a:off x="1055453" y="5232624"/>
            <a:ext cx="10495827" cy="474135"/>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6" name="Shape 276"/>
          <p:cNvSpPr/>
          <p:nvPr/>
        </p:nvSpPr>
        <p:spPr>
          <a:xfrm>
            <a:off x="1055453" y="5808358"/>
            <a:ext cx="10495827" cy="474134"/>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7" name="Shape 277"/>
          <p:cNvSpPr/>
          <p:nvPr/>
        </p:nvSpPr>
        <p:spPr>
          <a:xfrm>
            <a:off x="1055453" y="6323204"/>
            <a:ext cx="10495827" cy="474135"/>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
        <p:nvSpPr>
          <p:cNvPr id="278" name="Shape 278"/>
          <p:cNvSpPr/>
          <p:nvPr/>
        </p:nvSpPr>
        <p:spPr>
          <a:xfrm>
            <a:off x="1055453" y="6918085"/>
            <a:ext cx="10495827" cy="474134"/>
          </a:xfrm>
          <a:prstGeom prst="rect">
            <a:avLst/>
          </a:prstGeom>
          <a:solidFill>
            <a:srgbClr val="F5ECD6"/>
          </a:solidFill>
          <a:ln w="12700">
            <a:miter lim="400000"/>
          </a:ln>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800" fill="hold"/>
                                        <p:tgtEl>
                                          <p:spTgt spid="271"/>
                                        </p:tgtEl>
                                      </p:cBhvr>
                                    </p:animEffect>
                                    <p:set>
                                      <p:cBhvr>
                                        <p:cTn id="7" fill="hold">
                                          <p:stCondLst>
                                            <p:cond delay="799"/>
                                          </p:stCondLst>
                                        </p:cTn>
                                        <p:tgtEl>
                                          <p:spTgt spid="27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800" fill="hold"/>
                                        <p:tgtEl>
                                          <p:spTgt spid="272"/>
                                        </p:tgtEl>
                                      </p:cBhvr>
                                    </p:animEffect>
                                    <p:set>
                                      <p:cBhvr>
                                        <p:cTn id="12" fill="hold">
                                          <p:stCondLst>
                                            <p:cond delay="799"/>
                                          </p:stCondLst>
                                        </p:cTn>
                                        <p:tgtEl>
                                          <p:spTgt spid="2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800" fill="hold"/>
                                        <p:tgtEl>
                                          <p:spTgt spid="273"/>
                                        </p:tgtEl>
                                      </p:cBhvr>
                                    </p:animEffect>
                                    <p:set>
                                      <p:cBhvr>
                                        <p:cTn id="17" fill="hold">
                                          <p:stCondLst>
                                            <p:cond delay="799"/>
                                          </p:stCondLst>
                                        </p:cTn>
                                        <p:tgtEl>
                                          <p:spTgt spid="27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800" fill="hold"/>
                                        <p:tgtEl>
                                          <p:spTgt spid="274"/>
                                        </p:tgtEl>
                                      </p:cBhvr>
                                    </p:animEffect>
                                    <p:set>
                                      <p:cBhvr>
                                        <p:cTn id="22" fill="hold">
                                          <p:stCondLst>
                                            <p:cond delay="799"/>
                                          </p:stCondLst>
                                        </p:cTn>
                                        <p:tgtEl>
                                          <p:spTgt spid="2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8" presetID="22" grpId="5" fill="hold">
                                  <p:stCondLst>
                                    <p:cond delay="0"/>
                                  </p:stCondLst>
                                  <p:iterate type="el" backwards="0">
                                    <p:tmAbs val="0"/>
                                  </p:iterate>
                                  <p:childTnLst>
                                    <p:animEffect filter="wipe(left)" transition="out">
                                      <p:cBhvr>
                                        <p:cTn id="26" dur="800" fill="hold"/>
                                        <p:tgtEl>
                                          <p:spTgt spid="275"/>
                                        </p:tgtEl>
                                      </p:cBhvr>
                                    </p:animEffect>
                                    <p:set>
                                      <p:cBhvr>
                                        <p:cTn id="27" fill="hold">
                                          <p:stCondLst>
                                            <p:cond delay="799"/>
                                          </p:stCondLst>
                                        </p:cTn>
                                        <p:tgtEl>
                                          <p:spTgt spid="27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6" fill="hold">
                                  <p:stCondLst>
                                    <p:cond delay="0"/>
                                  </p:stCondLst>
                                  <p:iterate type="el" backwards="0">
                                    <p:tmAbs val="0"/>
                                  </p:iterate>
                                  <p:childTnLst>
                                    <p:animEffect filter="wipe(left)" transition="out">
                                      <p:cBhvr>
                                        <p:cTn id="31" dur="800" fill="hold"/>
                                        <p:tgtEl>
                                          <p:spTgt spid="276"/>
                                        </p:tgtEl>
                                      </p:cBhvr>
                                    </p:animEffect>
                                    <p:set>
                                      <p:cBhvr>
                                        <p:cTn id="32" fill="hold">
                                          <p:stCondLst>
                                            <p:cond delay="799"/>
                                          </p:stCondLst>
                                        </p:cTn>
                                        <p:tgtEl>
                                          <p:spTgt spid="2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8" presetID="22" grpId="7" fill="hold">
                                  <p:stCondLst>
                                    <p:cond delay="0"/>
                                  </p:stCondLst>
                                  <p:iterate type="el" backwards="0">
                                    <p:tmAbs val="0"/>
                                  </p:iterate>
                                  <p:childTnLst>
                                    <p:animEffect filter="wipe(left)" transition="out">
                                      <p:cBhvr>
                                        <p:cTn id="36" dur="800" fill="hold"/>
                                        <p:tgtEl>
                                          <p:spTgt spid="277"/>
                                        </p:tgtEl>
                                      </p:cBhvr>
                                    </p:animEffect>
                                    <p:set>
                                      <p:cBhvr>
                                        <p:cTn id="37" fill="hold">
                                          <p:stCondLst>
                                            <p:cond delay="799"/>
                                          </p:stCondLst>
                                        </p:cTn>
                                        <p:tgtEl>
                                          <p:spTgt spid="27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8" presetID="22" grpId="8" fill="hold">
                                  <p:stCondLst>
                                    <p:cond delay="0"/>
                                  </p:stCondLst>
                                  <p:iterate type="el" backwards="0">
                                    <p:tmAbs val="0"/>
                                  </p:iterate>
                                  <p:childTnLst>
                                    <p:animEffect filter="wipe(left)" transition="out">
                                      <p:cBhvr>
                                        <p:cTn id="41" dur="800" fill="hold"/>
                                        <p:tgtEl>
                                          <p:spTgt spid="278"/>
                                        </p:tgtEl>
                                      </p:cBhvr>
                                    </p:animEffect>
                                    <p:set>
                                      <p:cBhvr>
                                        <p:cTn id="42" fill="hold">
                                          <p:stCondLst>
                                            <p:cond delay="799"/>
                                          </p:stCondLst>
                                        </p:cTn>
                                        <p:tgtEl>
                                          <p:spTgt spid="2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5"/>
      <p:bldP build="whole" bldLvl="1" animBg="1" rev="0" advAuto="0" spid="272" grpId="2"/>
      <p:bldP build="whole" bldLvl="1" animBg="1" rev="0" advAuto="0" spid="276" grpId="6"/>
      <p:bldP build="whole" bldLvl="1" animBg="1" rev="0" advAuto="0" spid="273" grpId="3"/>
      <p:bldP build="whole" bldLvl="1" animBg="1" rev="0" advAuto="0" spid="274" grpId="4"/>
      <p:bldP build="whole" bldLvl="1" animBg="1" rev="0" advAuto="0" spid="271" grpId="1"/>
      <p:bldP build="whole" bldLvl="1" animBg="1" rev="0" advAuto="0" spid="278" grpId="8"/>
      <p:bldP build="whole" bldLvl="1" animBg="1" rev="0" advAuto="0" spid="277" grpId="7"/>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prstGeom prst="rect">
            <a:avLst/>
          </a:prstGeom>
        </p:spPr>
        <p:txBody>
          <a:bodyPr/>
          <a:lstStyle/>
          <a:p>
            <a:pPr/>
            <a:r>
              <a:t>In-class Physics Demos</a:t>
            </a:r>
          </a:p>
        </p:txBody>
      </p:sp>
      <p:sp>
        <p:nvSpPr>
          <p:cNvPr id="281" name="Shape 281"/>
          <p:cNvSpPr/>
          <p:nvPr>
            <p:ph type="body" idx="1"/>
          </p:nvPr>
        </p:nvSpPr>
        <p:spPr>
          <a:prstGeom prst="rect">
            <a:avLst/>
          </a:prstGeom>
        </p:spPr>
        <p:txBody>
          <a:bodyPr/>
          <a:lstStyle/>
          <a:p>
            <a:pPr marL="0" indent="0" defTabSz="647700">
              <a:spcBef>
                <a:spcPts val="0"/>
              </a:spcBef>
              <a:buClr>
                <a:srgbClr val="000000"/>
              </a:buClr>
              <a:buSzTx/>
              <a:buNone/>
              <a:defRPr>
                <a:uFill>
                  <a:solidFill>
                    <a:srgbClr val="000000"/>
                  </a:solidFill>
                </a:uFill>
              </a:defRPr>
            </a:pPr>
            <a:r>
              <a:t>The evidence supporting active learning suggests that passive engagement with information can contribute to reinforcing misconceptions. One study examined how effective in-class physics demonstrations were in helping to understand concepts. All students began with a reading assignment. Some students then took part in an in-class demonstration; the control group did not observe or take part in a demonstration. The students completed a short test to conclude the experiment. Which group did the </a:t>
            </a:r>
            <a:r>
              <a:rPr b="1" u="sng"/>
              <a:t>worst</a:t>
            </a:r>
            <a:r>
              <a:t> on the post-test, missing the most points?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