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image" Target="../media/image3.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5" name="Shape 15"/>
          <p:cNvSpPr/>
          <p:nvPr/>
        </p:nvSpPr>
        <p:spPr>
          <a:xfrm>
            <a:off x="1003300" y="1003300"/>
            <a:ext cx="10998200" cy="4445000"/>
          </a:xfrm>
          <a:prstGeom prst="rect">
            <a:avLst/>
          </a:prstGeom>
          <a:solidFill>
            <a:srgbClr val="F5ECD6"/>
          </a:solidFill>
          <a:ln w="12700">
            <a:solidFill>
              <a:srgbClr val="552B95"/>
            </a:solidFill>
            <a:miter lim="400000"/>
          </a:ln>
        </p:spPr>
        <p:txBody>
          <a:bodyPr lIns="33866" tIns="33866" rIns="33866" bIns="33866" anchor="ctr"/>
          <a:lstStyle/>
          <a:p>
            <a:pPr defTabSz="550333">
              <a:defRPr sz="2000">
                <a:solidFill>
                  <a:srgbClr val="FFFFFF"/>
                </a:solidFill>
              </a:defRPr>
            </a:pPr>
          </a:p>
        </p:txBody>
      </p:sp>
      <p:sp>
        <p:nvSpPr>
          <p:cNvPr id="16" name="Shape 16"/>
          <p:cNvSpPr/>
          <p:nvPr>
            <p:ph type="title"/>
          </p:nvPr>
        </p:nvSpPr>
        <p:spPr>
          <a:xfrm>
            <a:off x="1003300" y="1003300"/>
            <a:ext cx="10998200" cy="4445000"/>
          </a:xfrm>
          <a:prstGeom prst="rect">
            <a:avLst/>
          </a:prstGeom>
        </p:spPr>
        <p:txBody>
          <a:bodyPr/>
          <a:lstStyle>
            <a:lvl1pPr>
              <a:defRPr sz="6200"/>
            </a:lvl1pPr>
          </a:lstStyle>
          <a:p>
            <a:pPr/>
            <a:r>
              <a:t>Title Text</a:t>
            </a:r>
          </a:p>
        </p:txBody>
      </p:sp>
      <p:pic>
        <p:nvPicPr>
          <p:cNvPr id="17"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8"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9" name="Shape 19"/>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20"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pic>
        <p:nvPicPr>
          <p:cNvPr id="21" name="droppedImage.pdf"/>
          <p:cNvPicPr>
            <a:picLocks noChangeAspect="1"/>
          </p:cNvPicPr>
          <p:nvPr/>
        </p:nvPicPr>
        <p:blipFill>
          <a:blip r:embed="rId5">
            <a:extLst/>
          </a:blip>
          <a:stretch>
            <a:fillRect/>
          </a:stretch>
        </p:blipFill>
        <p:spPr>
          <a:xfrm>
            <a:off x="342900" y="6400800"/>
            <a:ext cx="5261448" cy="2302934"/>
          </a:xfrm>
          <a:prstGeom prst="rect">
            <a:avLst/>
          </a:prstGeom>
          <a:ln w="12700">
            <a:miter lim="400000"/>
          </a:ln>
        </p:spPr>
      </p:pic>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137" name="Shape 137"/>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138" name="Shape 138"/>
          <p:cNvSpPr/>
          <p:nvPr>
            <p:ph type="title"/>
          </p:nvPr>
        </p:nvSpPr>
        <p:spPr>
          <a:xfrm>
            <a:off x="114300" y="457200"/>
            <a:ext cx="11099800" cy="1069727"/>
          </a:xfrm>
          <a:prstGeom prst="rect">
            <a:avLst/>
          </a:prstGeom>
        </p:spPr>
        <p:txBody>
          <a:bodyPr/>
          <a:lstStyle/>
          <a:p>
            <a:pPr/>
            <a:r>
              <a:t>Title Text</a:t>
            </a:r>
          </a:p>
        </p:txBody>
      </p:sp>
      <p:sp>
        <p:nvSpPr>
          <p:cNvPr id="139" name="Shape 139"/>
          <p:cNvSpPr/>
          <p:nvPr>
            <p:ph type="body" sz="half" idx="1"/>
          </p:nvPr>
        </p:nvSpPr>
        <p:spPr>
          <a:xfrm>
            <a:off x="952500" y="2603500"/>
            <a:ext cx="5334000" cy="6286500"/>
          </a:xfrm>
          <a:prstGeom prst="rect">
            <a:avLst/>
          </a:prstGeom>
        </p:spPr>
        <p:txBody>
          <a:bodyPr/>
          <a:lstStyle>
            <a:lvl1pPr marL="342900" indent="-342900">
              <a:spcBef>
                <a:spcPts val="3200"/>
              </a:spcBef>
              <a:defRPr sz="2800">
                <a:latin typeface="Garamond"/>
                <a:ea typeface="Garamond"/>
                <a:cs typeface="Garamond"/>
                <a:sym typeface="Garamond"/>
              </a:defRPr>
            </a:lvl1pPr>
            <a:lvl2pPr marL="685800" indent="-342900">
              <a:spcBef>
                <a:spcPts val="3200"/>
              </a:spcBef>
              <a:defRPr sz="2800">
                <a:latin typeface="Garamond"/>
                <a:ea typeface="Garamond"/>
                <a:cs typeface="Garamond"/>
                <a:sym typeface="Garamond"/>
              </a:defRPr>
            </a:lvl2pPr>
            <a:lvl3pPr marL="1028700" indent="-342900">
              <a:spcBef>
                <a:spcPts val="3200"/>
              </a:spcBef>
              <a:defRPr sz="2800">
                <a:latin typeface="Garamond"/>
                <a:ea typeface="Garamond"/>
                <a:cs typeface="Garamond"/>
                <a:sym typeface="Garamond"/>
              </a:defRPr>
            </a:lvl3pPr>
            <a:lvl4pPr marL="1371600" indent="-342900">
              <a:spcBef>
                <a:spcPts val="3200"/>
              </a:spcBef>
              <a:defRPr sz="2800">
                <a:latin typeface="Garamond"/>
                <a:ea typeface="Garamond"/>
                <a:cs typeface="Garamond"/>
                <a:sym typeface="Garamond"/>
              </a:defRPr>
            </a:lvl4pPr>
            <a:lvl5pPr marL="1714500" indent="-342900">
              <a:spcBef>
                <a:spcPts val="3200"/>
              </a:spcBef>
              <a:defRPr sz="28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140"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41"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42" name="Shape 142"/>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43"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44" name="Shape 14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151" name="Shape 151"/>
          <p:cNvSpPr/>
          <p:nvPr/>
        </p:nvSpPr>
        <p:spPr>
          <a:xfrm>
            <a:off x="1003300" y="1263253"/>
            <a:ext cx="10998200" cy="6347600"/>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152" name="Shape 152"/>
          <p:cNvSpPr/>
          <p:nvPr>
            <p:ph type="body" idx="1"/>
          </p:nvPr>
        </p:nvSpPr>
        <p:spPr>
          <a:xfrm>
            <a:off x="1130300" y="1270000"/>
            <a:ext cx="10744200" cy="6334107"/>
          </a:xfrm>
          <a:prstGeom prst="rect">
            <a:avLst/>
          </a:prstGeom>
        </p:spPr>
        <p:txBody>
          <a:bodyPr anchor="t"/>
          <a:lstStyle>
            <a:lvl1pPr>
              <a:spcBef>
                <a:spcPts val="1000"/>
              </a:spcBef>
              <a:defRPr>
                <a:latin typeface="Garamond"/>
                <a:ea typeface="Garamond"/>
                <a:cs typeface="Garamond"/>
                <a:sym typeface="Garamond"/>
              </a:defRPr>
            </a:lvl1pPr>
            <a:lvl2pPr>
              <a:spcBef>
                <a:spcPts val="1000"/>
              </a:spcBef>
              <a:defRPr>
                <a:latin typeface="Garamond"/>
                <a:ea typeface="Garamond"/>
                <a:cs typeface="Garamond"/>
                <a:sym typeface="Garamond"/>
              </a:defRPr>
            </a:lvl2pPr>
            <a:lvl3pPr>
              <a:spcBef>
                <a:spcPts val="1000"/>
              </a:spcBef>
              <a:defRPr>
                <a:latin typeface="Garamond"/>
                <a:ea typeface="Garamond"/>
                <a:cs typeface="Garamond"/>
                <a:sym typeface="Garamond"/>
              </a:defRPr>
            </a:lvl3pPr>
            <a:lvl4pPr>
              <a:spcBef>
                <a:spcPts val="1000"/>
              </a:spcBef>
              <a:defRPr>
                <a:latin typeface="Garamond"/>
                <a:ea typeface="Garamond"/>
                <a:cs typeface="Garamond"/>
                <a:sym typeface="Garamond"/>
              </a:defRPr>
            </a:lvl4pPr>
            <a:lvl5pPr>
              <a:spcBef>
                <a:spcPts val="1000"/>
              </a:spcBef>
              <a:defRPr>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153"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54"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55" name="Shape 155"/>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56"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57" name="Shape 1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164" name="Shape 164"/>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165" name="Shape 165"/>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166" name="Shape 166"/>
          <p:cNvSpPr/>
          <p:nvPr>
            <p:ph type="pic" sz="half" idx="15"/>
          </p:nvPr>
        </p:nvSpPr>
        <p:spPr>
          <a:xfrm>
            <a:off x="952500" y="889000"/>
            <a:ext cx="5334000" cy="7975600"/>
          </a:xfrm>
          <a:prstGeom prst="rect">
            <a:avLst/>
          </a:prstGeom>
        </p:spPr>
        <p:txBody>
          <a:bodyPr lIns="91439" tIns="45719" rIns="91439" bIns="45719" anchor="t">
            <a:noAutofit/>
          </a:bodyPr>
          <a:lstStyle/>
          <a:p>
            <a:pPr/>
          </a:p>
        </p:txBody>
      </p:sp>
      <p:pic>
        <p:nvPicPr>
          <p:cNvPr id="167"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68"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69" name="Shape 169"/>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70"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71" name="Shape 1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78" name="Shape 178"/>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Garamond"/>
                <a:ea typeface="Garamond"/>
                <a:cs typeface="Garamond"/>
                <a:sym typeface="Garamond"/>
              </a:defRPr>
            </a:lvl1pPr>
          </a:lstStyle>
          <a:p>
            <a:pPr/>
            <a:r>
              <a:t>–Johnny Appleseed</a:t>
            </a:r>
          </a:p>
        </p:txBody>
      </p:sp>
      <p:sp>
        <p:nvSpPr>
          <p:cNvPr id="179" name="Shape 179"/>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atin typeface="Garamond"/>
                <a:ea typeface="Garamond"/>
                <a:cs typeface="Garamond"/>
                <a:sym typeface="Garamond"/>
              </a:defRPr>
            </a:lvl1pPr>
          </a:lstStyle>
          <a:p>
            <a:pPr/>
            <a:r>
              <a:t>“Type a quote here.” </a:t>
            </a:r>
          </a:p>
        </p:txBody>
      </p:sp>
      <p:pic>
        <p:nvPicPr>
          <p:cNvPr id="180"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81"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82" name="Shape 182"/>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83"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84" name="Shape 1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91" name="Shape 191"/>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92" name="Shape 19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199"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200"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201" name="Shape 201"/>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202"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203" name="Shape 2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9" name="Shape 29"/>
          <p:cNvSpPr/>
          <p:nvPr/>
        </p:nvSpPr>
        <p:spPr>
          <a:xfrm>
            <a:off x="1003300" y="2159000"/>
            <a:ext cx="10998200"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30" name="Shape 30"/>
          <p:cNvSpPr/>
          <p:nvPr>
            <p:ph type="title"/>
          </p:nvPr>
        </p:nvSpPr>
        <p:spPr>
          <a:xfrm>
            <a:off x="114300" y="457200"/>
            <a:ext cx="11099800" cy="1072506"/>
          </a:xfrm>
          <a:prstGeom prst="rect">
            <a:avLst/>
          </a:prstGeom>
        </p:spPr>
        <p:txBody>
          <a:bodyPr/>
          <a:lstStyle/>
          <a:p>
            <a:pPr/>
            <a:r>
              <a:t>Title Text</a:t>
            </a:r>
          </a:p>
        </p:txBody>
      </p:sp>
      <p:sp>
        <p:nvSpPr>
          <p:cNvPr id="31" name="Shape 31"/>
          <p:cNvSpPr/>
          <p:nvPr>
            <p:ph type="body" idx="1"/>
          </p:nvPr>
        </p:nvSpPr>
        <p:spPr>
          <a:xfrm>
            <a:off x="1130300" y="2159000"/>
            <a:ext cx="10744200" cy="5357298"/>
          </a:xfrm>
          <a:prstGeom prst="rect">
            <a:avLst/>
          </a:prstGeom>
        </p:spPr>
        <p:txBody>
          <a:bodyPr anchor="t"/>
          <a:lstStyle>
            <a:lvl1pPr>
              <a:spcBef>
                <a:spcPts val="1000"/>
              </a:spcBef>
              <a:defRPr>
                <a:latin typeface="Garamond"/>
                <a:ea typeface="Garamond"/>
                <a:cs typeface="Garamond"/>
                <a:sym typeface="Garamond"/>
              </a:defRPr>
            </a:lvl1pPr>
            <a:lvl2pPr>
              <a:spcBef>
                <a:spcPts val="1000"/>
              </a:spcBef>
              <a:defRPr>
                <a:latin typeface="Garamond"/>
                <a:ea typeface="Garamond"/>
                <a:cs typeface="Garamond"/>
                <a:sym typeface="Garamond"/>
              </a:defRPr>
            </a:lvl2pPr>
            <a:lvl3pPr>
              <a:spcBef>
                <a:spcPts val="1000"/>
              </a:spcBef>
              <a:defRPr>
                <a:latin typeface="Garamond"/>
                <a:ea typeface="Garamond"/>
                <a:cs typeface="Garamond"/>
                <a:sym typeface="Garamond"/>
              </a:defRPr>
            </a:lvl3pPr>
            <a:lvl4pPr>
              <a:spcBef>
                <a:spcPts val="1000"/>
              </a:spcBef>
              <a:defRPr>
                <a:latin typeface="Garamond"/>
                <a:ea typeface="Garamond"/>
                <a:cs typeface="Garamond"/>
                <a:sym typeface="Garamond"/>
              </a:defRPr>
            </a:lvl4pPr>
            <a:lvl5pPr>
              <a:spcBef>
                <a:spcPts val="1000"/>
              </a:spcBef>
              <a:defRPr>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32"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33"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34" name="Shape 34"/>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35"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36" name="Shape 3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Code Sample">
    <p:spTree>
      <p:nvGrpSpPr>
        <p:cNvPr id="1" name=""/>
        <p:cNvGrpSpPr/>
        <p:nvPr/>
      </p:nvGrpSpPr>
      <p:grpSpPr>
        <a:xfrm>
          <a:off x="0" y="0"/>
          <a:ext cx="0" cy="0"/>
          <a:chOff x="0" y="0"/>
          <a:chExt cx="0" cy="0"/>
        </a:xfrm>
      </p:grpSpPr>
      <p:sp>
        <p:nvSpPr>
          <p:cNvPr id="43" name="Shape 43"/>
          <p:cNvSpPr/>
          <p:nvPr>
            <p:ph type="title"/>
          </p:nvPr>
        </p:nvSpPr>
        <p:spPr>
          <a:xfrm>
            <a:off x="114300" y="457200"/>
            <a:ext cx="11099800" cy="1072506"/>
          </a:xfrm>
          <a:prstGeom prst="rect">
            <a:avLst/>
          </a:prstGeom>
        </p:spPr>
        <p:txBody>
          <a:bodyPr/>
          <a:lstStyle/>
          <a:p>
            <a:pPr/>
            <a:r>
              <a:t>Title Text</a:t>
            </a:r>
          </a:p>
        </p:txBody>
      </p:sp>
      <p:sp>
        <p:nvSpPr>
          <p:cNvPr id="44" name="Shape 44"/>
          <p:cNvSpPr/>
          <p:nvPr>
            <p:ph type="body" idx="1"/>
          </p:nvPr>
        </p:nvSpPr>
        <p:spPr>
          <a:xfrm>
            <a:off x="1130300" y="2159000"/>
            <a:ext cx="10744200" cy="5357298"/>
          </a:xfrm>
          <a:prstGeom prst="rect">
            <a:avLst/>
          </a:prstGeom>
        </p:spPr>
        <p:txBody>
          <a:bodyPr anchor="t"/>
          <a:lstStyle>
            <a:lvl1pPr marL="0" indent="0">
              <a:spcBef>
                <a:spcPts val="0"/>
              </a:spcBef>
              <a:buSzTx/>
              <a:buNone/>
              <a:defRPr sz="2800">
                <a:latin typeface="Courier"/>
                <a:ea typeface="Courier"/>
                <a:cs typeface="Courier"/>
                <a:sym typeface="Courier"/>
              </a:defRPr>
            </a:lvl1pPr>
            <a:lvl2pPr marL="0" indent="228600">
              <a:spcBef>
                <a:spcPts val="0"/>
              </a:spcBef>
              <a:buSzTx/>
              <a:buNone/>
              <a:defRPr sz="2800">
                <a:latin typeface="Courier"/>
                <a:ea typeface="Courier"/>
                <a:cs typeface="Courier"/>
                <a:sym typeface="Courier"/>
              </a:defRPr>
            </a:lvl2pPr>
            <a:lvl3pPr marL="0" indent="457200">
              <a:spcBef>
                <a:spcPts val="0"/>
              </a:spcBef>
              <a:buSzTx/>
              <a:buNone/>
              <a:defRPr sz="2800">
                <a:latin typeface="Courier"/>
                <a:ea typeface="Courier"/>
                <a:cs typeface="Courier"/>
                <a:sym typeface="Courier"/>
              </a:defRPr>
            </a:lvl3pPr>
            <a:lvl4pPr marL="0" indent="685800">
              <a:spcBef>
                <a:spcPts val="0"/>
              </a:spcBef>
              <a:buSzTx/>
              <a:buNone/>
              <a:defRPr sz="2800">
                <a:latin typeface="Courier"/>
                <a:ea typeface="Courier"/>
                <a:cs typeface="Courier"/>
                <a:sym typeface="Courier"/>
              </a:defRPr>
            </a:lvl4pPr>
            <a:lvl5pPr marL="0" indent="914400">
              <a:spcBef>
                <a:spcPts val="0"/>
              </a:spcBef>
              <a:buSzTx/>
              <a:buNone/>
              <a:defRPr sz="2800">
                <a:latin typeface="Courier"/>
                <a:ea typeface="Courier"/>
                <a:cs typeface="Courier"/>
                <a:sym typeface="Courier"/>
              </a:defRPr>
            </a:lvl5pPr>
          </a:lstStyle>
          <a:p>
            <a:pPr/>
            <a:r>
              <a:t>Body Level One</a:t>
            </a:r>
          </a:p>
          <a:p>
            <a:pPr lvl="1"/>
            <a:r>
              <a:t>Body Level Two</a:t>
            </a:r>
          </a:p>
          <a:p>
            <a:pPr lvl="2"/>
            <a:r>
              <a:t>Body Level Three</a:t>
            </a:r>
          </a:p>
          <a:p>
            <a:pPr lvl="3"/>
            <a:r>
              <a:t>Body Level Four</a:t>
            </a:r>
          </a:p>
          <a:p>
            <a:pPr lvl="4"/>
            <a:r>
              <a:t>Body Level Five</a:t>
            </a:r>
          </a:p>
        </p:txBody>
      </p:sp>
      <p:pic>
        <p:nvPicPr>
          <p:cNvPr id="45"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46"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47" name="Shape 47"/>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48"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copy">
    <p:spTree>
      <p:nvGrpSpPr>
        <p:cNvPr id="1" name=""/>
        <p:cNvGrpSpPr/>
        <p:nvPr/>
      </p:nvGrpSpPr>
      <p:grpSpPr>
        <a:xfrm>
          <a:off x="0" y="0"/>
          <a:ext cx="0" cy="0"/>
          <a:chOff x="0" y="0"/>
          <a:chExt cx="0" cy="0"/>
        </a:xfrm>
      </p:grpSpPr>
      <p:sp>
        <p:nvSpPr>
          <p:cNvPr id="56" name="Shape 56"/>
          <p:cNvSpPr/>
          <p:nvPr/>
        </p:nvSpPr>
        <p:spPr>
          <a:xfrm>
            <a:off x="1003300" y="2159000"/>
            <a:ext cx="5118100"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57" name="Shape 57"/>
          <p:cNvSpPr/>
          <p:nvPr>
            <p:ph type="title"/>
          </p:nvPr>
        </p:nvSpPr>
        <p:spPr>
          <a:xfrm>
            <a:off x="114300" y="457200"/>
            <a:ext cx="11099800" cy="1072506"/>
          </a:xfrm>
          <a:prstGeom prst="rect">
            <a:avLst/>
          </a:prstGeom>
        </p:spPr>
        <p:txBody>
          <a:bodyPr/>
          <a:lstStyle/>
          <a:p>
            <a:pPr/>
            <a:r>
              <a:t>Title Text</a:t>
            </a:r>
          </a:p>
        </p:txBody>
      </p:sp>
      <p:sp>
        <p:nvSpPr>
          <p:cNvPr id="58" name="Shape 58"/>
          <p:cNvSpPr/>
          <p:nvPr>
            <p:ph type="body" sz="half" idx="1"/>
          </p:nvPr>
        </p:nvSpPr>
        <p:spPr>
          <a:xfrm>
            <a:off x="1130300" y="2159000"/>
            <a:ext cx="4960492" cy="5357298"/>
          </a:xfrm>
          <a:prstGeom prst="rect">
            <a:avLst/>
          </a:prstGeom>
        </p:spPr>
        <p:txBody>
          <a:bodyPr anchor="t"/>
          <a:lstStyle>
            <a:lvl1pPr marL="292100" indent="-292100">
              <a:spcBef>
                <a:spcPts val="1000"/>
              </a:spcBef>
              <a:defRPr sz="3200">
                <a:latin typeface="Garamond"/>
                <a:ea typeface="Garamond"/>
                <a:cs typeface="Garamond"/>
                <a:sym typeface="Garamond"/>
              </a:defRPr>
            </a:lvl1pPr>
            <a:lvl2pPr marL="736600" indent="-292100">
              <a:spcBef>
                <a:spcPts val="1000"/>
              </a:spcBef>
              <a:defRPr sz="3200">
                <a:latin typeface="Garamond"/>
                <a:ea typeface="Garamond"/>
                <a:cs typeface="Garamond"/>
                <a:sym typeface="Garamond"/>
              </a:defRPr>
            </a:lvl2pPr>
            <a:lvl3pPr marL="1181100" indent="-292100">
              <a:spcBef>
                <a:spcPts val="1000"/>
              </a:spcBef>
              <a:defRPr sz="3200">
                <a:latin typeface="Garamond"/>
                <a:ea typeface="Garamond"/>
                <a:cs typeface="Garamond"/>
                <a:sym typeface="Garamond"/>
              </a:defRPr>
            </a:lvl3pPr>
            <a:lvl4pPr marL="1625600" indent="-292100">
              <a:spcBef>
                <a:spcPts val="1000"/>
              </a:spcBef>
              <a:defRPr sz="3200">
                <a:latin typeface="Garamond"/>
                <a:ea typeface="Garamond"/>
                <a:cs typeface="Garamond"/>
                <a:sym typeface="Garamond"/>
              </a:defRPr>
            </a:lvl4pPr>
            <a:lvl5pPr marL="2070100" indent="-292100">
              <a:spcBef>
                <a:spcPts val="1000"/>
              </a:spcBef>
              <a:defRPr sz="32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59"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60"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61" name="Shape 61"/>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62"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63" name="Shape 63"/>
          <p:cNvSpPr/>
          <p:nvPr/>
        </p:nvSpPr>
        <p:spPr>
          <a:xfrm>
            <a:off x="6883400" y="2198151"/>
            <a:ext cx="5118100"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64" name="Shape 64"/>
          <p:cNvSpPr/>
          <p:nvPr>
            <p:ph type="body" sz="half" idx="13"/>
          </p:nvPr>
        </p:nvSpPr>
        <p:spPr>
          <a:xfrm>
            <a:off x="7013004" y="2198151"/>
            <a:ext cx="4960492" cy="5357298"/>
          </a:xfrm>
          <a:prstGeom prst="rect">
            <a:avLst/>
          </a:prstGeom>
        </p:spPr>
        <p:txBody>
          <a:bodyPr anchor="t"/>
          <a:lstStyle>
            <a:lvl1pPr marL="292100" indent="-292100">
              <a:spcBef>
                <a:spcPts val="1000"/>
              </a:spcBef>
              <a:defRPr sz="3200">
                <a:latin typeface="Garamond"/>
                <a:ea typeface="Garamond"/>
                <a:cs typeface="Garamond"/>
                <a:sym typeface="Garamond"/>
              </a:defRPr>
            </a:lvl1pPr>
            <a:lvl2pPr marL="736600" indent="-292100">
              <a:spcBef>
                <a:spcPts val="1000"/>
              </a:spcBef>
              <a:defRPr sz="3200">
                <a:latin typeface="Garamond"/>
                <a:ea typeface="Garamond"/>
                <a:cs typeface="Garamond"/>
                <a:sym typeface="Garamond"/>
              </a:defRPr>
            </a:lvl2pPr>
            <a:lvl3pPr marL="1181100" indent="-292100">
              <a:spcBef>
                <a:spcPts val="1000"/>
              </a:spcBef>
              <a:defRPr sz="3200">
                <a:latin typeface="Garamond"/>
                <a:ea typeface="Garamond"/>
                <a:cs typeface="Garamond"/>
                <a:sym typeface="Garamond"/>
              </a:defRPr>
            </a:lvl3pPr>
            <a:lvl4pPr marL="1625600" indent="-292100">
              <a:spcBef>
                <a:spcPts val="1000"/>
              </a:spcBef>
              <a:defRPr sz="3200">
                <a:latin typeface="Garamond"/>
                <a:ea typeface="Garamond"/>
                <a:cs typeface="Garamond"/>
                <a:sym typeface="Garamond"/>
              </a:defRPr>
            </a:lvl4pPr>
            <a:lvl5pPr marL="2070100" indent="-292100">
              <a:spcBef>
                <a:spcPts val="1000"/>
              </a:spcBef>
              <a:defRPr sz="32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72" name="Shape 72"/>
          <p:cNvSpPr/>
          <p:nvPr/>
        </p:nvSpPr>
        <p:spPr>
          <a:xfrm>
            <a:off x="1003300" y="2198151"/>
            <a:ext cx="10998201"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73" name="Shape 73"/>
          <p:cNvSpPr/>
          <p:nvPr>
            <p:ph type="title"/>
          </p:nvPr>
        </p:nvSpPr>
        <p:spPr>
          <a:xfrm>
            <a:off x="1270000" y="3225800"/>
            <a:ext cx="10464800" cy="3302000"/>
          </a:xfrm>
          <a:prstGeom prst="rect">
            <a:avLst/>
          </a:prstGeom>
        </p:spPr>
        <p:txBody>
          <a:bodyPr anchor="ctr"/>
          <a:lstStyle>
            <a:lvl1pPr algn="ctr">
              <a:defRPr sz="8000"/>
            </a:lvl1pPr>
          </a:lstStyle>
          <a:p>
            <a:pPr/>
            <a:r>
              <a:t>Title Text</a:t>
            </a:r>
          </a:p>
        </p:txBody>
      </p:sp>
      <p:pic>
        <p:nvPicPr>
          <p:cNvPr id="74"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75"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76" name="Shape 76"/>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77"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78" name="Shape 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85" name="Shape 85"/>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86" name="Shape 86"/>
          <p:cNvSpPr/>
          <p:nvPr>
            <p:ph type="title"/>
          </p:nvPr>
        </p:nvSpPr>
        <p:spPr>
          <a:xfrm>
            <a:off x="1270000" y="6718300"/>
            <a:ext cx="10464800" cy="1422400"/>
          </a:xfrm>
          <a:prstGeom prst="rect">
            <a:avLst/>
          </a:prstGeom>
        </p:spPr>
        <p:txBody>
          <a:bodyPr anchor="b"/>
          <a:lstStyle>
            <a:lvl1pPr algn="ctr">
              <a:defRPr sz="8000"/>
            </a:lvl1pPr>
          </a:lstStyle>
          <a:p>
            <a:pPr/>
            <a:r>
              <a:t>Title Text</a:t>
            </a:r>
          </a:p>
        </p:txBody>
      </p:sp>
      <p:sp>
        <p:nvSpPr>
          <p:cNvPr id="87" name="Shape 87"/>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atin typeface="Garamond"/>
                <a:ea typeface="Garamond"/>
                <a:cs typeface="Garamond"/>
                <a:sym typeface="Garamond"/>
              </a:defRPr>
            </a:lvl1pPr>
            <a:lvl2pPr marL="0" indent="228600" algn="ctr">
              <a:spcBef>
                <a:spcPts val="0"/>
              </a:spcBef>
              <a:buSzTx/>
              <a:buNone/>
              <a:defRPr sz="3200">
                <a:latin typeface="Garamond"/>
                <a:ea typeface="Garamond"/>
                <a:cs typeface="Garamond"/>
                <a:sym typeface="Garamond"/>
              </a:defRPr>
            </a:lvl2pPr>
            <a:lvl3pPr marL="0" indent="457200" algn="ctr">
              <a:spcBef>
                <a:spcPts val="0"/>
              </a:spcBef>
              <a:buSzTx/>
              <a:buNone/>
              <a:defRPr sz="3200">
                <a:latin typeface="Garamond"/>
                <a:ea typeface="Garamond"/>
                <a:cs typeface="Garamond"/>
                <a:sym typeface="Garamond"/>
              </a:defRPr>
            </a:lvl3pPr>
            <a:lvl4pPr marL="0" indent="685800" algn="ctr">
              <a:spcBef>
                <a:spcPts val="0"/>
              </a:spcBef>
              <a:buSzTx/>
              <a:buNone/>
              <a:defRPr sz="3200">
                <a:latin typeface="Garamond"/>
                <a:ea typeface="Garamond"/>
                <a:cs typeface="Garamond"/>
                <a:sym typeface="Garamond"/>
              </a:defRPr>
            </a:lvl4pPr>
            <a:lvl5pPr marL="0" indent="914400" algn="ctr">
              <a:spcBef>
                <a:spcPts val="0"/>
              </a:spcBef>
              <a:buSzTx/>
              <a:buNone/>
              <a:defRPr sz="32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88"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89"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90" name="Shape 90"/>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91"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92" name="Shape 92"/>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99" name="Shape 99"/>
          <p:cNvSpPr/>
          <p:nvPr/>
        </p:nvSpPr>
        <p:spPr>
          <a:xfrm>
            <a:off x="1003300" y="2197100"/>
            <a:ext cx="5118100"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100" name="Shape 100"/>
          <p:cNvSpPr/>
          <p:nvPr>
            <p:ph type="pic" sz="half" idx="13"/>
          </p:nvPr>
        </p:nvSpPr>
        <p:spPr>
          <a:xfrm>
            <a:off x="6957517" y="635000"/>
            <a:ext cx="4855566" cy="7491443"/>
          </a:xfrm>
          <a:prstGeom prst="rect">
            <a:avLst/>
          </a:prstGeom>
        </p:spPr>
        <p:txBody>
          <a:bodyPr lIns="91439" tIns="45719" rIns="91439" bIns="45719" anchor="t">
            <a:noAutofit/>
          </a:bodyPr>
          <a:lstStyle/>
          <a:p>
            <a:pPr/>
          </a:p>
        </p:txBody>
      </p:sp>
      <p:sp>
        <p:nvSpPr>
          <p:cNvPr id="101" name="Shape 101"/>
          <p:cNvSpPr/>
          <p:nvPr>
            <p:ph type="title"/>
          </p:nvPr>
        </p:nvSpPr>
        <p:spPr>
          <a:xfrm>
            <a:off x="114300" y="457200"/>
            <a:ext cx="11698703" cy="1071128"/>
          </a:xfrm>
          <a:prstGeom prst="rect">
            <a:avLst/>
          </a:prstGeom>
        </p:spPr>
        <p:txBody>
          <a:bodyPr/>
          <a:lstStyle/>
          <a:p>
            <a:pPr/>
            <a:r>
              <a:t>Title Text</a:t>
            </a:r>
          </a:p>
        </p:txBody>
      </p:sp>
      <p:sp>
        <p:nvSpPr>
          <p:cNvPr id="102" name="Shape 102"/>
          <p:cNvSpPr/>
          <p:nvPr>
            <p:ph type="body" sz="half" idx="1"/>
          </p:nvPr>
        </p:nvSpPr>
        <p:spPr>
          <a:xfrm>
            <a:off x="1130300" y="2197100"/>
            <a:ext cx="4978400" cy="5357298"/>
          </a:xfrm>
          <a:prstGeom prst="rect">
            <a:avLst/>
          </a:prstGeom>
        </p:spPr>
        <p:txBody>
          <a:bodyPr anchor="t"/>
          <a:lstStyle>
            <a:lvl1pPr marL="190500" indent="-190500">
              <a:spcBef>
                <a:spcPts val="1000"/>
              </a:spcBef>
              <a:defRPr sz="3200">
                <a:latin typeface="Garamond"/>
                <a:ea typeface="Garamond"/>
                <a:cs typeface="Garamond"/>
                <a:sym typeface="Garamond"/>
              </a:defRPr>
            </a:lvl1pPr>
            <a:lvl2pPr marL="508000" indent="-190500">
              <a:spcBef>
                <a:spcPts val="1000"/>
              </a:spcBef>
              <a:defRPr sz="3200">
                <a:latin typeface="Garamond"/>
                <a:ea typeface="Garamond"/>
                <a:cs typeface="Garamond"/>
                <a:sym typeface="Garamond"/>
              </a:defRPr>
            </a:lvl2pPr>
            <a:lvl3pPr marL="825500" indent="-190500">
              <a:spcBef>
                <a:spcPts val="1000"/>
              </a:spcBef>
              <a:defRPr sz="3200">
                <a:latin typeface="Garamond"/>
                <a:ea typeface="Garamond"/>
                <a:cs typeface="Garamond"/>
                <a:sym typeface="Garamond"/>
              </a:defRPr>
            </a:lvl3pPr>
            <a:lvl4pPr marL="1143000" indent="-190500">
              <a:spcBef>
                <a:spcPts val="1000"/>
              </a:spcBef>
              <a:defRPr sz="3200">
                <a:latin typeface="Garamond"/>
                <a:ea typeface="Garamond"/>
                <a:cs typeface="Garamond"/>
                <a:sym typeface="Garamond"/>
              </a:defRPr>
            </a:lvl4pPr>
            <a:lvl5pPr marL="1460500" indent="-190500">
              <a:spcBef>
                <a:spcPts val="1000"/>
              </a:spcBef>
              <a:defRPr sz="32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103"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04"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05" name="Shape 105"/>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06"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07" name="Shape 10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copy">
    <p:spTree>
      <p:nvGrpSpPr>
        <p:cNvPr id="1" name=""/>
        <p:cNvGrpSpPr/>
        <p:nvPr/>
      </p:nvGrpSpPr>
      <p:grpSpPr>
        <a:xfrm>
          <a:off x="0" y="0"/>
          <a:ext cx="0" cy="0"/>
          <a:chOff x="0" y="0"/>
          <a:chExt cx="0" cy="0"/>
        </a:xfrm>
      </p:grpSpPr>
      <p:sp>
        <p:nvSpPr>
          <p:cNvPr id="114" name="Shape 114"/>
          <p:cNvSpPr/>
          <p:nvPr/>
        </p:nvSpPr>
        <p:spPr>
          <a:xfrm>
            <a:off x="6883400" y="2197100"/>
            <a:ext cx="5118100" cy="5357298"/>
          </a:xfrm>
          <a:prstGeom prst="rect">
            <a:avLst/>
          </a:prstGeom>
          <a:solidFill>
            <a:srgbClr val="F5ECD6"/>
          </a:solidFill>
          <a:ln w="12700">
            <a:solidFill>
              <a:srgbClr val="552B95"/>
            </a:solidFill>
            <a:miter lim="400000"/>
          </a:ln>
        </p:spPr>
        <p:txBody>
          <a:bodyPr lIns="33866" tIns="33866" rIns="33866" bIns="33866"/>
          <a:lstStyle/>
          <a:p>
            <a:pPr algn="l" defTabSz="550333">
              <a:defRPr b="1">
                <a:latin typeface="Garamond"/>
                <a:ea typeface="Garamond"/>
                <a:cs typeface="Garamond"/>
                <a:sym typeface="Garamond"/>
              </a:defRPr>
            </a:pPr>
          </a:p>
        </p:txBody>
      </p:sp>
      <p:sp>
        <p:nvSpPr>
          <p:cNvPr id="115" name="Shape 115"/>
          <p:cNvSpPr/>
          <p:nvPr>
            <p:ph type="pic" sz="half" idx="13"/>
          </p:nvPr>
        </p:nvSpPr>
        <p:spPr>
          <a:xfrm>
            <a:off x="1191815" y="1335880"/>
            <a:ext cx="4855566" cy="7491444"/>
          </a:xfrm>
          <a:prstGeom prst="rect">
            <a:avLst/>
          </a:prstGeom>
        </p:spPr>
        <p:txBody>
          <a:bodyPr lIns="91439" tIns="45719" rIns="91439" bIns="45719" anchor="t">
            <a:noAutofit/>
          </a:bodyPr>
          <a:lstStyle/>
          <a:p>
            <a:pPr/>
          </a:p>
        </p:txBody>
      </p:sp>
      <p:sp>
        <p:nvSpPr>
          <p:cNvPr id="116" name="Shape 116"/>
          <p:cNvSpPr/>
          <p:nvPr>
            <p:ph type="title"/>
          </p:nvPr>
        </p:nvSpPr>
        <p:spPr>
          <a:xfrm>
            <a:off x="114300" y="457200"/>
            <a:ext cx="11698703" cy="1071128"/>
          </a:xfrm>
          <a:prstGeom prst="rect">
            <a:avLst/>
          </a:prstGeom>
        </p:spPr>
        <p:txBody>
          <a:bodyPr/>
          <a:lstStyle/>
          <a:p>
            <a:pPr/>
            <a:r>
              <a:t>Title Text</a:t>
            </a:r>
          </a:p>
        </p:txBody>
      </p:sp>
      <p:sp>
        <p:nvSpPr>
          <p:cNvPr id="117" name="Shape 117"/>
          <p:cNvSpPr/>
          <p:nvPr>
            <p:ph type="body" sz="half" idx="1"/>
          </p:nvPr>
        </p:nvSpPr>
        <p:spPr>
          <a:xfrm>
            <a:off x="7010400" y="2197100"/>
            <a:ext cx="4978400" cy="5357298"/>
          </a:xfrm>
          <a:prstGeom prst="rect">
            <a:avLst/>
          </a:prstGeom>
        </p:spPr>
        <p:txBody>
          <a:bodyPr anchor="t"/>
          <a:lstStyle>
            <a:lvl1pPr marL="190500" indent="-190500">
              <a:spcBef>
                <a:spcPts val="1000"/>
              </a:spcBef>
              <a:defRPr sz="3200">
                <a:latin typeface="Garamond"/>
                <a:ea typeface="Garamond"/>
                <a:cs typeface="Garamond"/>
                <a:sym typeface="Garamond"/>
              </a:defRPr>
            </a:lvl1pPr>
            <a:lvl2pPr marL="508000" indent="-190500">
              <a:spcBef>
                <a:spcPts val="1000"/>
              </a:spcBef>
              <a:defRPr sz="3200">
                <a:latin typeface="Garamond"/>
                <a:ea typeface="Garamond"/>
                <a:cs typeface="Garamond"/>
                <a:sym typeface="Garamond"/>
              </a:defRPr>
            </a:lvl2pPr>
            <a:lvl3pPr marL="825500" indent="-190500">
              <a:spcBef>
                <a:spcPts val="1000"/>
              </a:spcBef>
              <a:defRPr sz="3200">
                <a:latin typeface="Garamond"/>
                <a:ea typeface="Garamond"/>
                <a:cs typeface="Garamond"/>
                <a:sym typeface="Garamond"/>
              </a:defRPr>
            </a:lvl3pPr>
            <a:lvl4pPr marL="1143000" indent="-190500">
              <a:spcBef>
                <a:spcPts val="1000"/>
              </a:spcBef>
              <a:defRPr sz="3200">
                <a:latin typeface="Garamond"/>
                <a:ea typeface="Garamond"/>
                <a:cs typeface="Garamond"/>
                <a:sym typeface="Garamond"/>
              </a:defRPr>
            </a:lvl4pPr>
            <a:lvl5pPr marL="1460500" indent="-190500">
              <a:spcBef>
                <a:spcPts val="1000"/>
              </a:spcBef>
              <a:defRPr sz="32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pic>
        <p:nvPicPr>
          <p:cNvPr id="118"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119"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120" name="Shape 120"/>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121"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122" name="Shape 1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p>
            <a:pPr/>
            <a:r>
              <a:t>Title Text</a:t>
            </a:r>
          </a:p>
        </p:txBody>
      </p:sp>
      <p:sp>
        <p:nvSpPr>
          <p:cNvPr id="130" name="Shape 1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14300" y="457200"/>
            <a:ext cx="11099800" cy="1066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pic>
        <p:nvPicPr>
          <p:cNvPr id="3" name="image1.jpg"/>
          <p:cNvPicPr>
            <a:picLocks noChangeAspect="0"/>
          </p:cNvPicPr>
          <p:nvPr/>
        </p:nvPicPr>
        <p:blipFill>
          <a:blip r:embed="rId2">
            <a:extLst/>
          </a:blip>
          <a:srcRect l="0" t="51203" r="0" b="0"/>
          <a:stretch>
            <a:fillRect/>
          </a:stretch>
        </p:blipFill>
        <p:spPr>
          <a:xfrm>
            <a:off x="0" y="0"/>
            <a:ext cx="13004800" cy="350993"/>
          </a:xfrm>
          <a:prstGeom prst="rect">
            <a:avLst/>
          </a:prstGeom>
          <a:ln w="12700"/>
        </p:spPr>
      </p:pic>
      <p:pic>
        <p:nvPicPr>
          <p:cNvPr id="4" name="image2.jpg"/>
          <p:cNvPicPr>
            <a:picLocks noChangeAspect="1"/>
          </p:cNvPicPr>
          <p:nvPr/>
        </p:nvPicPr>
        <p:blipFill>
          <a:blip r:embed="rId3">
            <a:extLst/>
          </a:blip>
          <a:srcRect l="0" t="0" r="0" b="67533"/>
          <a:stretch>
            <a:fillRect/>
          </a:stretch>
        </p:blipFill>
        <p:spPr>
          <a:xfrm>
            <a:off x="0" y="8915399"/>
            <a:ext cx="13004800" cy="26011"/>
          </a:xfrm>
          <a:prstGeom prst="rect">
            <a:avLst/>
          </a:prstGeom>
          <a:ln w="12700"/>
        </p:spPr>
      </p:pic>
      <p:sp>
        <p:nvSpPr>
          <p:cNvPr id="5" name="Shape 5"/>
          <p:cNvSpPr/>
          <p:nvPr/>
        </p:nvSpPr>
        <p:spPr>
          <a:xfrm>
            <a:off x="304800" y="9029700"/>
            <a:ext cx="2345040" cy="474134"/>
          </a:xfrm>
          <a:prstGeom prst="rect">
            <a:avLst/>
          </a:prstGeom>
          <a:ln w="3175">
            <a:miter lim="400000"/>
          </a:ln>
          <a:extLst>
            <a:ext uri="{C572A759-6A51-4108-AA02-DFA0A04FC94B}">
              <ma14:wrappingTextBoxFlag xmlns:ma14="http://schemas.microsoft.com/office/mac/drawingml/2011/main" val="1"/>
            </a:ext>
          </a:extLst>
        </p:spPr>
        <p:txBody>
          <a:bodyPr wrap="none" lIns="33866" tIns="33866" rIns="33866" bIns="33866" anchor="ctr">
            <a:spAutoFit/>
          </a:bodyPr>
          <a:lstStyle/>
          <a:p>
            <a:pPr algn="l" defTabSz="550333">
              <a:defRPr sz="1400">
                <a:latin typeface="Garamond"/>
                <a:ea typeface="Garamond"/>
                <a:cs typeface="Garamond"/>
                <a:sym typeface="Garamond"/>
              </a:defRPr>
            </a:pPr>
            <a:r>
              <a:t>JMU CFI May Symposium 2016</a:t>
            </a:r>
          </a:p>
          <a:p>
            <a:pPr algn="l" defTabSz="550333">
              <a:defRPr sz="1400">
                <a:latin typeface="Garamond"/>
                <a:ea typeface="Garamond"/>
                <a:cs typeface="Garamond"/>
                <a:sym typeface="Garamond"/>
              </a:defRPr>
            </a:pPr>
            <a:r>
              <a:t>Dr. Michael S. Kirkpatrick</a:t>
            </a:r>
          </a:p>
        </p:txBody>
      </p:sp>
      <p:pic>
        <p:nvPicPr>
          <p:cNvPr id="6" name="image3.png"/>
          <p:cNvPicPr>
            <a:picLocks noChangeAspect="1"/>
          </p:cNvPicPr>
          <p:nvPr/>
        </p:nvPicPr>
        <p:blipFill>
          <a:blip r:embed="rId4">
            <a:extLst/>
          </a:blip>
          <a:stretch>
            <a:fillRect/>
          </a:stretch>
        </p:blipFill>
        <p:spPr>
          <a:xfrm>
            <a:off x="11239500" y="8166100"/>
            <a:ext cx="1499350" cy="1520923"/>
          </a:xfrm>
          <a:prstGeom prst="rect">
            <a:avLst/>
          </a:prstGeom>
          <a:ln w="12700"/>
        </p:spPr>
      </p:pic>
      <p:sp>
        <p:nvSpPr>
          <p:cNvPr id="7" name="Shape 7"/>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hape 8"/>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p:transition xmlns:p14="http://schemas.microsoft.com/office/powerpoint/2010/main" spd="med" advClick="1"/>
  <p:txStyles>
    <p:titleStyle>
      <a:lvl1pPr marL="0" marR="0" indent="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1pPr>
      <a:lvl2pPr marL="0" marR="0" indent="2286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2pPr>
      <a:lvl3pPr marL="0" marR="0" indent="4572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3pPr>
      <a:lvl4pPr marL="0" marR="0" indent="6858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4pPr>
      <a:lvl5pPr marL="0" marR="0" indent="9144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5pPr>
      <a:lvl6pPr marL="0" marR="0" indent="11430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6pPr>
      <a:lvl7pPr marL="0" marR="0" indent="13716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7pPr>
      <a:lvl8pPr marL="0" marR="0" indent="16002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8pPr>
      <a:lvl9pPr marL="0" marR="0" indent="1828800" algn="l" defTabSz="584200" latinLnBrk="0">
        <a:lnSpc>
          <a:spcPct val="100000"/>
        </a:lnSpc>
        <a:spcBef>
          <a:spcPts val="0"/>
        </a:spcBef>
        <a:spcAft>
          <a:spcPts val="0"/>
        </a:spcAft>
        <a:buClrTx/>
        <a:buSzTx/>
        <a:buFontTx/>
        <a:buNone/>
        <a:tabLst/>
        <a:defRPr b="0" baseline="0" cap="none" i="0" spc="0" strike="noStrike" sz="6600" u="none">
          <a:ln>
            <a:noFill/>
          </a:ln>
          <a:solidFill>
            <a:srgbClr val="000000"/>
          </a:solidFill>
          <a:uFillTx/>
          <a:latin typeface="Garamond"/>
          <a:ea typeface="Garamond"/>
          <a:cs typeface="Garamond"/>
          <a:sym typeface="Garamond"/>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hyperlink" Target="http://www.physics.indiana.edu/~sdi/ajpv3i.pdf" TargetMode="External"/><Relationship Id="rId4" Type="http://schemas.openxmlformats.org/officeDocument/2006/relationships/image" Target="../media/image1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hyperlink" Target="http://www.ncbi.nlm.nih.gov/pmc/articles/PMC4060654/pdf/pnas.201319030.pdf" TargetMode="Externa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tsonline.monash.edu.au/peer-instruction-in-the-humanities" TargetMode="Externa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peerinstruction.net/2013/06/10/3-easy-ways-to-use-clickers-and-peer-instruction-in-the-arts-and-humanities/"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1.png"/><Relationship Id="rId5" Type="http://schemas.openxmlformats.org/officeDocument/2006/relationships/hyperlink" Target="http://www.theinvisiblegorilla.com/videos.html"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ctrTitle"/>
          </p:nvPr>
        </p:nvSpPr>
        <p:spPr>
          <a:prstGeom prst="rect">
            <a:avLst/>
          </a:prstGeom>
        </p:spPr>
        <p:txBody>
          <a:bodyPr/>
          <a:lstStyle/>
          <a:p>
            <a:pPr defTabSz="484293">
              <a:defRPr b="1" sz="5104"/>
            </a:pPr>
            <a:r>
              <a:t>Teaching, Fast and Slow:</a:t>
            </a:r>
            <a:endParaRPr b="0"/>
          </a:p>
          <a:p>
            <a:pPr defTabSz="484293">
              <a:defRPr b="1" sz="5104"/>
            </a:pPr>
            <a:r>
              <a:rPr b="0"/>
              <a:t>Using Peer Instruction for Active Learning</a:t>
            </a:r>
            <a:endParaRPr b="0"/>
          </a:p>
          <a:p>
            <a:pPr defTabSz="484293">
              <a:defRPr sz="7040"/>
            </a:pPr>
          </a:p>
          <a:p>
            <a:pPr algn="r" defTabSz="484293">
              <a:defRPr sz="4224"/>
            </a:pPr>
            <a:r>
              <a:t>Michael S. Kirkpatrick</a:t>
            </a:r>
          </a:p>
          <a:p>
            <a:pPr algn="r" defTabSz="484293">
              <a:defRPr sz="4224"/>
            </a:pPr>
            <a:r>
              <a:t>Department of Computer Science</a:t>
            </a:r>
          </a:p>
          <a:p>
            <a:pPr algn="r" defTabSz="484293">
              <a:defRPr sz="4224"/>
            </a:pPr>
            <a:r>
              <a:t>JMU CFI May Symposium 2016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body" idx="1"/>
          </p:nvPr>
        </p:nvSpPr>
        <p:spPr>
          <a:xfrm>
            <a:off x="1130300" y="2146300"/>
            <a:ext cx="10744200" cy="5357298"/>
          </a:xfrm>
          <a:prstGeom prst="rect">
            <a:avLst/>
          </a:prstGeom>
        </p:spPr>
        <p:txBody>
          <a:bodyPr/>
          <a:lstStyle/>
          <a:p>
            <a:pPr marL="0" indent="0">
              <a:buSzTx/>
              <a:buNone/>
            </a:pPr>
            <a:r>
              <a:t>Which group can you make more words from?</a:t>
            </a:r>
          </a:p>
          <a:p>
            <a:pPr lvl="1"/>
            <a:r>
              <a:t>XUZONLCJM vs. TAPCERHOB</a:t>
            </a:r>
          </a:p>
          <a:p>
            <a:pPr marL="0" indent="0">
              <a:buSzTx/>
              <a:buNone/>
            </a:pPr>
            <a:r>
              <a:t>Which is a more common cause of death?</a:t>
            </a:r>
          </a:p>
          <a:p>
            <a:pPr lvl="1"/>
            <a:r>
              <a:t>Strokes or all unintentional accidents/poisonings combined</a:t>
            </a:r>
          </a:p>
          <a:p>
            <a:pPr marL="0" indent="0">
              <a:buSzTx/>
              <a:buNone/>
            </a:pPr>
            <a:r>
              <a:t>Which is more common?</a:t>
            </a:r>
          </a:p>
          <a:p>
            <a:pPr lvl="1" marR="3822700"/>
            <a:r>
              <a:t>Words that start with “k” or words with “k” as the third letter</a:t>
            </a:r>
          </a:p>
        </p:txBody>
      </p:sp>
      <p:sp>
        <p:nvSpPr>
          <p:cNvPr id="283" name="Shape 283"/>
          <p:cNvSpPr/>
          <p:nvPr>
            <p:ph type="title"/>
          </p:nvPr>
        </p:nvSpPr>
        <p:spPr>
          <a:prstGeom prst="rect">
            <a:avLst/>
          </a:prstGeom>
        </p:spPr>
        <p:txBody>
          <a:bodyPr/>
          <a:lstStyle/>
          <a:p>
            <a:pPr/>
            <a:r>
              <a:t>Heuristics and biases</a:t>
            </a:r>
          </a:p>
        </p:txBody>
      </p:sp>
      <p:sp>
        <p:nvSpPr>
          <p:cNvPr id="284" name="Shape 284"/>
          <p:cNvSpPr/>
          <p:nvPr/>
        </p:nvSpPr>
        <p:spPr>
          <a:xfrm>
            <a:off x="1181706" y="2264626"/>
            <a:ext cx="9555147" cy="1122127"/>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85" name="Shape 285"/>
          <p:cNvSpPr/>
          <p:nvPr/>
        </p:nvSpPr>
        <p:spPr>
          <a:xfrm>
            <a:off x="1137879" y="3418530"/>
            <a:ext cx="10069592" cy="184075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86" name="Shape 286"/>
          <p:cNvSpPr/>
          <p:nvPr/>
        </p:nvSpPr>
        <p:spPr>
          <a:xfrm>
            <a:off x="1163279" y="5291063"/>
            <a:ext cx="10069592" cy="184075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87" name="Shape 287"/>
          <p:cNvSpPr/>
          <p:nvPr/>
        </p:nvSpPr>
        <p:spPr>
          <a:xfrm>
            <a:off x="8399559" y="5502713"/>
            <a:ext cx="3442380" cy="1840757"/>
          </a:xfrm>
          <a:prstGeom prst="roundRect">
            <a:avLst>
              <a:gd name="adj" fmla="val 5765"/>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latin typeface="Garamond"/>
                <a:ea typeface="Garamond"/>
                <a:cs typeface="Garamond"/>
                <a:sym typeface="Garamond"/>
              </a:defRPr>
            </a:pPr>
            <a:r>
              <a:rPr u="sng"/>
              <a:t>Available examples</a:t>
            </a:r>
            <a:r>
              <a:t> shape responses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284"/>
                                        </p:tgtEl>
                                      </p:cBhvr>
                                    </p:animEffect>
                                    <p:set>
                                      <p:cBhvr>
                                        <p:cTn id="7" fill="hold">
                                          <p:stCondLst>
                                            <p:cond delay="498"/>
                                          </p:stCondLst>
                                        </p:cTn>
                                        <p:tgtEl>
                                          <p:spTgt spid="28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499" fill="hold"/>
                                        <p:tgtEl>
                                          <p:spTgt spid="285"/>
                                        </p:tgtEl>
                                      </p:cBhvr>
                                    </p:animEffect>
                                    <p:set>
                                      <p:cBhvr>
                                        <p:cTn id="12" fill="hold">
                                          <p:stCondLst>
                                            <p:cond delay="498"/>
                                          </p:stCondLst>
                                        </p:cTn>
                                        <p:tgtEl>
                                          <p:spTgt spid="28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8" presetID="22" grpId="3" fill="hold">
                                  <p:stCondLst>
                                    <p:cond delay="0"/>
                                  </p:stCondLst>
                                  <p:iterate type="el" backwards="0">
                                    <p:tmAbs val="0"/>
                                  </p:iterate>
                                  <p:childTnLst>
                                    <p:animEffect filter="wipe(left)" transition="out">
                                      <p:cBhvr>
                                        <p:cTn id="16" dur="499" fill="hold"/>
                                        <p:tgtEl>
                                          <p:spTgt spid="286"/>
                                        </p:tgtEl>
                                      </p:cBhvr>
                                    </p:animEffect>
                                    <p:set>
                                      <p:cBhvr>
                                        <p:cTn id="17" fill="hold">
                                          <p:stCondLst>
                                            <p:cond delay="498"/>
                                          </p:stCondLst>
                                        </p:cTn>
                                        <p:tgtEl>
                                          <p:spTgt spid="28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287"/>
                                        </p:tgtEl>
                                        <p:attrNameLst>
                                          <p:attrName>style.visibility</p:attrName>
                                        </p:attrNameLst>
                                      </p:cBhvr>
                                      <p:to>
                                        <p:strVal val="visible"/>
                                      </p:to>
                                    </p:set>
                                    <p:animEffect filter="dissolve" transition="in">
                                      <p:cBhvr>
                                        <p:cTn id="22" dur="499"/>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4"/>
      <p:bldP build="whole" bldLvl="1" animBg="1" rev="0" advAuto="0" spid="286" grpId="3"/>
      <p:bldP build="whole" bldLvl="1" animBg="1" rev="0" advAuto="0" spid="284" grpId="1"/>
      <p:bldP build="whole" bldLvl="1" animBg="1" rev="0" advAuto="0" spid="285"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prstGeom prst="rect">
            <a:avLst/>
          </a:prstGeom>
        </p:spPr>
        <p:txBody>
          <a:bodyPr/>
          <a:lstStyle/>
          <a:p>
            <a:pPr/>
            <a:r>
              <a:t>Heuristics and biases</a:t>
            </a:r>
          </a:p>
        </p:txBody>
      </p:sp>
      <p:sp>
        <p:nvSpPr>
          <p:cNvPr id="290" name="Shape 290"/>
          <p:cNvSpPr/>
          <p:nvPr>
            <p:ph type="body" idx="1"/>
          </p:nvPr>
        </p:nvSpPr>
        <p:spPr>
          <a:prstGeom prst="rect">
            <a:avLst/>
          </a:prstGeom>
        </p:spPr>
        <p:txBody>
          <a:bodyPr/>
          <a:lstStyle/>
          <a:p>
            <a:pPr marL="0" indent="0">
              <a:buSzTx/>
              <a:buNone/>
            </a:pPr>
            <a:r>
              <a:t>Write this number down on a piece of paper:</a:t>
            </a:r>
          </a:p>
          <a:p>
            <a:pPr marL="0" indent="0">
              <a:buSzTx/>
              <a:buNone/>
            </a:pPr>
          </a:p>
          <a:p>
            <a:pPr marL="0" indent="0" algn="ctr">
              <a:buSzTx/>
              <a:buNone/>
              <a:defRPr sz="15000"/>
            </a:pPr>
            <a:r>
              <a:t>25</a:t>
            </a:r>
          </a:p>
          <a:p>
            <a:pPr marL="0" indent="0">
              <a:buSzTx/>
              <a:buNone/>
            </a:pPr>
          </a:p>
          <a:p>
            <a:pPr marL="0" indent="0">
              <a:buSzTx/>
              <a:buNone/>
            </a:pPr>
            <a:r>
              <a:t>Are you older or younger than this?</a:t>
            </a:r>
          </a:p>
        </p:txBody>
      </p:sp>
      <p:sp>
        <p:nvSpPr>
          <p:cNvPr id="291" name="Shape 291"/>
          <p:cNvSpPr/>
          <p:nvPr/>
        </p:nvSpPr>
        <p:spPr>
          <a:xfrm>
            <a:off x="1125940" y="6241971"/>
            <a:ext cx="6702792" cy="1139599"/>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291"/>
                                        </p:tgtEl>
                                      </p:cBhvr>
                                    </p:animEffect>
                                    <p:set>
                                      <p:cBhvr>
                                        <p:cTn id="7" fill="hold">
                                          <p:stCondLst>
                                            <p:cond delay="498"/>
                                          </p:stCondLst>
                                        </p:cTn>
                                        <p:tgtEl>
                                          <p:spTgt spid="29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a:r>
              <a:t>Heuristics and biases</a:t>
            </a:r>
          </a:p>
        </p:txBody>
      </p:sp>
      <p:sp>
        <p:nvSpPr>
          <p:cNvPr id="294" name="Shape 294"/>
          <p:cNvSpPr/>
          <p:nvPr>
            <p:ph type="body" idx="1"/>
          </p:nvPr>
        </p:nvSpPr>
        <p:spPr>
          <a:prstGeom prst="rect">
            <a:avLst/>
          </a:prstGeom>
        </p:spPr>
        <p:txBody>
          <a:bodyPr/>
          <a:lstStyle/>
          <a:p>
            <a:pPr marL="0" indent="0">
              <a:buSzTx/>
              <a:buNone/>
            </a:pPr>
            <a:r>
              <a:t>About what percentage of African nations are in the UN?</a:t>
            </a:r>
          </a:p>
          <a:p>
            <a:pPr marL="1117600" indent="-673100">
              <a:buSzPct val="100000"/>
              <a:buAutoNum type="alphaUcParenBoth" startAt="1"/>
            </a:pPr>
            <a:r>
              <a:t>20%</a:t>
            </a:r>
          </a:p>
          <a:p>
            <a:pPr marL="1117600" indent="-673100">
              <a:buSzPct val="100000"/>
              <a:buAutoNum type="alphaUcParenBoth" startAt="1"/>
            </a:pPr>
            <a:r>
              <a:t>45%</a:t>
            </a:r>
          </a:p>
          <a:p>
            <a:pPr marL="1117600" indent="-673100">
              <a:buSzPct val="100000"/>
              <a:buAutoNum type="alphaUcParenBoth" startAt="1"/>
            </a:pPr>
            <a:r>
              <a:t>73%</a:t>
            </a:r>
          </a:p>
          <a:p>
            <a:pPr marL="1117600" indent="-673100">
              <a:buSzPct val="100000"/>
              <a:buAutoNum type="alphaUcParenBoth" startAt="1"/>
            </a:pPr>
            <a:r>
              <a:t>98%</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p:nvPr>
        </p:nvSpPr>
        <p:spPr>
          <a:prstGeom prst="rect">
            <a:avLst/>
          </a:prstGeom>
        </p:spPr>
        <p:txBody>
          <a:bodyPr/>
          <a:lstStyle/>
          <a:p>
            <a:pPr/>
            <a:r>
              <a:t>Heuristics and biases</a:t>
            </a:r>
          </a:p>
        </p:txBody>
      </p:sp>
      <p:sp>
        <p:nvSpPr>
          <p:cNvPr id="297" name="Shape 297"/>
          <p:cNvSpPr/>
          <p:nvPr>
            <p:ph type="body" idx="1"/>
          </p:nvPr>
        </p:nvSpPr>
        <p:spPr>
          <a:prstGeom prst="rect">
            <a:avLst/>
          </a:prstGeom>
        </p:spPr>
        <p:txBody>
          <a:bodyPr/>
          <a:lstStyle/>
          <a:p>
            <a:pPr marL="0" indent="0">
              <a:buSzTx/>
              <a:buNone/>
            </a:pPr>
            <a:r>
              <a:t>About what percentage of African nations are in the UN?</a:t>
            </a:r>
          </a:p>
          <a:p>
            <a:pPr marL="1117600" indent="-673100">
              <a:buSzPct val="100000"/>
              <a:buAutoNum type="alphaUcParenBoth" startAt="1"/>
            </a:pPr>
            <a:r>
              <a:t>20%</a:t>
            </a:r>
          </a:p>
          <a:p>
            <a:pPr marL="1117600" indent="-673100">
              <a:buSzPct val="100000"/>
              <a:buAutoNum type="alphaUcParenBoth" startAt="1"/>
            </a:pPr>
            <a:r>
              <a:t>45%</a:t>
            </a:r>
          </a:p>
          <a:p>
            <a:pPr marL="1117600" indent="-673100">
              <a:buSzPct val="100000"/>
              <a:buAutoNum type="alphaUcParenBoth" startAt="1"/>
            </a:pPr>
            <a:r>
              <a:t>73%</a:t>
            </a:r>
          </a:p>
          <a:p>
            <a:pPr marL="1117600" indent="-673100">
              <a:buSzPct val="100000"/>
              <a:buAutoNum type="alphaUcParenBoth" startAt="1"/>
            </a:pPr>
            <a:r>
              <a:t>98%</a:t>
            </a:r>
          </a:p>
        </p:txBody>
      </p:sp>
      <p:sp>
        <p:nvSpPr>
          <p:cNvPr id="298" name="Shape 298"/>
          <p:cNvSpPr/>
          <p:nvPr/>
        </p:nvSpPr>
        <p:spPr>
          <a:xfrm>
            <a:off x="5627403" y="3896047"/>
            <a:ext cx="4184234" cy="1961506"/>
          </a:xfrm>
          <a:prstGeom prst="roundRect">
            <a:avLst>
              <a:gd name="adj" fmla="val 5410"/>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latin typeface="Garamond"/>
                <a:ea typeface="Garamond"/>
                <a:cs typeface="Garamond"/>
                <a:sym typeface="Garamond"/>
              </a:defRPr>
            </a:pPr>
            <a:r>
              <a:t>Numbers act as </a:t>
            </a:r>
            <a:r>
              <a:rPr u="sng"/>
              <a:t>anchors</a:t>
            </a:r>
            <a:r>
              <a:t> that </a:t>
            </a:r>
            <a:r>
              <a:rPr u="sng"/>
              <a:t>prime</a:t>
            </a:r>
            <a:r>
              <a:t> responses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dissolve" transition="in">
                                      <p:cBhvr>
                                        <p:cTn id="7" dur="499"/>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prstGeom prst="rect">
            <a:avLst/>
          </a:prstGeom>
        </p:spPr>
        <p:txBody>
          <a:bodyPr/>
          <a:lstStyle/>
          <a:p>
            <a:pPr/>
            <a:r>
              <a:t>Heuristics and biases</a:t>
            </a:r>
          </a:p>
        </p:txBody>
      </p:sp>
      <p:sp>
        <p:nvSpPr>
          <p:cNvPr id="301" name="Shape 301"/>
          <p:cNvSpPr/>
          <p:nvPr>
            <p:ph type="body" idx="13"/>
          </p:nvPr>
        </p:nvSpPr>
        <p:spPr>
          <a:prstGeom prst="rect">
            <a:avLst/>
          </a:prstGeom>
        </p:spPr>
        <p:txBody>
          <a:bodyPr anchor="ctr"/>
          <a:lstStyle/>
          <a:p>
            <a:pPr marL="0" indent="0" algn="ctr">
              <a:buSzTx/>
              <a:buNone/>
              <a:defRPr sz="8000"/>
            </a:pPr>
            <a:r>
              <a:t>W </a:t>
            </a:r>
            <a:r>
              <a:rPr u="sng"/>
              <a:t>A</a:t>
            </a:r>
            <a:r>
              <a:t> S H</a:t>
            </a:r>
          </a:p>
          <a:p>
            <a:pPr marL="0" indent="0" algn="ctr">
              <a:buSzTx/>
              <a:buNone/>
              <a:defRPr sz="8000"/>
            </a:pPr>
          </a:p>
          <a:p>
            <a:pPr marL="0" indent="0" algn="ctr">
              <a:buSzTx/>
              <a:buNone/>
              <a:defRPr sz="8000"/>
            </a:pPr>
            <a:r>
              <a:t>S O </a:t>
            </a:r>
            <a:r>
              <a:rPr u="sng"/>
              <a:t>A</a:t>
            </a:r>
            <a:r>
              <a:t> P</a:t>
            </a:r>
          </a:p>
        </p:txBody>
      </p:sp>
      <p:sp>
        <p:nvSpPr>
          <p:cNvPr id="302" name="Shape 302"/>
          <p:cNvSpPr/>
          <p:nvPr/>
        </p:nvSpPr>
        <p:spPr>
          <a:xfrm>
            <a:off x="1130300" y="2159000"/>
            <a:ext cx="4960492" cy="5357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1000"/>
              </a:spcBef>
              <a:defRPr sz="3800">
                <a:latin typeface="Garamond"/>
                <a:ea typeface="Garamond"/>
                <a:cs typeface="Garamond"/>
                <a:sym typeface="Garamond"/>
              </a:defRPr>
            </a:pPr>
            <a:r>
              <a:t>phlegm</a:t>
            </a:r>
          </a:p>
          <a:p>
            <a:pPr algn="l">
              <a:spcBef>
                <a:spcPts val="1000"/>
              </a:spcBef>
              <a:defRPr sz="3800">
                <a:latin typeface="Garamond"/>
                <a:ea typeface="Garamond"/>
                <a:cs typeface="Garamond"/>
                <a:sym typeface="Garamond"/>
              </a:defRPr>
            </a:pPr>
            <a:r>
              <a:t>NOSE</a:t>
            </a:r>
          </a:p>
          <a:p>
            <a:pPr indent="2540000" algn="l">
              <a:spcBef>
                <a:spcPts val="1000"/>
              </a:spcBef>
              <a:defRPr sz="3800">
                <a:latin typeface="Garamond"/>
                <a:ea typeface="Garamond"/>
                <a:cs typeface="Garamond"/>
                <a:sym typeface="Garamond"/>
              </a:defRPr>
            </a:pPr>
            <a:r>
              <a:t>sneeze</a:t>
            </a:r>
          </a:p>
          <a:p>
            <a:pPr indent="2540000" algn="l">
              <a:spcBef>
                <a:spcPts val="1000"/>
              </a:spcBef>
              <a:defRPr sz="3800">
                <a:latin typeface="Garamond"/>
                <a:ea typeface="Garamond"/>
                <a:cs typeface="Garamond"/>
                <a:sym typeface="Garamond"/>
              </a:defRPr>
            </a:pPr>
            <a:r>
              <a:t>FLU</a:t>
            </a:r>
          </a:p>
          <a:p>
            <a:pPr indent="2540000" algn="l">
              <a:spcBef>
                <a:spcPts val="1000"/>
              </a:spcBef>
              <a:defRPr sz="3800">
                <a:latin typeface="Garamond"/>
                <a:ea typeface="Garamond"/>
                <a:cs typeface="Garamond"/>
                <a:sym typeface="Garamond"/>
              </a:defRPr>
            </a:pPr>
            <a:r>
              <a:t>FILTHY</a:t>
            </a:r>
          </a:p>
          <a:p>
            <a:pPr algn="l">
              <a:spcBef>
                <a:spcPts val="1000"/>
              </a:spcBef>
              <a:defRPr sz="3800">
                <a:latin typeface="Garamond"/>
                <a:ea typeface="Garamond"/>
                <a:cs typeface="Garamond"/>
                <a:sym typeface="Garamond"/>
              </a:defRPr>
            </a:pPr>
            <a:r>
              <a:t>muddy</a:t>
            </a:r>
          </a:p>
          <a:p>
            <a:pPr algn="l">
              <a:spcBef>
                <a:spcPts val="1000"/>
              </a:spcBef>
              <a:defRPr sz="3800">
                <a:latin typeface="Garamond"/>
                <a:ea typeface="Garamond"/>
                <a:cs typeface="Garamond"/>
                <a:sym typeface="Garamond"/>
              </a:defRPr>
            </a:pPr>
            <a:r>
              <a:t>clean</a:t>
            </a:r>
          </a:p>
          <a:p>
            <a:pPr indent="2540000" algn="l">
              <a:spcBef>
                <a:spcPts val="1000"/>
              </a:spcBef>
              <a:defRPr sz="3800">
                <a:latin typeface="Garamond"/>
                <a:ea typeface="Garamond"/>
                <a:cs typeface="Garamond"/>
                <a:sym typeface="Garamond"/>
              </a:defRPr>
            </a:pPr>
            <a:r>
              <a:t>HANDS</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p:nvPr>
        </p:nvSpPr>
        <p:spPr>
          <a:prstGeom prst="rect">
            <a:avLst/>
          </a:prstGeom>
        </p:spPr>
        <p:txBody>
          <a:bodyPr/>
          <a:lstStyle/>
          <a:p>
            <a:pPr/>
            <a:r>
              <a:t>Heuristics and biases</a:t>
            </a:r>
          </a:p>
        </p:txBody>
      </p:sp>
      <p:sp>
        <p:nvSpPr>
          <p:cNvPr id="305" name="Shape 305"/>
          <p:cNvSpPr/>
          <p:nvPr>
            <p:ph type="body" idx="1"/>
          </p:nvPr>
        </p:nvSpPr>
        <p:spPr>
          <a:xfrm>
            <a:off x="1257300" y="2159000"/>
            <a:ext cx="10490200" cy="5357298"/>
          </a:xfrm>
          <a:prstGeom prst="rect">
            <a:avLst/>
          </a:prstGeom>
        </p:spPr>
        <p:txBody>
          <a:bodyPr anchor="ctr"/>
          <a:lstStyle>
            <a:lvl1pPr marL="0" indent="0" algn="ctr">
              <a:buSzTx/>
              <a:buNone/>
              <a:defRPr sz="3800"/>
            </a:lvl1pPr>
          </a:lstStyle>
          <a:p>
            <a:pPr/>
            <a:r>
              <a:t>Linda is thirty-one years old, single, outspoken, and very bright. She double majored in philosophy and criminal justice. As a student, she was deeply concerned with issues of discrimination and social justice, participated in protests against the 2003 invasion of Iraq, and served as a delegate to the National Black Student Union Conference.</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p:nvPr>
        </p:nvSpPr>
        <p:spPr>
          <a:prstGeom prst="rect">
            <a:avLst/>
          </a:prstGeom>
        </p:spPr>
        <p:txBody>
          <a:bodyPr/>
          <a:lstStyle/>
          <a:p>
            <a:pPr/>
            <a:r>
              <a:t>Heuristics and biases</a:t>
            </a:r>
          </a:p>
        </p:txBody>
      </p:sp>
      <p:sp>
        <p:nvSpPr>
          <p:cNvPr id="308" name="Shape 308"/>
          <p:cNvSpPr/>
          <p:nvPr>
            <p:ph type="body" idx="1"/>
          </p:nvPr>
        </p:nvSpPr>
        <p:spPr>
          <a:prstGeom prst="rect">
            <a:avLst/>
          </a:prstGeom>
        </p:spPr>
        <p:txBody>
          <a:bodyPr/>
          <a:lstStyle/>
          <a:p>
            <a:pPr marL="0" indent="0">
              <a:buSzTx/>
              <a:buNone/>
              <a:defRPr sz="3200"/>
            </a:pPr>
            <a:r>
              <a:t>Which of the following is most likely?</a:t>
            </a:r>
          </a:p>
          <a:p>
            <a:pPr lvl="1" marL="1117600" indent="-673100">
              <a:buSzPct val="100000"/>
              <a:buAutoNum type="alphaUcParenBoth" startAt="1"/>
              <a:defRPr sz="3200"/>
            </a:pPr>
            <a:r>
              <a:t>Linda is a corporate lawyer.</a:t>
            </a:r>
          </a:p>
          <a:p>
            <a:pPr lvl="1" marL="1117600" indent="-673100">
              <a:buSzPct val="100000"/>
              <a:buAutoNum type="alphaUcParenBoth" startAt="1"/>
              <a:defRPr sz="3200"/>
            </a:pPr>
            <a:r>
              <a:t>Linda is an investment banker for Goldman Sachs.</a:t>
            </a:r>
          </a:p>
          <a:p>
            <a:pPr lvl="1" marL="1117600" indent="-673100">
              <a:buSzPct val="100000"/>
              <a:buAutoNum type="alphaUcParenBoth" startAt="1"/>
              <a:defRPr sz="3200"/>
            </a:pPr>
            <a:r>
              <a:t>Linda is an elementary school teacher in a wealthy suburban district.</a:t>
            </a:r>
          </a:p>
          <a:p>
            <a:pPr lvl="1" marL="1117600" indent="-673100">
              <a:buSzPct val="100000"/>
              <a:buAutoNum type="alphaUcParenBoth" startAt="1"/>
              <a:defRPr sz="3200"/>
            </a:pPr>
            <a:r>
              <a:t>Linda works two jobs as a fast food dishwasher and a custodian staff manager.</a:t>
            </a:r>
          </a:p>
          <a:p>
            <a:pPr lvl="1" marL="1117600" indent="-673100">
              <a:buSzPct val="100000"/>
              <a:buAutoNum type="alphaUcParenBoth" startAt="1"/>
              <a:defRPr sz="3200"/>
            </a:pPr>
            <a:r>
              <a:t>Linda is a corporate lawyer who does </a:t>
            </a:r>
            <a:r>
              <a:rPr i="1"/>
              <a:t>pro bono</a:t>
            </a:r>
            <a:r>
              <a:t> work for the Black Lives Matter movement.</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p:nvPr>
        </p:nvSpPr>
        <p:spPr>
          <a:prstGeom prst="rect">
            <a:avLst/>
          </a:prstGeom>
        </p:spPr>
        <p:txBody>
          <a:bodyPr/>
          <a:lstStyle/>
          <a:p>
            <a:pPr/>
            <a:r>
              <a:t>Heuristics and biases</a:t>
            </a:r>
          </a:p>
        </p:txBody>
      </p:sp>
      <p:sp>
        <p:nvSpPr>
          <p:cNvPr id="311" name="Shape 311"/>
          <p:cNvSpPr/>
          <p:nvPr>
            <p:ph type="body" idx="1"/>
          </p:nvPr>
        </p:nvSpPr>
        <p:spPr>
          <a:prstGeom prst="rect">
            <a:avLst/>
          </a:prstGeom>
        </p:spPr>
        <p:txBody>
          <a:bodyPr/>
          <a:lstStyle/>
          <a:p>
            <a:pPr marL="0" indent="0">
              <a:buSzTx/>
              <a:buNone/>
              <a:defRPr sz="3200"/>
            </a:pPr>
            <a:r>
              <a:t>Which of the following is most likely?</a:t>
            </a:r>
          </a:p>
          <a:p>
            <a:pPr lvl="1" marL="1117600" indent="-673100">
              <a:buSzPct val="100000"/>
              <a:buAutoNum type="alphaUcParenBoth" startAt="1"/>
              <a:defRPr sz="3200"/>
            </a:pPr>
            <a:r>
              <a:t>Linda is a corporate lawyer.</a:t>
            </a:r>
          </a:p>
          <a:p>
            <a:pPr lvl="1" marL="1117600" indent="-673100">
              <a:buSzPct val="100000"/>
              <a:buAutoNum type="alphaUcParenBoth" startAt="1"/>
              <a:defRPr sz="3200"/>
            </a:pPr>
            <a:r>
              <a:t>Linda is an investment banker for Goldman Sachs.</a:t>
            </a:r>
          </a:p>
          <a:p>
            <a:pPr lvl="1" marL="1117600" indent="-673100">
              <a:buSzPct val="100000"/>
              <a:buAutoNum type="alphaUcParenBoth" startAt="1"/>
              <a:defRPr sz="3200"/>
            </a:pPr>
            <a:r>
              <a:t>Linda is an elementary school teacher in a wealthy suburban district.</a:t>
            </a:r>
          </a:p>
          <a:p>
            <a:pPr lvl="1" marL="1117600" indent="-673100">
              <a:buSzPct val="100000"/>
              <a:buAutoNum type="alphaUcParenBoth" startAt="1"/>
              <a:defRPr sz="3200"/>
            </a:pPr>
            <a:r>
              <a:t>Linda works two jobs as a fast food dishwasher and a custodian staff manager.</a:t>
            </a:r>
          </a:p>
          <a:p>
            <a:pPr lvl="1" marL="1117600" indent="-673100">
              <a:buSzPct val="100000"/>
              <a:buAutoNum type="alphaUcParenBoth" startAt="1"/>
              <a:defRPr sz="3200"/>
            </a:pPr>
            <a:r>
              <a:t>Linda is a corporate lawyer who does </a:t>
            </a:r>
            <a:r>
              <a:rPr i="1"/>
              <a:t>pro bono</a:t>
            </a:r>
            <a:r>
              <a:t> work for the Black Lives Matter movement.</a:t>
            </a:r>
          </a:p>
        </p:txBody>
      </p:sp>
      <p:sp>
        <p:nvSpPr>
          <p:cNvPr id="312" name="Shape 312"/>
          <p:cNvSpPr/>
          <p:nvPr/>
        </p:nvSpPr>
        <p:spPr>
          <a:xfrm>
            <a:off x="3079843" y="7019597"/>
            <a:ext cx="6845114" cy="1665541"/>
          </a:xfrm>
          <a:prstGeom prst="roundRect">
            <a:avLst>
              <a:gd name="adj" fmla="val 6372"/>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u="sng">
                <a:solidFill>
                  <a:srgbClr val="FFFFFF"/>
                </a:solidFill>
                <a:latin typeface="Garamond"/>
                <a:ea typeface="Garamond"/>
                <a:cs typeface="Garamond"/>
                <a:sym typeface="Garamond"/>
              </a:defRPr>
            </a:pPr>
            <a:r>
              <a:rPr u="none"/>
              <a:t>Representative examples suppress </a:t>
            </a:r>
            <a:r>
              <a:t>base rate</a:t>
            </a:r>
            <a:r>
              <a:rPr u="none"/>
              <a:t> statistics knowledge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dissolve" transition="in">
                                      <p:cBhvr>
                                        <p:cTn id="7" dur="499"/>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prstGeom prst="rect">
            <a:avLst/>
          </a:prstGeom>
        </p:spPr>
        <p:txBody>
          <a:bodyPr/>
          <a:lstStyle/>
          <a:p>
            <a:pPr/>
            <a:r>
              <a:t>Heuristics and biases</a:t>
            </a:r>
          </a:p>
        </p:txBody>
      </p:sp>
      <p:grpSp>
        <p:nvGrpSpPr>
          <p:cNvPr id="317" name="Group 317"/>
          <p:cNvGrpSpPr/>
          <p:nvPr/>
        </p:nvGrpSpPr>
        <p:grpSpPr>
          <a:xfrm>
            <a:off x="856099" y="2164145"/>
            <a:ext cx="11292601" cy="5425310"/>
            <a:chOff x="0" y="0"/>
            <a:chExt cx="11292599" cy="5425309"/>
          </a:xfrm>
        </p:grpSpPr>
        <p:sp>
          <p:nvSpPr>
            <p:cNvPr id="315" name="Shape 315"/>
            <p:cNvSpPr/>
            <p:nvPr/>
          </p:nvSpPr>
          <p:spPr>
            <a:xfrm>
              <a:off x="0" y="0"/>
              <a:ext cx="7620000" cy="5334000"/>
            </a:xfrm>
            <a:prstGeom prst="ellipse">
              <a:avLst/>
            </a:prstGeom>
            <a:solidFill>
              <a:srgbClr val="552B95">
                <a:alpha val="74867"/>
              </a:srgbClr>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defRPr sz="4800">
                  <a:solidFill>
                    <a:srgbClr val="FFFFFF"/>
                  </a:solidFill>
                  <a:latin typeface="Garamond"/>
                  <a:ea typeface="Garamond"/>
                  <a:cs typeface="Garamond"/>
                  <a:sym typeface="Garamond"/>
                </a:defRPr>
              </a:pPr>
              <a:r>
                <a:t>corporate</a:t>
              </a:r>
            </a:p>
            <a:p>
              <a:pPr algn="l">
                <a:defRPr sz="4800">
                  <a:solidFill>
                    <a:srgbClr val="FFFFFF"/>
                  </a:solidFill>
                  <a:latin typeface="Garamond"/>
                  <a:ea typeface="Garamond"/>
                  <a:cs typeface="Garamond"/>
                  <a:sym typeface="Garamond"/>
                </a:defRPr>
              </a:pPr>
              <a:r>
                <a:t>lawyers</a:t>
              </a:r>
            </a:p>
          </p:txBody>
        </p:sp>
        <p:sp>
          <p:nvSpPr>
            <p:cNvPr id="316" name="Shape 316"/>
            <p:cNvSpPr/>
            <p:nvPr/>
          </p:nvSpPr>
          <p:spPr>
            <a:xfrm>
              <a:off x="3672599" y="91309"/>
              <a:ext cx="7620001" cy="5334001"/>
            </a:xfrm>
            <a:prstGeom prst="ellipse">
              <a:avLst/>
            </a:prstGeom>
            <a:solidFill>
              <a:srgbClr val="F5ECD6">
                <a:alpha val="75404"/>
              </a:srgbClr>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r">
                <a:defRPr>
                  <a:latin typeface="Garamond"/>
                  <a:ea typeface="Garamond"/>
                  <a:cs typeface="Garamond"/>
                  <a:sym typeface="Garamond"/>
                </a:defRPr>
              </a:pPr>
              <a:r>
                <a:t>BLM</a:t>
              </a:r>
            </a:p>
            <a:p>
              <a:pPr algn="r">
                <a:defRPr>
                  <a:latin typeface="Garamond"/>
                  <a:ea typeface="Garamond"/>
                  <a:cs typeface="Garamond"/>
                  <a:sym typeface="Garamond"/>
                </a:defRPr>
              </a:pPr>
              <a:r>
                <a:t>advocates</a:t>
              </a:r>
            </a:p>
          </p:txBody>
        </p:sp>
      </p:grpSp>
      <p:sp>
        <p:nvSpPr>
          <p:cNvPr id="318" name="Shape 318"/>
          <p:cNvSpPr/>
          <p:nvPr/>
        </p:nvSpPr>
        <p:spPr>
          <a:xfrm>
            <a:off x="5611671" y="4241800"/>
            <a:ext cx="1781458" cy="1270000"/>
          </a:xfrm>
          <a:prstGeom prst="roundRect">
            <a:avLst>
              <a:gd name="adj" fmla="val 5000"/>
            </a:avLst>
          </a:prstGeom>
          <a:solidFill>
            <a:schemeClr val="accent1"/>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800">
                <a:solidFill>
                  <a:srgbClr val="FFFFFF"/>
                </a:solidFill>
                <a:latin typeface="Garamond"/>
                <a:ea typeface="Garamond"/>
                <a:cs typeface="Garamond"/>
                <a:sym typeface="Garamond"/>
              </a:defRPr>
            </a:lvl1pPr>
          </a:lstStyle>
          <a:p>
            <a:pPr/>
            <a:r>
              <a:t>Linda</a:t>
            </a:r>
          </a:p>
        </p:txBody>
      </p:sp>
      <p:sp>
        <p:nvSpPr>
          <p:cNvPr id="319" name="Shape 319"/>
          <p:cNvSpPr/>
          <p:nvPr/>
        </p:nvSpPr>
        <p:spPr>
          <a:xfrm>
            <a:off x="2438722" y="5538782"/>
            <a:ext cx="1781458" cy="1270001"/>
          </a:xfrm>
          <a:prstGeom prst="roundRect">
            <a:avLst>
              <a:gd name="adj" fmla="val 5000"/>
            </a:avLst>
          </a:prstGeom>
          <a:solidFill>
            <a:schemeClr val="accent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800">
                <a:solidFill>
                  <a:srgbClr val="FFFFFF"/>
                </a:solidFill>
                <a:latin typeface="Garamond"/>
                <a:ea typeface="Garamond"/>
                <a:cs typeface="Garamond"/>
                <a:sym typeface="Garamond"/>
              </a:defRPr>
            </a:pPr>
            <a:r>
              <a:t>Not</a:t>
            </a:r>
          </a:p>
          <a:p>
            <a:pPr>
              <a:defRPr sz="3800">
                <a:solidFill>
                  <a:srgbClr val="FFFFFF"/>
                </a:solidFill>
                <a:latin typeface="Garamond"/>
                <a:ea typeface="Garamond"/>
                <a:cs typeface="Garamond"/>
                <a:sym typeface="Garamond"/>
              </a:defRPr>
            </a:pPr>
            <a:r>
              <a:t>Linda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dissolve" transition="in">
                                      <p:cBhvr>
                                        <p:cTn id="7" dur="499"/>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19"/>
                                        </p:tgtEl>
                                        <p:attrNameLst>
                                          <p:attrName>style.visibility</p:attrName>
                                        </p:attrNameLst>
                                      </p:cBhvr>
                                      <p:to>
                                        <p:strVal val="visible"/>
                                      </p:to>
                                    </p:set>
                                    <p:animEffect filter="dissolve" transition="in">
                                      <p:cBhvr>
                                        <p:cTn id="12" dur="499"/>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1"/>
      <p:bldP build="whole" bldLvl="1" animBg="1" rev="0" advAuto="0" spid="319"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p:nvPr>
        </p:nvSpPr>
        <p:spPr>
          <a:prstGeom prst="rect">
            <a:avLst/>
          </a:prstGeom>
        </p:spPr>
        <p:txBody>
          <a:bodyPr/>
          <a:lstStyle/>
          <a:p>
            <a:pPr/>
            <a:r>
              <a:t>Heuristics and biases</a:t>
            </a:r>
          </a:p>
        </p:txBody>
      </p:sp>
      <p:sp>
        <p:nvSpPr>
          <p:cNvPr id="322" name="Shape 322"/>
          <p:cNvSpPr/>
          <p:nvPr>
            <p:ph type="body" idx="1"/>
          </p:nvPr>
        </p:nvSpPr>
        <p:spPr>
          <a:prstGeom prst="rect">
            <a:avLst/>
          </a:prstGeom>
        </p:spPr>
        <p:txBody>
          <a:bodyPr/>
          <a:lstStyle/>
          <a:p>
            <a:pPr marL="0" indent="0">
              <a:buSzTx/>
              <a:buNone/>
            </a:pPr>
            <a:r>
              <a:t>Which of these words do you associate more strongly with the passage about Linda?</a:t>
            </a:r>
          </a:p>
          <a:p>
            <a:pPr marL="0" indent="0" algn="ctr">
              <a:buSzTx/>
              <a:buNone/>
            </a:pPr>
          </a:p>
          <a:p>
            <a:pPr marL="0" indent="0" algn="ctr">
              <a:buSzTx/>
              <a:buNone/>
            </a:pPr>
            <a:r>
              <a:t>old vs. liberal</a:t>
            </a:r>
          </a:p>
        </p:txBody>
      </p:sp>
      <p:sp>
        <p:nvSpPr>
          <p:cNvPr id="323" name="Shape 323"/>
          <p:cNvSpPr/>
          <p:nvPr/>
        </p:nvSpPr>
        <p:spPr>
          <a:xfrm>
            <a:off x="3079843" y="5159626"/>
            <a:ext cx="6845114" cy="1665541"/>
          </a:xfrm>
          <a:prstGeom prst="roundRect">
            <a:avLst>
              <a:gd name="adj" fmla="val 6372"/>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u="sng">
                <a:solidFill>
                  <a:srgbClr val="FFFFFF"/>
                </a:solidFill>
                <a:latin typeface="Garamond"/>
                <a:ea typeface="Garamond"/>
                <a:cs typeface="Garamond"/>
                <a:sym typeface="Garamond"/>
              </a:defRPr>
            </a:pPr>
            <a:r>
              <a:rPr u="none"/>
              <a:t>The </a:t>
            </a:r>
            <a:r>
              <a:t>halo effect</a:t>
            </a:r>
            <a:r>
              <a:rPr u="none"/>
              <a:t> creates perceptions that match our emotions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3"/>
                                        </p:tgtEl>
                                        <p:attrNameLst>
                                          <p:attrName>style.visibility</p:attrName>
                                        </p:attrNameLst>
                                      </p:cBhvr>
                                      <p:to>
                                        <p:strVal val="visible"/>
                                      </p:to>
                                    </p:set>
                                    <p:animEffect filter="dissolve" transition="in">
                                      <p:cBhvr>
                                        <p:cTn id="7" dur="499"/>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p>
            <a:pPr/>
            <a:r>
              <a:t>Agenda</a:t>
            </a:r>
          </a:p>
        </p:txBody>
      </p:sp>
      <p:sp>
        <p:nvSpPr>
          <p:cNvPr id="215" name="Shape 215"/>
          <p:cNvSpPr/>
          <p:nvPr>
            <p:ph type="body" idx="1"/>
          </p:nvPr>
        </p:nvSpPr>
        <p:spPr>
          <a:prstGeom prst="rect">
            <a:avLst/>
          </a:prstGeom>
        </p:spPr>
        <p:txBody>
          <a:bodyPr/>
          <a:lstStyle/>
          <a:p>
            <a:pPr>
              <a:defRPr sz="4200"/>
            </a:pPr>
            <a:r>
              <a:t>Introduction</a:t>
            </a:r>
          </a:p>
          <a:p>
            <a:pPr>
              <a:defRPr sz="4200"/>
            </a:pPr>
            <a:r>
              <a:t>Two systems model of thinking</a:t>
            </a:r>
          </a:p>
          <a:p>
            <a:pPr>
              <a:defRPr sz="4200"/>
            </a:pPr>
            <a:r>
              <a:t>Heuristics and biases</a:t>
            </a:r>
          </a:p>
          <a:p>
            <a:pPr>
              <a:defRPr sz="4200"/>
            </a:pPr>
            <a:r>
              <a:t>Why active learning?</a:t>
            </a:r>
          </a:p>
          <a:p>
            <a:pPr>
              <a:defRPr sz="4200"/>
            </a:pPr>
            <a:r>
              <a:t>Peer Instruction</a:t>
            </a:r>
          </a:p>
          <a:p>
            <a:pPr>
              <a:defRPr sz="4200"/>
            </a:pPr>
            <a:r>
              <a:t>Formative assessments and ConcepTests</a:t>
            </a:r>
          </a:p>
          <a:p>
            <a:pPr>
              <a:defRPr sz="4200"/>
            </a:pPr>
            <a:r>
              <a:t>Practice time</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body" idx="1"/>
          </p:nvPr>
        </p:nvSpPr>
        <p:spPr>
          <a:prstGeom prst="rect">
            <a:avLst/>
          </a:prstGeom>
        </p:spPr>
        <p:txBody>
          <a:bodyPr/>
          <a:lstStyle/>
          <a:p>
            <a:pPr marL="0" indent="0">
              <a:buSzTx/>
              <a:buNone/>
              <a:defRPr b="1" u="sng"/>
            </a:pPr>
            <a:r>
              <a:t>System 1 consequences</a:t>
            </a:r>
          </a:p>
          <a:p>
            <a:pPr/>
            <a:r>
              <a:t>Availability heuristic</a:t>
            </a:r>
          </a:p>
          <a:p>
            <a:pPr/>
            <a:r>
              <a:t>Priming and anchors</a:t>
            </a:r>
          </a:p>
          <a:p>
            <a:pPr/>
            <a:r>
              <a:t>Representative samples &amp; base rate bias</a:t>
            </a:r>
          </a:p>
          <a:p>
            <a:pPr/>
            <a:r>
              <a:t>Halo effect: emotionally coherent perceptions</a:t>
            </a:r>
          </a:p>
          <a:p>
            <a:pPr/>
            <a:r>
              <a:t>Affect heuristic: preferences influence beliefs</a:t>
            </a:r>
          </a:p>
          <a:p>
            <a:pPr/>
            <a:r>
              <a:t>Overconfidence (Dunning-Kruger) and procrastination</a:t>
            </a:r>
          </a:p>
          <a:p>
            <a:pPr/>
            <a:r>
              <a:t>Risk assessment and prospect theory</a:t>
            </a:r>
          </a:p>
        </p:txBody>
      </p:sp>
      <p:sp>
        <p:nvSpPr>
          <p:cNvPr id="326" name="Shape 326"/>
          <p:cNvSpPr/>
          <p:nvPr>
            <p:ph type="title"/>
          </p:nvPr>
        </p:nvSpPr>
        <p:spPr>
          <a:prstGeom prst="rect">
            <a:avLst/>
          </a:prstGeom>
        </p:spPr>
        <p:txBody>
          <a:bodyPr/>
          <a:lstStyle/>
          <a:p>
            <a:pPr/>
            <a:r>
              <a:t>Heuristics and biases</a:t>
            </a:r>
          </a:p>
        </p:txBody>
      </p:sp>
      <p:sp>
        <p:nvSpPr>
          <p:cNvPr id="327" name="Shape 327"/>
          <p:cNvSpPr/>
          <p:nvPr/>
        </p:nvSpPr>
        <p:spPr>
          <a:xfrm>
            <a:off x="1112351" y="5405159"/>
            <a:ext cx="10483100" cy="1951554"/>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327"/>
                                        </p:tgtEl>
                                      </p:cBhvr>
                                    </p:animEffect>
                                    <p:set>
                                      <p:cBhvr>
                                        <p:cTn id="7" fill="hold">
                                          <p:stCondLst>
                                            <p:cond delay="498"/>
                                          </p:stCondLst>
                                        </p:cTn>
                                        <p:tgtEl>
                                          <p:spTgt spid="3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pPr/>
            <a:r>
              <a:t>Pedagogical implications</a:t>
            </a:r>
          </a:p>
        </p:txBody>
      </p:sp>
      <p:sp>
        <p:nvSpPr>
          <p:cNvPr id="330" name="Shape 330"/>
          <p:cNvSpPr/>
          <p:nvPr>
            <p:ph type="body" idx="1"/>
          </p:nvPr>
        </p:nvSpPr>
        <p:spPr>
          <a:prstGeom prst="rect">
            <a:avLst/>
          </a:prstGeom>
        </p:spPr>
        <p:txBody>
          <a:bodyPr/>
          <a:lstStyle/>
          <a:p>
            <a:pPr marL="0" indent="0">
              <a:buSzTx/>
              <a:buNone/>
              <a:defRPr b="1" u="sng"/>
            </a:pPr>
            <a:r>
              <a:t>Think-pair-share activity</a:t>
            </a:r>
          </a:p>
          <a:p>
            <a:pPr>
              <a:defRPr u="sng"/>
            </a:pPr>
            <a:r>
              <a:t>Think</a:t>
            </a:r>
            <a:r>
              <a:rPr u="none"/>
              <a:t> of an instance or a topic that your students frequently miss on exams. Which biases, heuristics, or system 1/system 2 effects might be contributing to this?</a:t>
            </a:r>
            <a:endParaRPr u="none"/>
          </a:p>
          <a:p>
            <a:pPr>
              <a:defRPr u="sng"/>
            </a:pPr>
            <a:r>
              <a:t>Pair</a:t>
            </a:r>
            <a:r>
              <a:rPr u="none"/>
              <a:t> with someone at your table and describe the instance you thought of.</a:t>
            </a:r>
            <a:endParaRPr u="none"/>
          </a:p>
          <a:p>
            <a:pPr>
              <a:defRPr u="sng"/>
            </a:pPr>
            <a:r>
              <a:t>Share</a:t>
            </a:r>
            <a:r>
              <a:rPr u="none"/>
              <a:t> with everyone at your table, looking for common themes or causes.</a:t>
            </a:r>
          </a:p>
        </p:txBody>
      </p:sp>
      <p:sp>
        <p:nvSpPr>
          <p:cNvPr id="331" name="Shape 331"/>
          <p:cNvSpPr/>
          <p:nvPr/>
        </p:nvSpPr>
        <p:spPr>
          <a:xfrm>
            <a:off x="1099116" y="4519939"/>
            <a:ext cx="10744202" cy="107250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332" name="Shape 332"/>
          <p:cNvSpPr/>
          <p:nvPr/>
        </p:nvSpPr>
        <p:spPr>
          <a:xfrm>
            <a:off x="1158302" y="5667253"/>
            <a:ext cx="10625831" cy="1225982"/>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331"/>
                                        </p:tgtEl>
                                      </p:cBhvr>
                                    </p:animEffect>
                                    <p:set>
                                      <p:cBhvr>
                                        <p:cTn id="7" fill="hold">
                                          <p:stCondLst>
                                            <p:cond delay="498"/>
                                          </p:stCondLst>
                                        </p:cTn>
                                        <p:tgtEl>
                                          <p:spTgt spid="3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499" fill="hold"/>
                                        <p:tgtEl>
                                          <p:spTgt spid="332"/>
                                        </p:tgtEl>
                                      </p:cBhvr>
                                    </p:animEffect>
                                    <p:set>
                                      <p:cBhvr>
                                        <p:cTn id="12" fill="hold">
                                          <p:stCondLst>
                                            <p:cond delay="498"/>
                                          </p:stCondLst>
                                        </p:cTn>
                                        <p:tgtEl>
                                          <p:spTgt spid="3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2"/>
      <p:bldP build="whole" bldLvl="1" animBg="1" rev="0" advAuto="0" spid="33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body" idx="1"/>
          </p:nvPr>
        </p:nvSpPr>
        <p:spPr>
          <a:prstGeom prst="rect">
            <a:avLst/>
          </a:prstGeom>
        </p:spPr>
        <p:txBody>
          <a:bodyPr/>
          <a:lstStyle/>
          <a:p>
            <a:pPr marL="0" indent="0">
              <a:buSzTx/>
              <a:buNone/>
              <a:defRPr b="1" u="sng"/>
            </a:pPr>
            <a:r>
              <a:t>Pedagogical implications of system 1</a:t>
            </a:r>
          </a:p>
          <a:p>
            <a:pPr/>
            <a:r>
              <a:t>Computes more than intended (</a:t>
            </a:r>
            <a:r>
              <a:rPr u="sng"/>
              <a:t>mental shotgun</a:t>
            </a:r>
            <a:r>
              <a:t>)</a:t>
            </a:r>
          </a:p>
          <a:p>
            <a:pPr/>
            <a:r>
              <a:t>Subject to </a:t>
            </a:r>
            <a:r>
              <a:rPr u="sng"/>
              <a:t>biases and heuristics</a:t>
            </a:r>
          </a:p>
          <a:p>
            <a:pPr/>
            <a:r>
              <a:t>Focuses on </a:t>
            </a:r>
            <a:r>
              <a:rPr u="sng"/>
              <a:t>existing evidence</a:t>
            </a:r>
            <a:r>
              <a:t>, ignores what’s absent</a:t>
            </a:r>
          </a:p>
          <a:p>
            <a:pPr lvl="1"/>
            <a:r>
              <a:t>“What you see is all there is”</a:t>
            </a:r>
          </a:p>
          <a:p>
            <a:pPr/>
            <a:r>
              <a:t>Can be </a:t>
            </a:r>
            <a:r>
              <a:rPr u="sng"/>
              <a:t>trained</a:t>
            </a:r>
            <a:r>
              <a:t> by system 2 to detect patterns and execute </a:t>
            </a:r>
            <a:r>
              <a:rPr u="sng"/>
              <a:t>skilled intuitions</a:t>
            </a:r>
          </a:p>
        </p:txBody>
      </p:sp>
      <p:sp>
        <p:nvSpPr>
          <p:cNvPr id="335" name="Shape 335"/>
          <p:cNvSpPr/>
          <p:nvPr>
            <p:ph type="title"/>
          </p:nvPr>
        </p:nvSpPr>
        <p:spPr>
          <a:prstGeom prst="rect">
            <a:avLst/>
          </a:prstGeom>
        </p:spPr>
        <p:txBody>
          <a:bodyPr/>
          <a:lstStyle/>
          <a:p>
            <a:pPr/>
            <a:r>
              <a:t>Pedagogical implications</a:t>
            </a:r>
          </a:p>
        </p:txBody>
      </p:sp>
      <p:sp>
        <p:nvSpPr>
          <p:cNvPr id="336" name="Shape 336"/>
          <p:cNvSpPr/>
          <p:nvPr/>
        </p:nvSpPr>
        <p:spPr>
          <a:xfrm>
            <a:off x="1144116" y="2823926"/>
            <a:ext cx="9885858" cy="635419"/>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337" name="Shape 337"/>
          <p:cNvSpPr/>
          <p:nvPr/>
        </p:nvSpPr>
        <p:spPr>
          <a:xfrm>
            <a:off x="1144116" y="3442155"/>
            <a:ext cx="9885858" cy="635419"/>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338" name="Shape 338"/>
          <p:cNvSpPr/>
          <p:nvPr/>
        </p:nvSpPr>
        <p:spPr>
          <a:xfrm>
            <a:off x="1144116" y="4077278"/>
            <a:ext cx="10625830" cy="1225982"/>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339" name="Shape 339"/>
          <p:cNvSpPr/>
          <p:nvPr/>
        </p:nvSpPr>
        <p:spPr>
          <a:xfrm>
            <a:off x="1144116" y="5433928"/>
            <a:ext cx="10716568" cy="934477"/>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340" name="Shape 340"/>
          <p:cNvSpPr/>
          <p:nvPr/>
        </p:nvSpPr>
        <p:spPr>
          <a:xfrm>
            <a:off x="3079843" y="6659603"/>
            <a:ext cx="6845114" cy="1665541"/>
          </a:xfrm>
          <a:prstGeom prst="roundRect">
            <a:avLst>
              <a:gd name="adj" fmla="val 6372"/>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u="sng">
                <a:solidFill>
                  <a:srgbClr val="FFFFFF"/>
                </a:solidFill>
                <a:latin typeface="Garamond"/>
                <a:ea typeface="Garamond"/>
                <a:cs typeface="Garamond"/>
                <a:sym typeface="Garamond"/>
              </a:defRPr>
            </a:pPr>
            <a:r>
              <a:t>Active learning</a:t>
            </a:r>
            <a:r>
              <a:rPr u="none"/>
              <a:t> and </a:t>
            </a:r>
            <a:r>
              <a:t>formative assessment</a:t>
            </a:r>
            <a:r>
              <a:rPr u="none"/>
              <a:t> train system 1</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336"/>
                                        </p:tgtEl>
                                      </p:cBhvr>
                                    </p:animEffect>
                                    <p:set>
                                      <p:cBhvr>
                                        <p:cTn id="7" fill="hold">
                                          <p:stCondLst>
                                            <p:cond delay="498"/>
                                          </p:stCondLst>
                                        </p:cTn>
                                        <p:tgtEl>
                                          <p:spTgt spid="3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499" fill="hold"/>
                                        <p:tgtEl>
                                          <p:spTgt spid="337"/>
                                        </p:tgtEl>
                                      </p:cBhvr>
                                    </p:animEffect>
                                    <p:set>
                                      <p:cBhvr>
                                        <p:cTn id="12" fill="hold">
                                          <p:stCondLst>
                                            <p:cond delay="498"/>
                                          </p:stCondLst>
                                        </p:cTn>
                                        <p:tgtEl>
                                          <p:spTgt spid="3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8" presetID="22" grpId="3" fill="hold">
                                  <p:stCondLst>
                                    <p:cond delay="0"/>
                                  </p:stCondLst>
                                  <p:iterate type="el" backwards="0">
                                    <p:tmAbs val="0"/>
                                  </p:iterate>
                                  <p:childTnLst>
                                    <p:animEffect filter="wipe(left)" transition="out">
                                      <p:cBhvr>
                                        <p:cTn id="16" dur="499" fill="hold"/>
                                        <p:tgtEl>
                                          <p:spTgt spid="338"/>
                                        </p:tgtEl>
                                      </p:cBhvr>
                                    </p:animEffect>
                                    <p:set>
                                      <p:cBhvr>
                                        <p:cTn id="17" fill="hold">
                                          <p:stCondLst>
                                            <p:cond delay="498"/>
                                          </p:stCondLst>
                                        </p:cTn>
                                        <p:tgtEl>
                                          <p:spTgt spid="3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8" presetID="22" grpId="4" fill="hold">
                                  <p:stCondLst>
                                    <p:cond delay="0"/>
                                  </p:stCondLst>
                                  <p:iterate type="el" backwards="0">
                                    <p:tmAbs val="0"/>
                                  </p:iterate>
                                  <p:childTnLst>
                                    <p:animEffect filter="wipe(left)" transition="out">
                                      <p:cBhvr>
                                        <p:cTn id="21" dur="499" fill="hold"/>
                                        <p:tgtEl>
                                          <p:spTgt spid="339"/>
                                        </p:tgtEl>
                                      </p:cBhvr>
                                    </p:animEffect>
                                    <p:set>
                                      <p:cBhvr>
                                        <p:cTn id="22" fill="hold">
                                          <p:stCondLst>
                                            <p:cond delay="498"/>
                                          </p:stCondLst>
                                        </p:cTn>
                                        <p:tgtEl>
                                          <p:spTgt spid="3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40"/>
                                        </p:tgtEl>
                                        <p:attrNameLst>
                                          <p:attrName>style.visibility</p:attrName>
                                        </p:attrNameLst>
                                      </p:cBhvr>
                                      <p:to>
                                        <p:strVal val="visible"/>
                                      </p:to>
                                    </p:set>
                                    <p:animEffect filter="dissolve" transition="in">
                                      <p:cBhvr>
                                        <p:cTn id="27" dur="499"/>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P build="whole" bldLvl="1" animBg="1" rev="0" advAuto="0" spid="337" grpId="2"/>
      <p:bldP build="whole" bldLvl="1" animBg="1" rev="0" advAuto="0" spid="338" grpId="3"/>
      <p:bldP build="whole" bldLvl="1" animBg="1" rev="0" advAuto="0" spid="340" grpId="5"/>
      <p:bldP build="whole" bldLvl="1" animBg="1" rev="0" advAuto="0" spid="339" grpId="4"/>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1373680" y="3117549"/>
            <a:ext cx="10257440" cy="3518502"/>
          </a:xfrm>
          <a:prstGeom prst="rect">
            <a:avLst/>
          </a:prstGeom>
        </p:spPr>
        <p:txBody>
          <a:bodyPr/>
          <a:lstStyle/>
          <a:p>
            <a:pPr defTabSz="315468">
              <a:defRPr sz="4752"/>
            </a:pPr>
            <a:r>
              <a:t>“Adopting instructional practices that </a:t>
            </a:r>
            <a:r>
              <a:rPr b="1" u="sng"/>
              <a:t>engage students in the learning process</a:t>
            </a:r>
            <a:r>
              <a:t> is the defining feature of active learning.”</a:t>
            </a:r>
          </a:p>
          <a:p>
            <a:pPr defTabSz="315468">
              <a:defRPr sz="4752"/>
            </a:pPr>
          </a:p>
          <a:p>
            <a:pPr defTabSz="315468">
              <a:defRPr sz="4320"/>
            </a:pPr>
            <a:r>
              <a:t>-Michael Prince</a:t>
            </a:r>
          </a:p>
        </p:txBody>
      </p:sp>
      <p:sp>
        <p:nvSpPr>
          <p:cNvPr id="343" name="Shape 343"/>
          <p:cNvSpPr/>
          <p:nvPr/>
        </p:nvSpPr>
        <p:spPr>
          <a:xfrm>
            <a:off x="3357846" y="1563843"/>
            <a:ext cx="2883298" cy="2787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7" y="0"/>
                </a:moveTo>
                <a:cubicBezTo>
                  <a:pt x="4795" y="0"/>
                  <a:pt x="4582" y="220"/>
                  <a:pt x="4582" y="492"/>
                </a:cubicBezTo>
                <a:lnTo>
                  <a:pt x="4582" y="7624"/>
                </a:lnTo>
                <a:lnTo>
                  <a:pt x="0" y="21600"/>
                </a:lnTo>
                <a:lnTo>
                  <a:pt x="5920" y="9842"/>
                </a:lnTo>
                <a:lnTo>
                  <a:pt x="21124" y="9842"/>
                </a:lnTo>
                <a:cubicBezTo>
                  <a:pt x="21387" y="9842"/>
                  <a:pt x="21600" y="9622"/>
                  <a:pt x="21600" y="9350"/>
                </a:cubicBezTo>
                <a:lnTo>
                  <a:pt x="21600" y="492"/>
                </a:lnTo>
                <a:cubicBezTo>
                  <a:pt x="21600" y="220"/>
                  <a:pt x="21387" y="0"/>
                  <a:pt x="21124" y="0"/>
                </a:cubicBezTo>
                <a:lnTo>
                  <a:pt x="5057" y="0"/>
                </a:lnTo>
                <a:close/>
              </a:path>
            </a:pathLst>
          </a:cu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4800" u="sng">
                <a:solidFill>
                  <a:srgbClr val="FFFFFF"/>
                </a:solidFill>
                <a:latin typeface="Garamond"/>
                <a:ea typeface="Garamond"/>
                <a:cs typeface="Garamond"/>
                <a:sym typeface="Garamond"/>
              </a:defRPr>
            </a:lvl1pPr>
          </a:lstStyle>
          <a:p>
            <a:pPr/>
            <a:r>
              <a:t>ALL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43"/>
                                        </p:tgtEl>
                                        <p:attrNameLst>
                                          <p:attrName>style.visibility</p:attrName>
                                        </p:attrNameLst>
                                      </p:cBhvr>
                                      <p:to>
                                        <p:strVal val="visible"/>
                                      </p:to>
                                    </p:set>
                                    <p:animEffect filter="dissolve" transition="in">
                                      <p:cBhvr>
                                        <p:cTn id="7" dur="6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prstGeom prst="rect">
            <a:avLst/>
          </a:prstGeom>
        </p:spPr>
        <p:txBody>
          <a:bodyPr/>
          <a:lstStyle/>
          <a:p>
            <a:pPr/>
            <a:r>
              <a:t>Why active learning?</a:t>
            </a:r>
          </a:p>
        </p:txBody>
      </p:sp>
      <p:sp>
        <p:nvSpPr>
          <p:cNvPr id="346" name="Shape 346"/>
          <p:cNvSpPr/>
          <p:nvPr>
            <p:ph type="body" sz="half" idx="1"/>
          </p:nvPr>
        </p:nvSpPr>
        <p:spPr>
          <a:prstGeom prst="rect">
            <a:avLst/>
          </a:prstGeom>
        </p:spPr>
        <p:txBody>
          <a:bodyPr/>
          <a:lstStyle/>
          <a:p>
            <a:pPr marL="0" indent="0">
              <a:buSzTx/>
              <a:buNone/>
              <a:defRPr b="1" u="sng"/>
            </a:pPr>
            <a:r>
              <a:t>Pre- vs. post- in physics</a:t>
            </a:r>
          </a:p>
          <a:p>
            <a:pPr lvl="1"/>
            <a:r>
              <a:t>Mechanics Diagnostic</a:t>
            </a:r>
          </a:p>
          <a:p>
            <a:pPr lvl="1"/>
            <a:r>
              <a:t>Force Concept Inventory</a:t>
            </a:r>
          </a:p>
          <a:p>
            <a:pPr lvl="1"/>
            <a:r>
              <a:t>62 courses (14 trad.) at multiple institutions</a:t>
            </a:r>
          </a:p>
          <a:p>
            <a:pPr lvl="1"/>
            <a:r>
              <a:t>6542 students (2084)</a:t>
            </a:r>
          </a:p>
          <a:p>
            <a:pPr>
              <a:defRPr b="1" u="sng"/>
            </a:pPr>
            <a:r>
              <a:t>Worst</a:t>
            </a:r>
            <a:r>
              <a:rPr b="0" u="none"/>
              <a:t> active learning comparable to </a:t>
            </a:r>
            <a:r>
              <a:t>best</a:t>
            </a:r>
            <a:r>
              <a:rPr b="0" u="none"/>
              <a:t> traditional lecture</a:t>
            </a:r>
          </a:p>
        </p:txBody>
      </p:sp>
      <p:pic>
        <p:nvPicPr>
          <p:cNvPr id="347" name="droppedImage.png"/>
          <p:cNvPicPr>
            <a:picLocks noChangeAspect="1"/>
          </p:cNvPicPr>
          <p:nvPr/>
        </p:nvPicPr>
        <p:blipFill>
          <a:blip r:embed="rId2">
            <a:extLst/>
          </a:blip>
          <a:stretch>
            <a:fillRect/>
          </a:stretch>
        </p:blipFill>
        <p:spPr>
          <a:xfrm>
            <a:off x="6511826" y="1962157"/>
            <a:ext cx="6166356" cy="6048277"/>
          </a:xfrm>
          <a:prstGeom prst="rect">
            <a:avLst/>
          </a:prstGeom>
          <a:ln w="12700">
            <a:miter lim="400000"/>
          </a:ln>
        </p:spPr>
      </p:pic>
      <p:sp>
        <p:nvSpPr>
          <p:cNvPr id="348" name="Shape 348"/>
          <p:cNvSpPr/>
          <p:nvPr/>
        </p:nvSpPr>
        <p:spPr>
          <a:xfrm>
            <a:off x="939959" y="8001000"/>
            <a:ext cx="12039601"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r>
              <a:t>R.R. Hake, "Interactive-engagement vs traditional methods: A six-thousand-student survey of</a:t>
            </a:r>
          </a:p>
          <a:p>
            <a:pPr algn="l" defTabSz="647700">
              <a:buClr>
                <a:srgbClr val="000000"/>
              </a:buClr>
              <a:defRPr sz="2000">
                <a:uFill>
                  <a:solidFill>
                    <a:srgbClr val="000000"/>
                  </a:solidFill>
                </a:uFill>
                <a:latin typeface="Garamond"/>
                <a:ea typeface="Garamond"/>
                <a:cs typeface="Garamond"/>
                <a:sym typeface="Garamond"/>
              </a:defRPr>
            </a:pPr>
            <a:r>
              <a:t>mechanics test data for introductory physics courses," Am. J. Phys. 66, 64- 74 (1998).</a:t>
            </a:r>
          </a:p>
          <a:p>
            <a:pPr algn="l" defTabSz="647700">
              <a:buClr>
                <a:srgbClr val="000000"/>
              </a:buClr>
              <a:defRPr sz="1800">
                <a:uFill>
                  <a:solidFill>
                    <a:srgbClr val="000000"/>
                  </a:solidFill>
                </a:uFill>
                <a:latin typeface="Courier"/>
                <a:ea typeface="Courier"/>
                <a:cs typeface="Courier"/>
                <a:sym typeface="Courier"/>
              </a:defRPr>
            </a:pPr>
            <a:r>
              <a:rPr u="sng">
                <a:hlinkClick r:id="rId3" invalidUrl="" action="" tgtFrame="" tooltip="" history="1" highlightClick="0" endSnd="0"/>
              </a:rPr>
              <a:t>http://www.physics.indiana.edu/~sdi/ajpv3i.pdf</a:t>
            </a:r>
          </a:p>
        </p:txBody>
      </p:sp>
      <p:sp>
        <p:nvSpPr>
          <p:cNvPr id="349" name="Shape 349"/>
          <p:cNvSpPr/>
          <p:nvPr/>
        </p:nvSpPr>
        <p:spPr>
          <a:xfrm>
            <a:off x="1157472" y="5708379"/>
            <a:ext cx="4304056" cy="1270001"/>
          </a:xfrm>
          <a:prstGeom prst="rect">
            <a:avLst/>
          </a:prstGeom>
          <a:blipFill>
            <a:blip r:embed="rId4"/>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349"/>
                                        </p:tgtEl>
                                      </p:cBhvr>
                                    </p:animEffect>
                                    <p:set>
                                      <p:cBhvr>
                                        <p:cTn id="7" fill="hold">
                                          <p:stCondLst>
                                            <p:cond delay="498"/>
                                          </p:stCondLst>
                                        </p:cTn>
                                        <p:tgtEl>
                                          <p:spTgt spid="3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a:r>
              <a:t>Why active learning?</a:t>
            </a:r>
          </a:p>
        </p:txBody>
      </p:sp>
      <p:sp>
        <p:nvSpPr>
          <p:cNvPr id="352" name="Shape 352"/>
          <p:cNvSpPr/>
          <p:nvPr>
            <p:ph type="body" sz="half" idx="1"/>
          </p:nvPr>
        </p:nvSpPr>
        <p:spPr>
          <a:prstGeom prst="rect">
            <a:avLst/>
          </a:prstGeom>
        </p:spPr>
        <p:txBody>
          <a:bodyPr/>
          <a:lstStyle/>
          <a:p>
            <a:pPr marL="0" indent="0">
              <a:buSzTx/>
              <a:buNone/>
              <a:defRPr b="1" u="sng"/>
            </a:pPr>
            <a:r>
              <a:t>Metaanalysis of 225 studies</a:t>
            </a:r>
          </a:p>
          <a:p>
            <a:pPr lvl="1"/>
            <a:r>
              <a:t>158 studies: average 0.47 SDs better on CIs/exams</a:t>
            </a:r>
          </a:p>
          <a:p>
            <a:pPr lvl="1"/>
            <a:r>
              <a:t>67 studies: average failure rate dropped from 33.8% to 21.8%</a:t>
            </a:r>
          </a:p>
        </p:txBody>
      </p:sp>
      <p:pic>
        <p:nvPicPr>
          <p:cNvPr id="353" name="droppedImage.pdf"/>
          <p:cNvPicPr>
            <a:picLocks noChangeAspect="1"/>
          </p:cNvPicPr>
          <p:nvPr/>
        </p:nvPicPr>
        <p:blipFill>
          <a:blip r:embed="rId2">
            <a:extLst/>
          </a:blip>
          <a:stretch>
            <a:fillRect/>
          </a:stretch>
        </p:blipFill>
        <p:spPr>
          <a:xfrm>
            <a:off x="104002" y="1968500"/>
            <a:ext cx="6622884" cy="5774832"/>
          </a:xfrm>
          <a:prstGeom prst="rect">
            <a:avLst/>
          </a:prstGeom>
          <a:ln w="12700">
            <a:miter lim="400000"/>
          </a:ln>
        </p:spPr>
      </p:pic>
      <p:sp>
        <p:nvSpPr>
          <p:cNvPr id="354" name="Shape 354"/>
          <p:cNvSpPr/>
          <p:nvPr/>
        </p:nvSpPr>
        <p:spPr>
          <a:xfrm>
            <a:off x="939800" y="8001000"/>
            <a:ext cx="113284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r>
              <a:t>S. Freeman </a:t>
            </a:r>
            <a:r>
              <a:rPr i="1"/>
              <a:t>et al.</a:t>
            </a:r>
            <a:r>
              <a:t>, “Active learning increases student performance in science, engineering, and mathematics,” Proceedings of the National Academy of Sciences 111(23), 8410- 8415, 2014.</a:t>
            </a:r>
          </a:p>
          <a:p>
            <a:pPr algn="l" defTabSz="647700">
              <a:buClr>
                <a:srgbClr val="000000"/>
              </a:buClr>
              <a:defRPr sz="1800">
                <a:uFill>
                  <a:solidFill>
                    <a:srgbClr val="000000"/>
                  </a:solidFill>
                </a:uFill>
                <a:latin typeface="Courier"/>
                <a:ea typeface="Courier"/>
                <a:cs typeface="Courier"/>
                <a:sym typeface="Courier"/>
              </a:defRPr>
            </a:pPr>
            <a:r>
              <a:rPr u="sng">
                <a:hlinkClick r:id="rId3" invalidUrl="" action="" tgtFrame="" tooltip="" history="1" highlightClick="0" endSnd="0"/>
              </a:rPr>
              <a:t>http://www.ncbi.nlm.nih.gov/pmc/articles/PMC4060654/pdf/pnas.201319030.pdf</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title"/>
          </p:nvPr>
        </p:nvSpPr>
        <p:spPr>
          <a:prstGeom prst="rect">
            <a:avLst/>
          </a:prstGeom>
        </p:spPr>
        <p:txBody>
          <a:bodyPr/>
          <a:lstStyle/>
          <a:p>
            <a:pPr/>
            <a:r>
              <a:t>Why active learning?</a:t>
            </a:r>
          </a:p>
        </p:txBody>
      </p:sp>
      <p:pic>
        <p:nvPicPr>
          <p:cNvPr id="357" name="pasted-image.png"/>
          <p:cNvPicPr>
            <a:picLocks noChangeAspect="1"/>
          </p:cNvPicPr>
          <p:nvPr/>
        </p:nvPicPr>
        <p:blipFill>
          <a:blip r:embed="rId2">
            <a:extLst/>
          </a:blip>
          <a:stretch>
            <a:fillRect/>
          </a:stretch>
        </p:blipFill>
        <p:spPr>
          <a:xfrm>
            <a:off x="3257841" y="1556513"/>
            <a:ext cx="6489119" cy="7326424"/>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a:r>
              <a:t>Peer Instruction</a:t>
            </a:r>
          </a:p>
        </p:txBody>
      </p:sp>
      <p:pic>
        <p:nvPicPr>
          <p:cNvPr id="360" name="pasted-image.pdf"/>
          <p:cNvPicPr>
            <a:picLocks noChangeAspect="1"/>
          </p:cNvPicPr>
          <p:nvPr/>
        </p:nvPicPr>
        <p:blipFill>
          <a:blip r:embed="rId2">
            <a:extLst/>
          </a:blip>
          <a:stretch>
            <a:fillRect/>
          </a:stretch>
        </p:blipFill>
        <p:spPr>
          <a:xfrm>
            <a:off x="942297" y="2097365"/>
            <a:ext cx="11120206" cy="5185807"/>
          </a:xfrm>
          <a:prstGeom prst="rect">
            <a:avLst/>
          </a:prstGeom>
          <a:ln w="12700">
            <a:miter lim="400000"/>
          </a:ln>
        </p:spPr>
      </p:pic>
      <p:sp>
        <p:nvSpPr>
          <p:cNvPr id="361" name="Shape 361"/>
          <p:cNvSpPr/>
          <p:nvPr/>
        </p:nvSpPr>
        <p:spPr>
          <a:xfrm>
            <a:off x="7412376" y="3408062"/>
            <a:ext cx="101846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2" name="Shape 362"/>
          <p:cNvSpPr/>
          <p:nvPr/>
        </p:nvSpPr>
        <p:spPr>
          <a:xfrm>
            <a:off x="7412376" y="6385018"/>
            <a:ext cx="101846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3" name="Shape 363"/>
          <p:cNvSpPr/>
          <p:nvPr/>
        </p:nvSpPr>
        <p:spPr>
          <a:xfrm>
            <a:off x="1775963" y="3408062"/>
            <a:ext cx="139240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4" name="Shape 364"/>
          <p:cNvSpPr/>
          <p:nvPr/>
        </p:nvSpPr>
        <p:spPr>
          <a:xfrm>
            <a:off x="1839463" y="6385018"/>
            <a:ext cx="126540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5" name="Shape 365"/>
          <p:cNvSpPr/>
          <p:nvPr/>
        </p:nvSpPr>
        <p:spPr>
          <a:xfrm>
            <a:off x="3339440" y="3408062"/>
            <a:ext cx="101846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6" name="Shape 366"/>
          <p:cNvSpPr/>
          <p:nvPr/>
        </p:nvSpPr>
        <p:spPr>
          <a:xfrm>
            <a:off x="3339440" y="6385018"/>
            <a:ext cx="1018462" cy="350838"/>
          </a:xfrm>
          <a:prstGeom prst="roundRect">
            <a:avLst>
              <a:gd name="adj" fmla="val 28959"/>
            </a:avLst>
          </a:prstGeom>
          <a:solidFill>
            <a:schemeClr val="accent5">
              <a:alpha val="60281"/>
            </a:schemeClr>
          </a:solidFill>
          <a:ln w="12700">
            <a:miter lim="400000"/>
          </a:ln>
        </p:spPr>
        <p:txBody>
          <a:bodyPr lIns="50800" tIns="50800" rIns="50800" bIns="50800" anchor="ctr"/>
          <a:lstStyle/>
          <a:p>
            <a:pPr>
              <a:defRPr sz="2400">
                <a:solidFill>
                  <a:srgbClr val="FFFFFF"/>
                </a:solidFill>
              </a:defRPr>
            </a:pPr>
          </a:p>
        </p:txBody>
      </p:sp>
      <p:sp>
        <p:nvSpPr>
          <p:cNvPr id="367" name="Shape 367"/>
          <p:cNvSpPr/>
          <p:nvPr/>
        </p:nvSpPr>
        <p:spPr>
          <a:xfrm>
            <a:off x="4142076" y="6646326"/>
            <a:ext cx="4965304" cy="22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018" y="8707"/>
                </a:lnTo>
                <a:lnTo>
                  <a:pt x="3018" y="20980"/>
                </a:lnTo>
                <a:cubicBezTo>
                  <a:pt x="3018" y="21323"/>
                  <a:pt x="3142" y="21600"/>
                  <a:pt x="3294" y="21600"/>
                </a:cubicBezTo>
                <a:lnTo>
                  <a:pt x="21324" y="21600"/>
                </a:lnTo>
                <a:cubicBezTo>
                  <a:pt x="21476" y="21600"/>
                  <a:pt x="21600" y="21323"/>
                  <a:pt x="21600" y="20980"/>
                </a:cubicBezTo>
                <a:lnTo>
                  <a:pt x="21600" y="7378"/>
                </a:lnTo>
                <a:cubicBezTo>
                  <a:pt x="21600" y="7036"/>
                  <a:pt x="21476" y="6758"/>
                  <a:pt x="21324" y="6758"/>
                </a:cubicBezTo>
                <a:lnTo>
                  <a:pt x="3888" y="6758"/>
                </a:lnTo>
                <a:lnTo>
                  <a:pt x="0" y="0"/>
                </a:lnTo>
                <a:close/>
              </a:path>
            </a:pathLst>
          </a:cu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latin typeface="Garamond"/>
                <a:ea typeface="Garamond"/>
                <a:cs typeface="Garamond"/>
                <a:sym typeface="Garamond"/>
              </a:defRPr>
            </a:pPr>
            <a:r>
              <a:t>These were </a:t>
            </a:r>
            <a:r>
              <a:rPr b="1" u="sng"/>
              <a:t>NOT</a:t>
            </a:r>
            <a:r>
              <a:rPr b="1"/>
              <a:t> </a:t>
            </a:r>
            <a:r>
              <a:t>“worse” students</a:t>
            </a:r>
          </a:p>
        </p:txBody>
      </p:sp>
      <p:sp>
        <p:nvSpPr>
          <p:cNvPr id="368" name="Shape 368"/>
          <p:cNvSpPr/>
          <p:nvPr/>
        </p:nvSpPr>
        <p:spPr>
          <a:xfrm>
            <a:off x="4130567" y="601464"/>
            <a:ext cx="5080001" cy="2870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07" y="0"/>
                </a:moveTo>
                <a:cubicBezTo>
                  <a:pt x="3558" y="0"/>
                  <a:pt x="3437" y="214"/>
                  <a:pt x="3437" y="478"/>
                </a:cubicBezTo>
                <a:lnTo>
                  <a:pt x="3437" y="9725"/>
                </a:lnTo>
                <a:lnTo>
                  <a:pt x="0" y="21600"/>
                </a:lnTo>
                <a:lnTo>
                  <a:pt x="4204" y="11442"/>
                </a:lnTo>
                <a:lnTo>
                  <a:pt x="21330" y="11442"/>
                </a:lnTo>
                <a:cubicBezTo>
                  <a:pt x="21479" y="11442"/>
                  <a:pt x="21600" y="11228"/>
                  <a:pt x="21600" y="10964"/>
                </a:cubicBezTo>
                <a:lnTo>
                  <a:pt x="21600" y="478"/>
                </a:lnTo>
                <a:cubicBezTo>
                  <a:pt x="21600" y="214"/>
                  <a:pt x="21479" y="0"/>
                  <a:pt x="21330" y="0"/>
                </a:cubicBezTo>
                <a:lnTo>
                  <a:pt x="3707" y="0"/>
                </a:lnTo>
                <a:close/>
              </a:path>
            </a:pathLst>
          </a:cu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latin typeface="Garamond"/>
                <a:ea typeface="Garamond"/>
                <a:cs typeface="Garamond"/>
                <a:sym typeface="Garamond"/>
              </a:defRPr>
            </a:pPr>
            <a:r>
              <a:t>These were </a:t>
            </a:r>
            <a:r>
              <a:rPr b="1" u="sng"/>
              <a:t>NOT</a:t>
            </a:r>
            <a:r>
              <a:rPr b="1"/>
              <a:t> </a:t>
            </a:r>
            <a:r>
              <a:t>“worse” students</a:t>
            </a:r>
          </a:p>
        </p:txBody>
      </p:sp>
      <p:grpSp>
        <p:nvGrpSpPr>
          <p:cNvPr id="371" name="Group 371"/>
          <p:cNvGrpSpPr/>
          <p:nvPr/>
        </p:nvGrpSpPr>
        <p:grpSpPr>
          <a:xfrm>
            <a:off x="8550992" y="1092381"/>
            <a:ext cx="2980929" cy="1491060"/>
            <a:chOff x="-819943" y="0"/>
            <a:chExt cx="2980928" cy="1491059"/>
          </a:xfrm>
        </p:grpSpPr>
        <p:sp>
          <p:nvSpPr>
            <p:cNvPr id="369" name="Shape 369"/>
            <p:cNvSpPr/>
            <p:nvPr/>
          </p:nvSpPr>
          <p:spPr>
            <a:xfrm>
              <a:off x="-819944" y="0"/>
              <a:ext cx="2980929" cy="1491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01" y="0"/>
                  </a:moveTo>
                  <a:cubicBezTo>
                    <a:pt x="6147" y="0"/>
                    <a:pt x="5941" y="412"/>
                    <a:pt x="5941" y="920"/>
                  </a:cubicBezTo>
                  <a:lnTo>
                    <a:pt x="5941" y="12769"/>
                  </a:lnTo>
                  <a:lnTo>
                    <a:pt x="0" y="21600"/>
                  </a:lnTo>
                  <a:lnTo>
                    <a:pt x="7894" y="15431"/>
                  </a:lnTo>
                  <a:lnTo>
                    <a:pt x="21140" y="15431"/>
                  </a:lnTo>
                  <a:cubicBezTo>
                    <a:pt x="21394" y="15431"/>
                    <a:pt x="21600" y="15019"/>
                    <a:pt x="21600" y="14511"/>
                  </a:cubicBezTo>
                  <a:lnTo>
                    <a:pt x="21600" y="920"/>
                  </a:lnTo>
                  <a:cubicBezTo>
                    <a:pt x="21600" y="412"/>
                    <a:pt x="21394" y="0"/>
                    <a:pt x="21140" y="0"/>
                  </a:cubicBezTo>
                  <a:lnTo>
                    <a:pt x="6401" y="0"/>
                  </a:lnTo>
                  <a:close/>
                </a:path>
              </a:pathLst>
            </a:custGeom>
            <a:solidFill>
              <a:srgbClr val="552B95"/>
            </a:soli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3200">
                  <a:solidFill>
                    <a:srgbClr val="FFFFFF"/>
                  </a:solidFill>
                  <a:latin typeface="Garamond"/>
                  <a:ea typeface="Garamond"/>
                  <a:cs typeface="Garamond"/>
                  <a:sym typeface="Garamond"/>
                </a:defRPr>
              </a:pPr>
              <a:r>
                <a:t>(post - pre)</a:t>
              </a:r>
            </a:p>
            <a:p>
              <a:pPr>
                <a:defRPr sz="3200">
                  <a:solidFill>
                    <a:srgbClr val="FFFFFF"/>
                  </a:solidFill>
                  <a:latin typeface="Garamond"/>
                  <a:ea typeface="Garamond"/>
                  <a:cs typeface="Garamond"/>
                  <a:sym typeface="Garamond"/>
                </a:defRPr>
              </a:pPr>
              <a:r>
                <a:t>1 - pre</a:t>
              </a:r>
            </a:p>
          </p:txBody>
        </p:sp>
        <p:sp>
          <p:nvSpPr>
            <p:cNvPr id="370" name="Shape 370"/>
            <p:cNvSpPr/>
            <p:nvPr/>
          </p:nvSpPr>
          <p:spPr>
            <a:xfrm>
              <a:off x="259560" y="588180"/>
              <a:ext cx="1675507" cy="1"/>
            </a:xfrm>
            <a:prstGeom prst="line">
              <a:avLst/>
            </a:prstGeom>
            <a:noFill/>
            <a:ln w="12700" cap="flat">
              <a:solidFill>
                <a:srgbClr val="FFFFFF"/>
              </a:solidFill>
              <a:prstDash val="solid"/>
              <a:miter lim="400000"/>
            </a:ln>
            <a:effectLst/>
          </p:spPr>
          <p:txBody>
            <a:bodyPr wrap="square" lIns="50800" tIns="50800" rIns="50800" bIns="50800" numCol="1" anchor="ctr">
              <a:noAutofit/>
            </a:bodyPr>
            <a:lstStyle/>
            <a:p>
              <a:pPr>
                <a:defRPr sz="2400"/>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dissolve" transition="in">
                                      <p:cBhvr>
                                        <p:cTn id="7" dur="499"/>
                                        <p:tgtEl>
                                          <p:spTgt spid="368"/>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365"/>
                                        </p:tgtEl>
                                        <p:attrNameLst>
                                          <p:attrName>style.visibility</p:attrName>
                                        </p:attrNameLst>
                                      </p:cBhvr>
                                      <p:to>
                                        <p:strVal val="visible"/>
                                      </p:to>
                                    </p:set>
                                    <p:animEffect filter="dissolve" transition="in">
                                      <p:cBhvr>
                                        <p:cTn id="11" dur="499"/>
                                        <p:tgtEl>
                                          <p:spTgt spid="365"/>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366"/>
                                        </p:tgtEl>
                                        <p:attrNameLst>
                                          <p:attrName>style.visibility</p:attrName>
                                        </p:attrNameLst>
                                      </p:cBhvr>
                                      <p:to>
                                        <p:strVal val="visible"/>
                                      </p:to>
                                    </p:set>
                                    <p:animEffect filter="dissolve" transition="in">
                                      <p:cBhvr>
                                        <p:cTn id="15" dur="499"/>
                                        <p:tgtEl>
                                          <p:spTgt spid="366"/>
                                        </p:tgtEl>
                                      </p:cBhvr>
                                    </p:animEffect>
                                  </p:childTnLst>
                                </p:cTn>
                              </p:par>
                            </p:childTnLst>
                          </p:cTn>
                        </p:par>
                        <p:par>
                          <p:cTn id="16" fill="hold">
                            <p:stCondLst>
                              <p:cond delay="1497"/>
                            </p:stCondLst>
                            <p:childTnLst>
                              <p:par>
                                <p:cTn id="17" presetClass="entr" nodeType="afterEffect" presetID="9" grpId="4" fill="hold">
                                  <p:stCondLst>
                                    <p:cond delay="0"/>
                                  </p:stCondLst>
                                  <p:iterate type="el" backwards="0">
                                    <p:tmAbs val="0"/>
                                  </p:iterate>
                                  <p:childTnLst>
                                    <p:set>
                                      <p:cBhvr>
                                        <p:cTn id="18" fill="hold"/>
                                        <p:tgtEl>
                                          <p:spTgt spid="367"/>
                                        </p:tgtEl>
                                        <p:attrNameLst>
                                          <p:attrName>style.visibility</p:attrName>
                                        </p:attrNameLst>
                                      </p:cBhvr>
                                      <p:to>
                                        <p:strVal val="visible"/>
                                      </p:to>
                                    </p:set>
                                    <p:animEffect filter="dissolve" transition="in">
                                      <p:cBhvr>
                                        <p:cTn id="19" dur="499"/>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2"/>
      <p:bldP build="whole" bldLvl="1" animBg="1" rev="0" advAuto="0" spid="366" grpId="3"/>
      <p:bldP build="whole" bldLvl="1" animBg="1" rev="0" advAuto="0" spid="367" grpId="4"/>
      <p:bldP build="whole" bldLvl="1" animBg="1" rev="0" advAuto="0" spid="368"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title"/>
          </p:nvPr>
        </p:nvSpPr>
        <p:spPr>
          <a:prstGeom prst="rect">
            <a:avLst/>
          </a:prstGeom>
        </p:spPr>
        <p:txBody>
          <a:bodyPr/>
          <a:lstStyle/>
          <a:p>
            <a:pPr/>
            <a:r>
              <a:t>Peer Instruction</a:t>
            </a:r>
          </a:p>
        </p:txBody>
      </p:sp>
      <p:sp>
        <p:nvSpPr>
          <p:cNvPr id="374" name="Shape 374"/>
          <p:cNvSpPr/>
          <p:nvPr>
            <p:ph type="body" idx="1"/>
          </p:nvPr>
        </p:nvSpPr>
        <p:spPr>
          <a:prstGeom prst="rect">
            <a:avLst/>
          </a:prstGeom>
        </p:spPr>
        <p:txBody>
          <a:bodyPr/>
          <a:lstStyle/>
          <a:p>
            <a:pPr marL="0" indent="0" defTabSz="531622">
              <a:spcBef>
                <a:spcPts val="900"/>
              </a:spcBef>
              <a:buSzTx/>
              <a:buNone/>
              <a:defRPr b="1" sz="3276" u="sng"/>
            </a:pPr>
            <a:r>
              <a:t>Class structure</a:t>
            </a:r>
          </a:p>
          <a:p>
            <a:pPr lvl="1" marL="808990" indent="-404495" defTabSz="531622">
              <a:spcBef>
                <a:spcPts val="900"/>
              </a:spcBef>
              <a:defRPr sz="3276"/>
            </a:pPr>
            <a:r>
              <a:t>Daily or weekly </a:t>
            </a:r>
            <a:r>
              <a:rPr u="sng"/>
              <a:t>reading quizzes</a:t>
            </a:r>
            <a:r>
              <a:t> to address basic definitions</a:t>
            </a:r>
          </a:p>
          <a:p>
            <a:pPr lvl="1" marL="808990" indent="-404495" defTabSz="531622">
              <a:spcBef>
                <a:spcPts val="900"/>
              </a:spcBef>
              <a:defRPr sz="3276"/>
            </a:pPr>
            <a:r>
              <a:t>Minimum of 15 minutes per concept</a:t>
            </a:r>
          </a:p>
          <a:p>
            <a:pPr lvl="2" marL="1213485" indent="-404495" defTabSz="531622">
              <a:spcBef>
                <a:spcPts val="900"/>
              </a:spcBef>
              <a:defRPr sz="3276"/>
            </a:pPr>
            <a:r>
              <a:t>7-10 minutes of </a:t>
            </a:r>
            <a:r>
              <a:rPr u="sng"/>
              <a:t>lecture</a:t>
            </a:r>
          </a:p>
          <a:p>
            <a:pPr lvl="2" marL="1213485" indent="-404495" defTabSz="531622">
              <a:spcBef>
                <a:spcPts val="900"/>
              </a:spcBef>
              <a:defRPr sz="3276"/>
            </a:pPr>
            <a:r>
              <a:t>5 - 8 minutes for </a:t>
            </a:r>
            <a:r>
              <a:rPr u="sng"/>
              <a:t>ConcepTest</a:t>
            </a:r>
          </a:p>
          <a:p>
            <a:pPr lvl="3" marL="1617980" indent="-404495" defTabSz="531622">
              <a:spcBef>
                <a:spcPts val="900"/>
              </a:spcBef>
              <a:defRPr sz="3276"/>
            </a:pPr>
            <a:r>
              <a:t>Vote first, discuss, vote again, debrief</a:t>
            </a:r>
          </a:p>
          <a:p>
            <a:pPr lvl="1" marL="808990" indent="-404495" defTabSz="531622">
              <a:spcBef>
                <a:spcPts val="900"/>
              </a:spcBef>
              <a:defRPr sz="3276"/>
            </a:pPr>
            <a:r>
              <a:t>Exams aligned with concepts</a:t>
            </a:r>
          </a:p>
          <a:p>
            <a:pPr lvl="2" marL="1213485" indent="-404495" defTabSz="531622">
              <a:spcBef>
                <a:spcPts val="900"/>
              </a:spcBef>
              <a:defRPr sz="3276"/>
            </a:pPr>
            <a:r>
              <a:t>Not multiple choice, emphasize core ideas</a:t>
            </a:r>
          </a:p>
          <a:p>
            <a:pPr lvl="2" marL="1213485" indent="-404495" defTabSz="531622">
              <a:spcBef>
                <a:spcPts val="900"/>
              </a:spcBef>
              <a:defRPr sz="3276"/>
            </a:pPr>
            <a:r>
              <a:t>3-2-1-0 grading scheme</a:t>
            </a:r>
          </a:p>
        </p:txBody>
      </p:sp>
      <p:sp>
        <p:nvSpPr>
          <p:cNvPr id="375" name="Shape 375"/>
          <p:cNvSpPr/>
          <p:nvPr/>
        </p:nvSpPr>
        <p:spPr>
          <a:xfrm>
            <a:off x="5102411" y="3886220"/>
            <a:ext cx="1258241" cy="679796"/>
          </a:xfrm>
          <a:prstGeom prst="roundRect">
            <a:avLst>
              <a:gd name="adj" fmla="val 9341"/>
            </a:avLst>
          </a:prstGeom>
          <a:solidFill>
            <a:srgbClr val="552B95">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376" name="Shape 376"/>
          <p:cNvSpPr/>
          <p:nvPr/>
        </p:nvSpPr>
        <p:spPr>
          <a:xfrm>
            <a:off x="4569421" y="2727635"/>
            <a:ext cx="2621170" cy="679795"/>
          </a:xfrm>
          <a:prstGeom prst="roundRect">
            <a:avLst>
              <a:gd name="adj" fmla="val 9341"/>
            </a:avLst>
          </a:prstGeom>
          <a:solidFill>
            <a:srgbClr val="552B95">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377" name="Shape 377"/>
          <p:cNvSpPr/>
          <p:nvPr/>
        </p:nvSpPr>
        <p:spPr>
          <a:xfrm>
            <a:off x="5836404" y="5044806"/>
            <a:ext cx="1801162" cy="679796"/>
          </a:xfrm>
          <a:prstGeom prst="roundRect">
            <a:avLst>
              <a:gd name="adj" fmla="val 9341"/>
            </a:avLst>
          </a:prstGeom>
          <a:solidFill>
            <a:srgbClr val="552B95">
              <a:alpha val="50000"/>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378" name="Shape 378"/>
          <p:cNvSpPr/>
          <p:nvPr/>
        </p:nvSpPr>
        <p:spPr>
          <a:xfrm>
            <a:off x="7341800" y="3513813"/>
            <a:ext cx="3114279" cy="1702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84" y="0"/>
                </a:moveTo>
                <a:cubicBezTo>
                  <a:pt x="6041" y="0"/>
                  <a:pt x="5844" y="361"/>
                  <a:pt x="5844" y="806"/>
                </a:cubicBezTo>
                <a:lnTo>
                  <a:pt x="5844" y="13786"/>
                </a:lnTo>
                <a:lnTo>
                  <a:pt x="0" y="21600"/>
                </a:lnTo>
                <a:lnTo>
                  <a:pt x="7716" y="16112"/>
                </a:lnTo>
                <a:lnTo>
                  <a:pt x="21160" y="16112"/>
                </a:lnTo>
                <a:cubicBezTo>
                  <a:pt x="21403" y="16112"/>
                  <a:pt x="21600" y="15751"/>
                  <a:pt x="21600" y="15306"/>
                </a:cubicBezTo>
                <a:lnTo>
                  <a:pt x="21600" y="806"/>
                </a:lnTo>
                <a:cubicBezTo>
                  <a:pt x="21600" y="361"/>
                  <a:pt x="21403" y="0"/>
                  <a:pt x="21160" y="0"/>
                </a:cubicBezTo>
                <a:lnTo>
                  <a:pt x="6284" y="0"/>
                </a:lnTo>
                <a:close/>
              </a:path>
            </a:pathLst>
          </a:cu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latin typeface="Garamond"/>
                <a:ea typeface="Garamond"/>
                <a:cs typeface="Garamond"/>
                <a:sym typeface="Garamond"/>
              </a:defRPr>
            </a:lvl1pPr>
          </a:lstStyle>
          <a:p>
            <a:pPr/>
            <a:r>
              <a:t>Graded but low-stakes</a:t>
            </a:r>
          </a:p>
        </p:txBody>
      </p:sp>
      <p:sp>
        <p:nvSpPr>
          <p:cNvPr id="379" name="Shape 379"/>
          <p:cNvSpPr/>
          <p:nvPr/>
        </p:nvSpPr>
        <p:spPr>
          <a:xfrm>
            <a:off x="6385267" y="1282232"/>
            <a:ext cx="3474245" cy="15676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71" y="0"/>
                </a:moveTo>
                <a:cubicBezTo>
                  <a:pt x="7653" y="0"/>
                  <a:pt x="7476" y="392"/>
                  <a:pt x="7476" y="875"/>
                </a:cubicBezTo>
                <a:lnTo>
                  <a:pt x="7476" y="15005"/>
                </a:lnTo>
                <a:lnTo>
                  <a:pt x="0" y="21600"/>
                </a:lnTo>
                <a:lnTo>
                  <a:pt x="10346" y="17499"/>
                </a:lnTo>
                <a:lnTo>
                  <a:pt x="21205" y="17499"/>
                </a:lnTo>
                <a:cubicBezTo>
                  <a:pt x="21423" y="17499"/>
                  <a:pt x="21600" y="17107"/>
                  <a:pt x="21600" y="16624"/>
                </a:cubicBezTo>
                <a:lnTo>
                  <a:pt x="21600" y="875"/>
                </a:lnTo>
                <a:cubicBezTo>
                  <a:pt x="21600" y="392"/>
                  <a:pt x="21423" y="0"/>
                  <a:pt x="21205" y="0"/>
                </a:cubicBezTo>
                <a:lnTo>
                  <a:pt x="7871" y="0"/>
                </a:lnTo>
                <a:close/>
              </a:path>
            </a:pathLst>
          </a:cu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latin typeface="Garamond"/>
                <a:ea typeface="Garamond"/>
                <a:cs typeface="Garamond"/>
                <a:sym typeface="Garamond"/>
              </a:defRPr>
            </a:lvl1pPr>
          </a:lstStyle>
          <a:p>
            <a:pPr/>
            <a:r>
              <a:t>Can be Canvas/JiTT</a:t>
            </a:r>
          </a:p>
        </p:txBody>
      </p:sp>
      <p:sp>
        <p:nvSpPr>
          <p:cNvPr id="380" name="Shape 380"/>
          <p:cNvSpPr/>
          <p:nvPr/>
        </p:nvSpPr>
        <p:spPr>
          <a:xfrm>
            <a:off x="1107217" y="5766458"/>
            <a:ext cx="8925872" cy="1640404"/>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75"/>
                                        </p:tgtEl>
                                        <p:attrNameLst>
                                          <p:attrName>style.visibility</p:attrName>
                                        </p:attrNameLst>
                                      </p:cBhvr>
                                      <p:to>
                                        <p:strVal val="visible"/>
                                      </p:to>
                                    </p:set>
                                    <p:animEffect filter="dissolve" transition="in">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76"/>
                                        </p:tgtEl>
                                        <p:attrNameLst>
                                          <p:attrName>style.visibility</p:attrName>
                                        </p:attrNameLst>
                                      </p:cBhvr>
                                      <p:to>
                                        <p:strVal val="visible"/>
                                      </p:to>
                                    </p:set>
                                    <p:animEffect filter="dissolve" transition="in">
                                      <p:cBhvr>
                                        <p:cTn id="12" dur="500"/>
                                        <p:tgtEl>
                                          <p:spTgt spid="376"/>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379"/>
                                        </p:tgtEl>
                                        <p:attrNameLst>
                                          <p:attrName>style.visibility</p:attrName>
                                        </p:attrNameLst>
                                      </p:cBhvr>
                                      <p:to>
                                        <p:strVal val="visible"/>
                                      </p:to>
                                    </p:set>
                                    <p:animEffect filter="dissolve" transition="in">
                                      <p:cBhvr>
                                        <p:cTn id="16" dur="499"/>
                                        <p:tgtEl>
                                          <p:spTgt spid="37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377"/>
                                        </p:tgtEl>
                                        <p:attrNameLst>
                                          <p:attrName>style.visibility</p:attrName>
                                        </p:attrNameLst>
                                      </p:cBhvr>
                                      <p:to>
                                        <p:strVal val="visible"/>
                                      </p:to>
                                    </p:set>
                                    <p:animEffect filter="dissolve" transition="in">
                                      <p:cBhvr>
                                        <p:cTn id="21" dur="500"/>
                                        <p:tgtEl>
                                          <p:spTgt spid="377"/>
                                        </p:tgtEl>
                                      </p:cBhvr>
                                    </p:animEffect>
                                  </p:childTnLst>
                                </p:cTn>
                              </p:par>
                            </p:childTnLst>
                          </p:cTn>
                        </p:par>
                        <p:par>
                          <p:cTn id="22" fill="hold">
                            <p:stCondLst>
                              <p:cond delay="500"/>
                            </p:stCondLst>
                            <p:childTnLst>
                              <p:par>
                                <p:cTn id="23" presetClass="entr" nodeType="afterEffect" presetID="9" grpId="5" fill="hold">
                                  <p:stCondLst>
                                    <p:cond delay="0"/>
                                  </p:stCondLst>
                                  <p:iterate type="el" backwards="0">
                                    <p:tmAbs val="0"/>
                                  </p:iterate>
                                  <p:childTnLst>
                                    <p:set>
                                      <p:cBhvr>
                                        <p:cTn id="24" fill="hold"/>
                                        <p:tgtEl>
                                          <p:spTgt spid="378"/>
                                        </p:tgtEl>
                                        <p:attrNameLst>
                                          <p:attrName>style.visibility</p:attrName>
                                        </p:attrNameLst>
                                      </p:cBhvr>
                                      <p:to>
                                        <p:strVal val="visible"/>
                                      </p:to>
                                    </p:set>
                                    <p:animEffect filter="dissolve" transition="in">
                                      <p:cBhvr>
                                        <p:cTn id="25" dur="499"/>
                                        <p:tgtEl>
                                          <p:spTgt spid="378"/>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8" presetID="22" grpId="6" fill="hold">
                                  <p:stCondLst>
                                    <p:cond delay="0"/>
                                  </p:stCondLst>
                                  <p:iterate type="el" backwards="0">
                                    <p:tmAbs val="0"/>
                                  </p:iterate>
                                  <p:childTnLst>
                                    <p:animEffect filter="wipe(left)" transition="out">
                                      <p:cBhvr>
                                        <p:cTn id="29" dur="499" fill="hold"/>
                                        <p:tgtEl>
                                          <p:spTgt spid="380"/>
                                        </p:tgtEl>
                                      </p:cBhvr>
                                    </p:animEffect>
                                    <p:set>
                                      <p:cBhvr>
                                        <p:cTn id="30" fill="hold">
                                          <p:stCondLst>
                                            <p:cond delay="498"/>
                                          </p:stCondLst>
                                        </p:cTn>
                                        <p:tgtEl>
                                          <p:spTgt spid="3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8" grpId="5"/>
      <p:bldP build="whole" bldLvl="1" animBg="1" rev="0" advAuto="0" spid="380" grpId="6"/>
      <p:bldP build="whole" bldLvl="1" animBg="1" rev="0" advAuto="0" spid="376" grpId="2"/>
      <p:bldP build="whole" bldLvl="1" animBg="1" rev="0" advAuto="0" spid="375" grpId="1"/>
      <p:bldP build="whole" bldLvl="1" animBg="1" rev="0" advAuto="0" spid="379" grpId="3"/>
      <p:bldP build="whole" bldLvl="1" animBg="1" rev="0" advAuto="0" spid="377" grpId="4"/>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prstGeom prst="rect">
            <a:avLst/>
          </a:prstGeom>
        </p:spPr>
        <p:txBody>
          <a:bodyPr/>
          <a:lstStyle/>
          <a:p>
            <a:pPr/>
            <a:r>
              <a:t>Peer Instruction</a:t>
            </a:r>
          </a:p>
        </p:txBody>
      </p:sp>
      <p:sp>
        <p:nvSpPr>
          <p:cNvPr id="383" name="Shape 383"/>
          <p:cNvSpPr/>
          <p:nvPr/>
        </p:nvSpPr>
        <p:spPr>
          <a:xfrm>
            <a:off x="1003300" y="2159000"/>
            <a:ext cx="10998200" cy="3048836"/>
          </a:xfrm>
          <a:prstGeom prst="rect">
            <a:avLst/>
          </a:prstGeom>
          <a:solidFill>
            <a:srgbClr val="F5ECD6"/>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b="1" sz="2800" u="sng">
                <a:latin typeface="Garamond"/>
                <a:ea typeface="Garamond"/>
                <a:cs typeface="Garamond"/>
                <a:sym typeface="Garamond"/>
              </a:defRPr>
            </a:pPr>
            <a:r>
              <a:t>Reading Quiz Question</a:t>
            </a:r>
          </a:p>
          <a:p>
            <a:pPr>
              <a:defRPr b="1" sz="800" u="sng">
                <a:latin typeface="Garamond"/>
                <a:ea typeface="Garamond"/>
                <a:cs typeface="Garamond"/>
                <a:sym typeface="Garamond"/>
              </a:defRPr>
            </a:pPr>
          </a:p>
          <a:p>
            <a:pPr algn="l">
              <a:defRPr sz="2800">
                <a:latin typeface="Garamond"/>
                <a:ea typeface="Garamond"/>
                <a:cs typeface="Garamond"/>
                <a:sym typeface="Garamond"/>
              </a:defRPr>
            </a:pPr>
            <a:r>
              <a:t>Without air resistance, an object dropped from a plane flying at constant speed in a straight line will</a:t>
            </a:r>
          </a:p>
          <a:p>
            <a:pPr marL="423333" indent="-423333" algn="l">
              <a:buSzPct val="100000"/>
              <a:buAutoNum type="arabicPeriod" startAt="1"/>
              <a:defRPr sz="2800">
                <a:latin typeface="Garamond"/>
                <a:ea typeface="Garamond"/>
                <a:cs typeface="Garamond"/>
                <a:sym typeface="Garamond"/>
              </a:defRPr>
            </a:pPr>
            <a:r>
              <a:t>quickly lag behind the plane</a:t>
            </a:r>
          </a:p>
          <a:p>
            <a:pPr marL="423333" indent="-423333" algn="l">
              <a:buSzPct val="100000"/>
              <a:buAutoNum type="arabicPeriod" startAt="1"/>
              <a:defRPr sz="2800">
                <a:latin typeface="Garamond"/>
                <a:ea typeface="Garamond"/>
                <a:cs typeface="Garamond"/>
                <a:sym typeface="Garamond"/>
              </a:defRPr>
            </a:pPr>
            <a:r>
              <a:t>remain vertically under the plane</a:t>
            </a:r>
          </a:p>
          <a:p>
            <a:pPr marL="423333" indent="-423333" algn="l">
              <a:buSzPct val="100000"/>
              <a:buAutoNum type="arabicPeriod" startAt="1"/>
              <a:defRPr sz="2800">
                <a:latin typeface="Garamond"/>
                <a:ea typeface="Garamond"/>
                <a:cs typeface="Garamond"/>
                <a:sym typeface="Garamond"/>
              </a:defRPr>
            </a:pPr>
            <a:r>
              <a:t>move ahead of the plane</a:t>
            </a:r>
          </a:p>
          <a:p>
            <a:pPr marL="423333" indent="-423333" algn="l">
              <a:buSzPct val="100000"/>
              <a:buAutoNum type="arabicPeriod" startAt="1"/>
              <a:defRPr sz="2800">
                <a:latin typeface="Garamond"/>
                <a:ea typeface="Garamond"/>
                <a:cs typeface="Garamond"/>
                <a:sym typeface="Garamond"/>
              </a:defRPr>
            </a:pPr>
            <a:r>
              <a:t>not covered in the reading assignment</a:t>
            </a:r>
          </a:p>
        </p:txBody>
      </p:sp>
      <p:sp>
        <p:nvSpPr>
          <p:cNvPr id="384" name="Shape 384"/>
          <p:cNvSpPr/>
          <p:nvPr/>
        </p:nvSpPr>
        <p:spPr>
          <a:xfrm>
            <a:off x="1003300" y="5414533"/>
            <a:ext cx="10998200" cy="2551220"/>
          </a:xfrm>
          <a:prstGeom prst="rect">
            <a:avLst/>
          </a:prstGeom>
          <a:solidFill>
            <a:srgbClr val="F5ECD6"/>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b="1" sz="2800" u="sng">
                <a:latin typeface="Garamond"/>
                <a:ea typeface="Garamond"/>
                <a:cs typeface="Garamond"/>
                <a:sym typeface="Garamond"/>
              </a:defRPr>
            </a:pPr>
            <a:r>
              <a:t>Exam Question</a:t>
            </a:r>
          </a:p>
          <a:p>
            <a:pPr>
              <a:defRPr b="1" sz="800" u="sng">
                <a:latin typeface="Garamond"/>
                <a:ea typeface="Garamond"/>
                <a:cs typeface="Garamond"/>
                <a:sym typeface="Garamond"/>
              </a:defRPr>
            </a:pPr>
          </a:p>
          <a:p>
            <a:pPr algn="l">
              <a:defRPr sz="2800">
                <a:latin typeface="Garamond"/>
                <a:ea typeface="Garamond"/>
                <a:cs typeface="Garamond"/>
                <a:sym typeface="Garamond"/>
              </a:defRPr>
            </a:pPr>
            <a:r>
              <a:t>Two stones are released from rest at a certain height, one after the other. (a) Will the difference in their speeds increase, decrease, or stay the same? (b) Will their separation distance increase, decrease, or stay the same? (c) Will the time interval between the instants at which they hit the ground be smaller than, equal to, or larger than the time interval between the instants of their release?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dissolve" transition="in">
                                      <p:cBhvr>
                                        <p:cTn id="7" dur="499"/>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p>
            <a:pPr/>
            <a:r>
              <a:t>Introduction</a:t>
            </a:r>
          </a:p>
        </p:txBody>
      </p:sp>
      <p:sp>
        <p:nvSpPr>
          <p:cNvPr id="218" name="Shape 218"/>
          <p:cNvSpPr/>
          <p:nvPr>
            <p:ph type="body" sz="half" idx="1"/>
          </p:nvPr>
        </p:nvSpPr>
        <p:spPr>
          <a:prstGeom prst="rect">
            <a:avLst/>
          </a:prstGeom>
        </p:spPr>
        <p:txBody>
          <a:bodyPr/>
          <a:lstStyle/>
          <a:p>
            <a:pPr/>
            <a:r>
              <a:t>Assistant Professor of </a:t>
            </a:r>
            <a:r>
              <a:rPr u="sng"/>
              <a:t>Computer Science</a:t>
            </a:r>
          </a:p>
          <a:p>
            <a:pPr lvl="1"/>
            <a:r>
              <a:t>Primary research focus is CS education</a:t>
            </a:r>
          </a:p>
          <a:p>
            <a:pPr lvl="1"/>
            <a:r>
              <a:t>Misconceptions are central to my courses</a:t>
            </a:r>
          </a:p>
          <a:p>
            <a:pPr/>
            <a:r>
              <a:t>Started at JMU in 2011</a:t>
            </a:r>
          </a:p>
          <a:p>
            <a:pPr lvl="1"/>
            <a:r>
              <a:t>Prior experience teaching mathematics for liberal arts majors at Purdue</a:t>
            </a:r>
          </a:p>
        </p:txBody>
      </p:sp>
      <p:pic>
        <p:nvPicPr>
          <p:cNvPr id="219" name="pasted-image.tiff"/>
          <p:cNvPicPr>
            <a:picLocks noChangeAspect="1"/>
          </p:cNvPicPr>
          <p:nvPr/>
        </p:nvPicPr>
        <p:blipFill>
          <a:blip r:embed="rId2">
            <a:extLst/>
          </a:blip>
          <a:stretch>
            <a:fillRect/>
          </a:stretch>
        </p:blipFill>
        <p:spPr>
          <a:xfrm>
            <a:off x="6429751" y="2525896"/>
            <a:ext cx="6277156" cy="4701808"/>
          </a:xfrm>
          <a:prstGeom prst="rect">
            <a:avLst/>
          </a:prstGeom>
          <a:ln w="12700">
            <a:miter lim="400000"/>
          </a:ln>
        </p:spPr>
      </p:pic>
      <p:pic>
        <p:nvPicPr>
          <p:cNvPr id="220" name="pasted-image.png"/>
          <p:cNvPicPr>
            <a:picLocks noChangeAspect="1"/>
          </p:cNvPicPr>
          <p:nvPr/>
        </p:nvPicPr>
        <p:blipFill>
          <a:blip r:embed="rId3">
            <a:extLst/>
          </a:blip>
          <a:stretch>
            <a:fillRect/>
          </a:stretch>
        </p:blipFill>
        <p:spPr>
          <a:xfrm>
            <a:off x="6583333" y="4206533"/>
            <a:ext cx="2650439" cy="2434122"/>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p:nvPr>
        </p:nvSpPr>
        <p:spPr>
          <a:prstGeom prst="rect">
            <a:avLst/>
          </a:prstGeom>
        </p:spPr>
        <p:txBody>
          <a:bodyPr/>
          <a:lstStyle/>
          <a:p>
            <a:pPr/>
            <a:r>
              <a:t>Peer Instruction</a:t>
            </a:r>
          </a:p>
        </p:txBody>
      </p:sp>
      <p:sp>
        <p:nvSpPr>
          <p:cNvPr id="387" name="Shape 387"/>
          <p:cNvSpPr/>
          <p:nvPr>
            <p:ph type="body" idx="1"/>
          </p:nvPr>
        </p:nvSpPr>
        <p:spPr>
          <a:prstGeom prst="rect">
            <a:avLst/>
          </a:prstGeom>
        </p:spPr>
        <p:txBody>
          <a:bodyPr/>
          <a:lstStyle/>
          <a:p>
            <a:pPr marL="0" indent="0" algn="ctr">
              <a:spcBef>
                <a:spcPts val="0"/>
              </a:spcBef>
              <a:buSzTx/>
              <a:buNone/>
              <a:defRPr b="1" sz="2800" u="sng"/>
            </a:pPr>
            <a:r>
              <a:t>ConcepTest</a:t>
            </a:r>
          </a:p>
          <a:p>
            <a:pPr marL="0" indent="0" algn="ctr">
              <a:spcBef>
                <a:spcPts val="0"/>
              </a:spcBef>
              <a:buSzTx/>
              <a:buNone/>
              <a:defRPr b="1" sz="800" u="sng"/>
            </a:pPr>
          </a:p>
          <a:p>
            <a:pPr marL="0" indent="0">
              <a:spcBef>
                <a:spcPts val="0"/>
              </a:spcBef>
              <a:buSzTx/>
              <a:buNone/>
              <a:defRPr sz="2800"/>
            </a:pPr>
            <a:r>
              <a:t>A person standing at the edge of a cliff throws one ball straight up and another ball straight down at the same initial speed. Neglecting air resistance, the ball to hit the ground below the cliff with the greater speed is the one initially thrown</a:t>
            </a:r>
          </a:p>
          <a:p>
            <a:pPr marL="423333" indent="-423333">
              <a:spcBef>
                <a:spcPts val="0"/>
              </a:spcBef>
              <a:buSzPct val="100000"/>
              <a:buAutoNum type="arabicPeriod" startAt="1"/>
              <a:defRPr sz="2800"/>
            </a:pPr>
            <a:r>
              <a:t>upward.</a:t>
            </a:r>
          </a:p>
          <a:p>
            <a:pPr marL="423333" indent="-423333">
              <a:spcBef>
                <a:spcPts val="0"/>
              </a:spcBef>
              <a:buSzPct val="100000"/>
              <a:buAutoNum type="arabicPeriod" startAt="1"/>
              <a:defRPr sz="2800"/>
            </a:pPr>
            <a:r>
              <a:t>downward.</a:t>
            </a:r>
          </a:p>
          <a:p>
            <a:pPr marL="423333" indent="-423333">
              <a:spcBef>
                <a:spcPts val="0"/>
              </a:spcBef>
              <a:buSzPct val="100000"/>
              <a:buAutoNum type="arabicPeriod" startAt="1"/>
              <a:defRPr sz="2800"/>
            </a:pPr>
            <a:r>
              <a:t>neither—they both hit at the same speed.</a:t>
            </a:r>
          </a:p>
          <a:p>
            <a:pPr marL="0" indent="0">
              <a:spcBef>
                <a:spcPts val="0"/>
              </a:spcBef>
              <a:buSzTx/>
              <a:buNone/>
              <a:defRPr sz="2800"/>
            </a:pPr>
          </a:p>
          <a:p>
            <a:pPr marL="0" indent="0">
              <a:spcBef>
                <a:spcPts val="0"/>
              </a:spcBef>
              <a:buSzTx/>
              <a:buNone/>
              <a:defRPr i="1" sz="2800"/>
            </a:pPr>
            <a:r>
              <a:t>Answer:</a:t>
            </a:r>
            <a:r>
              <a:rPr i="0"/>
              <a:t> 3. Upon its descent, the velocity of an object thrown straight up with an initial velocity </a:t>
            </a:r>
            <a:r>
              <a:t>v</a:t>
            </a:r>
            <a:r>
              <a:rPr i="0"/>
              <a:t> is exactly </a:t>
            </a:r>
            <a:r>
              <a:t>-v</a:t>
            </a:r>
            <a:r>
              <a:rPr i="0"/>
              <a:t> when it passes the point at which it was first released.</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prstGeom prst="rect">
            <a:avLst/>
          </a:prstGeom>
        </p:spPr>
        <p:txBody>
          <a:bodyPr/>
          <a:lstStyle/>
          <a:p>
            <a:pPr/>
            <a:r>
              <a:t>Peer Instruction</a:t>
            </a:r>
          </a:p>
        </p:txBody>
      </p:sp>
      <p:sp>
        <p:nvSpPr>
          <p:cNvPr id="390" name="Shape 390"/>
          <p:cNvSpPr/>
          <p:nvPr>
            <p:ph type="body" idx="1"/>
          </p:nvPr>
        </p:nvSpPr>
        <p:spPr>
          <a:prstGeom prst="rect">
            <a:avLst/>
          </a:prstGeom>
        </p:spPr>
        <p:txBody>
          <a:bodyPr/>
          <a:lstStyle/>
          <a:p>
            <a:pPr marL="0" indent="0" algn="ctr">
              <a:spcBef>
                <a:spcPts val="0"/>
              </a:spcBef>
              <a:buSzTx/>
              <a:buNone/>
              <a:defRPr b="1" sz="2800" u="sng"/>
            </a:pPr>
            <a:r>
              <a:t>ConcepTest</a:t>
            </a:r>
          </a:p>
          <a:p>
            <a:pPr marL="0" indent="0" algn="ctr">
              <a:spcBef>
                <a:spcPts val="0"/>
              </a:spcBef>
              <a:buSzTx/>
              <a:buNone/>
              <a:defRPr b="1" sz="800" u="sng"/>
            </a:pPr>
          </a:p>
          <a:p>
            <a:pPr marL="0" indent="0">
              <a:spcBef>
                <a:spcPts val="0"/>
              </a:spcBef>
              <a:buSzTx/>
              <a:buNone/>
              <a:defRPr sz="2800"/>
            </a:pPr>
            <a:r>
              <a:t>Consider the following statement:</a:t>
            </a:r>
          </a:p>
          <a:p>
            <a:pPr marL="0" indent="0">
              <a:spcBef>
                <a:spcPts val="0"/>
              </a:spcBef>
              <a:buSzTx/>
              <a:buNone/>
              <a:defRPr sz="800"/>
            </a:pPr>
          </a:p>
          <a:p>
            <a:pPr marL="0" indent="0" algn="ctr">
              <a:spcBef>
                <a:spcPts val="0"/>
              </a:spcBef>
              <a:buSzTx/>
              <a:buNone/>
              <a:defRPr sz="2800"/>
            </a:pPr>
            <a:r>
              <a:t>Bill should quit smoking because people who smoke get lung cancer.</a:t>
            </a:r>
          </a:p>
          <a:p>
            <a:pPr marL="0" indent="0">
              <a:spcBef>
                <a:spcPts val="0"/>
              </a:spcBef>
              <a:buSzTx/>
              <a:buNone/>
              <a:defRPr sz="800"/>
            </a:pPr>
          </a:p>
          <a:p>
            <a:pPr marL="0" indent="0">
              <a:spcBef>
                <a:spcPts val="0"/>
              </a:spcBef>
              <a:buSzTx/>
              <a:buNone/>
              <a:defRPr sz="2800"/>
            </a:pPr>
            <a:r>
              <a:t>What is the best interpretation of the premise?</a:t>
            </a:r>
          </a:p>
          <a:p>
            <a:pPr marL="0" indent="0">
              <a:spcBef>
                <a:spcPts val="0"/>
              </a:spcBef>
              <a:buSzTx/>
              <a:buNone/>
              <a:defRPr sz="800"/>
            </a:pPr>
          </a:p>
          <a:p>
            <a:pPr marL="423333" indent="-423333">
              <a:spcBef>
                <a:spcPts val="0"/>
              </a:spcBef>
              <a:buSzPct val="100000"/>
              <a:buAutoNum type="arabicPeriod" startAt="1"/>
              <a:defRPr sz="2800"/>
            </a:pPr>
            <a:r>
              <a:t>Most people who smoke get lung cancer.</a:t>
            </a:r>
          </a:p>
          <a:p>
            <a:pPr marL="423333" indent="-423333">
              <a:spcBef>
                <a:spcPts val="0"/>
              </a:spcBef>
              <a:buSzPct val="100000"/>
              <a:buAutoNum type="arabicPeriod" startAt="1"/>
              <a:defRPr sz="2800"/>
            </a:pPr>
            <a:r>
              <a:t>Everyone who smokes gets lung cancer.</a:t>
            </a:r>
          </a:p>
          <a:p>
            <a:pPr marL="423333" indent="-423333">
              <a:spcBef>
                <a:spcPts val="0"/>
              </a:spcBef>
              <a:buSzPct val="100000"/>
              <a:buAutoNum type="arabicPeriod" startAt="1"/>
              <a:defRPr sz="2800"/>
            </a:pPr>
            <a:r>
              <a:t>Some people who some sometimes get lung cancer.</a:t>
            </a:r>
          </a:p>
          <a:p>
            <a:pPr marL="423333" indent="-423333">
              <a:spcBef>
                <a:spcPts val="0"/>
              </a:spcBef>
              <a:buSzPct val="100000"/>
              <a:buAutoNum type="arabicPeriod" startAt="1"/>
              <a:defRPr sz="2800"/>
            </a:pPr>
            <a:r>
              <a:t>People who smoke are more likely to get lung cancer than people who don’t smoke.</a:t>
            </a:r>
          </a:p>
          <a:p>
            <a:pPr marL="0" indent="0">
              <a:spcBef>
                <a:spcPts val="0"/>
              </a:spcBef>
              <a:buSzTx/>
              <a:buNone/>
              <a:defRPr sz="2800"/>
            </a:pPr>
          </a:p>
          <a:p>
            <a:pPr marL="0" indent="0">
              <a:spcBef>
                <a:spcPts val="0"/>
              </a:spcBef>
              <a:buSzTx/>
              <a:buNone/>
              <a:defRPr i="1" sz="2800"/>
            </a:pPr>
            <a:r>
              <a:t>Answer:</a:t>
            </a:r>
            <a:r>
              <a:rPr i="0"/>
              <a:t> 4. This example illustrates the principle of charity by introducing the claim of likelihood into the speaker’s assertion.</a:t>
            </a:r>
          </a:p>
        </p:txBody>
      </p:sp>
      <p:sp>
        <p:nvSpPr>
          <p:cNvPr id="391" name="Shape 391"/>
          <p:cNvSpPr/>
          <p:nvPr/>
        </p:nvSpPr>
        <p:spPr>
          <a:xfrm>
            <a:off x="939800" y="8001000"/>
            <a:ext cx="113284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p>
          <a:p>
            <a:pPr algn="l" defTabSz="647700">
              <a:buClr>
                <a:srgbClr val="000000"/>
              </a:buClr>
              <a:defRPr sz="2000">
                <a:uFill>
                  <a:solidFill>
                    <a:srgbClr val="000000"/>
                  </a:solidFill>
                </a:uFill>
                <a:latin typeface="Garamond"/>
                <a:ea typeface="Garamond"/>
                <a:cs typeface="Garamond"/>
                <a:sym typeface="Garamond"/>
              </a:defRPr>
            </a:pPr>
            <a:r>
              <a:t>Peer Instruction in the Humanities Project, Monash University</a:t>
            </a:r>
          </a:p>
          <a:p>
            <a:pPr algn="l" defTabSz="647700">
              <a:buClr>
                <a:srgbClr val="000000"/>
              </a:buClr>
              <a:defRPr sz="1800">
                <a:uFill>
                  <a:solidFill>
                    <a:srgbClr val="000000"/>
                  </a:solidFill>
                </a:uFill>
                <a:latin typeface="Courier"/>
                <a:ea typeface="Courier"/>
                <a:cs typeface="Courier"/>
                <a:sym typeface="Courier"/>
              </a:defRPr>
            </a:pPr>
            <a:r>
              <a:rPr u="sng">
                <a:hlinkClick r:id="rId2" invalidUrl="" action="" tgtFrame="" tooltip="" history="1" highlightClick="0" endSnd="0"/>
              </a:rPr>
              <a:t>http://artsonline.monash.edu.au/peer-instruction-in-the-humanities</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title"/>
          </p:nvPr>
        </p:nvSpPr>
        <p:spPr>
          <a:prstGeom prst="rect">
            <a:avLst/>
          </a:prstGeom>
        </p:spPr>
        <p:txBody>
          <a:bodyPr/>
          <a:lstStyle/>
          <a:p>
            <a:pPr/>
            <a:r>
              <a:t>Peer Instruction</a:t>
            </a:r>
          </a:p>
        </p:txBody>
      </p:sp>
      <p:sp>
        <p:nvSpPr>
          <p:cNvPr id="394" name="Shape 394"/>
          <p:cNvSpPr/>
          <p:nvPr>
            <p:ph type="body" idx="1"/>
          </p:nvPr>
        </p:nvSpPr>
        <p:spPr>
          <a:prstGeom prst="rect">
            <a:avLst/>
          </a:prstGeom>
        </p:spPr>
        <p:txBody>
          <a:bodyPr/>
          <a:lstStyle/>
          <a:p>
            <a:pPr marL="0" indent="0">
              <a:buSzTx/>
              <a:buNone/>
              <a:defRPr b="1" u="sng"/>
            </a:pPr>
            <a:r>
              <a:t>Examples of Peer Instruction in the humanities</a:t>
            </a:r>
          </a:p>
          <a:p>
            <a:pPr lvl="1"/>
            <a:r>
              <a:t>Have students select the main idea in a text, audio, or video clip.</a:t>
            </a:r>
          </a:p>
          <a:p>
            <a:pPr lvl="1"/>
            <a:r>
              <a:t>Engage students in discussion about a key point in an image, text, audio, or video clip that may have more than one valid answer.</a:t>
            </a:r>
          </a:p>
          <a:p>
            <a:pPr lvl="1"/>
            <a:r>
              <a:t>Solicit views on contentious points and explain their perspectives to peers.</a:t>
            </a:r>
          </a:p>
        </p:txBody>
      </p:sp>
      <p:sp>
        <p:nvSpPr>
          <p:cNvPr id="395" name="Shape 395"/>
          <p:cNvSpPr/>
          <p:nvPr/>
        </p:nvSpPr>
        <p:spPr>
          <a:xfrm>
            <a:off x="939800" y="8001000"/>
            <a:ext cx="101825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r>
              <a:t>Peer Instruction Blog</a:t>
            </a:r>
          </a:p>
          <a:p>
            <a:pPr algn="l" defTabSz="647700">
              <a:buClr>
                <a:srgbClr val="000000"/>
              </a:buClr>
              <a:defRPr sz="1800">
                <a:uFill>
                  <a:solidFill>
                    <a:srgbClr val="000000"/>
                  </a:solidFill>
                </a:uFill>
                <a:latin typeface="Courier"/>
                <a:ea typeface="Courier"/>
                <a:cs typeface="Courier"/>
                <a:sym typeface="Courier"/>
              </a:defRPr>
            </a:pPr>
            <a:r>
              <a:rPr u="sng">
                <a:hlinkClick r:id="rId2" invalidUrl="" action="" tgtFrame="" tooltip="" history="1" highlightClick="0" endSnd="0"/>
              </a:rPr>
              <a:t>https://blog.peerinstruction.net/2013/06/10/3-easy-ways-to-use-clickers-and-peer-instruction-in-the-arts-and-humanities/</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p:nvPr>
        </p:nvSpPr>
        <p:spPr>
          <a:prstGeom prst="rect">
            <a:avLst/>
          </a:prstGeom>
        </p:spPr>
        <p:txBody>
          <a:bodyPr/>
          <a:lstStyle/>
          <a:p>
            <a:pPr/>
            <a:r>
              <a:t>ConcepTests</a:t>
            </a:r>
          </a:p>
        </p:txBody>
      </p:sp>
      <p:sp>
        <p:nvSpPr>
          <p:cNvPr id="398" name="Shape 398"/>
          <p:cNvSpPr/>
          <p:nvPr>
            <p:ph type="body" idx="1"/>
          </p:nvPr>
        </p:nvSpPr>
        <p:spPr>
          <a:xfrm>
            <a:off x="1130300" y="2159000"/>
            <a:ext cx="10845800" cy="5357298"/>
          </a:xfrm>
          <a:prstGeom prst="rect">
            <a:avLst/>
          </a:prstGeom>
        </p:spPr>
        <p:txBody>
          <a:bodyPr/>
          <a:lstStyle/>
          <a:p>
            <a:pPr marL="0" indent="0" defTabSz="496570">
              <a:spcBef>
                <a:spcPts val="800"/>
              </a:spcBef>
              <a:buSzTx/>
              <a:buNone/>
              <a:defRPr b="1" sz="3060" u="sng"/>
            </a:pPr>
            <a:r>
              <a:t>Guidelines for writing ConcepTests</a:t>
            </a:r>
          </a:p>
          <a:p>
            <a:pPr lvl="1" marL="755650" indent="-377825" defTabSz="496570">
              <a:spcBef>
                <a:spcPts val="800"/>
              </a:spcBef>
              <a:defRPr sz="3060"/>
            </a:pPr>
            <a:r>
              <a:t>Focus on a single concept</a:t>
            </a:r>
          </a:p>
          <a:p>
            <a:pPr lvl="1" marL="755650" marR="3033395" indent="-377825" defTabSz="496570">
              <a:spcBef>
                <a:spcPts val="800"/>
              </a:spcBef>
              <a:defRPr sz="3060"/>
            </a:pPr>
            <a:r>
              <a:t>Require conceptual understanding, not solvable with just equations or facts</a:t>
            </a:r>
          </a:p>
          <a:p>
            <a:pPr lvl="1" marL="755650" indent="-377825" defTabSz="496570">
              <a:spcBef>
                <a:spcPts val="800"/>
              </a:spcBef>
              <a:defRPr sz="3060"/>
            </a:pPr>
            <a:r>
              <a:t>Use unambiguous language</a:t>
            </a:r>
          </a:p>
          <a:p>
            <a:pPr lvl="1" marL="755650" indent="-377825" defTabSz="496570">
              <a:spcBef>
                <a:spcPts val="800"/>
              </a:spcBef>
              <a:defRPr sz="3060"/>
            </a:pPr>
            <a:r>
              <a:t>Use students’ wrong answers from old exams as options</a:t>
            </a:r>
          </a:p>
          <a:p>
            <a:pPr lvl="1" marL="755650" indent="-377825" defTabSz="496570">
              <a:spcBef>
                <a:spcPts val="800"/>
              </a:spcBef>
              <a:defRPr sz="3060"/>
            </a:pPr>
            <a:r>
              <a:t>Avoid converging answers</a:t>
            </a:r>
          </a:p>
          <a:p>
            <a:pPr lvl="1" marL="755650" indent="-377825" defTabSz="496570">
              <a:spcBef>
                <a:spcPts val="800"/>
              </a:spcBef>
              <a:defRPr sz="3060"/>
            </a:pPr>
            <a:r>
              <a:t>Un-situate concepts with </a:t>
            </a:r>
            <a:r>
              <a:rPr u="sng"/>
              <a:t>near and far transfer</a:t>
            </a:r>
          </a:p>
          <a:p>
            <a:pPr lvl="1" marL="755650" indent="-377825" defTabSz="496570">
              <a:spcBef>
                <a:spcPts val="800"/>
              </a:spcBef>
              <a:defRPr sz="3060"/>
            </a:pPr>
            <a:r>
              <a:t>Be aware of intrinsic, germaine, and extraneous cognitive load</a:t>
            </a:r>
          </a:p>
          <a:p>
            <a:pPr lvl="2" marL="1133475" indent="-377825" defTabSz="496570">
              <a:spcBef>
                <a:spcPts val="800"/>
              </a:spcBef>
              <a:defRPr sz="3060"/>
            </a:pPr>
            <a:r>
              <a:t>Provide </a:t>
            </a:r>
            <a:r>
              <a:rPr u="sng"/>
              <a:t>worked examples</a:t>
            </a:r>
            <a:r>
              <a:t>, not just solutions</a:t>
            </a:r>
          </a:p>
        </p:txBody>
      </p:sp>
      <p:pic>
        <p:nvPicPr>
          <p:cNvPr id="399" name="pasted-image.png"/>
          <p:cNvPicPr>
            <a:picLocks noChangeAspect="1"/>
          </p:cNvPicPr>
          <p:nvPr/>
        </p:nvPicPr>
        <p:blipFill>
          <a:blip r:embed="rId2">
            <a:extLst/>
          </a:blip>
          <a:stretch>
            <a:fillRect/>
          </a:stretch>
        </p:blipFill>
        <p:spPr>
          <a:xfrm>
            <a:off x="7906726" y="465149"/>
            <a:ext cx="5403186" cy="4154502"/>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prstGeom prst="rect">
            <a:avLst/>
          </a:prstGeom>
        </p:spPr>
        <p:txBody>
          <a:bodyPr/>
          <a:lstStyle/>
          <a:p>
            <a:pPr/>
            <a:r>
              <a:t>Far transfer</a:t>
            </a:r>
          </a:p>
        </p:txBody>
      </p:sp>
      <p:sp>
        <p:nvSpPr>
          <p:cNvPr id="402" name="Shape 402"/>
          <p:cNvSpPr/>
          <p:nvPr/>
        </p:nvSpPr>
        <p:spPr>
          <a:xfrm>
            <a:off x="1997301" y="2419928"/>
            <a:ext cx="1554001" cy="1663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03" name="Shape 403"/>
          <p:cNvSpPr/>
          <p:nvPr/>
        </p:nvSpPr>
        <p:spPr>
          <a:xfrm>
            <a:off x="2305269" y="4145107"/>
            <a:ext cx="93806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aramond"/>
                <a:ea typeface="Garamond"/>
                <a:cs typeface="Garamond"/>
                <a:sym typeface="Garamond"/>
              </a:defRPr>
            </a:lvl1pPr>
          </a:lstStyle>
          <a:p>
            <a:pPr/>
            <a:r>
              <a:t>90 ft</a:t>
            </a:r>
          </a:p>
        </p:txBody>
      </p:sp>
      <p:sp>
        <p:nvSpPr>
          <p:cNvPr id="404" name="Shape 404"/>
          <p:cNvSpPr/>
          <p:nvPr/>
        </p:nvSpPr>
        <p:spPr>
          <a:xfrm>
            <a:off x="933288" y="2946853"/>
            <a:ext cx="93806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aramond"/>
                <a:ea typeface="Garamond"/>
                <a:cs typeface="Garamond"/>
                <a:sym typeface="Garamond"/>
              </a:defRPr>
            </a:lvl1pPr>
          </a:lstStyle>
          <a:p>
            <a:pPr/>
            <a:r>
              <a:t>90 ft</a:t>
            </a:r>
          </a:p>
        </p:txBody>
      </p:sp>
      <p:sp>
        <p:nvSpPr>
          <p:cNvPr id="405" name="Shape 405"/>
          <p:cNvSpPr/>
          <p:nvPr/>
        </p:nvSpPr>
        <p:spPr>
          <a:xfrm>
            <a:off x="2867335" y="2758825"/>
            <a:ext cx="32392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Garamond"/>
                <a:ea typeface="Garamond"/>
                <a:cs typeface="Garamond"/>
                <a:sym typeface="Garamond"/>
              </a:defRPr>
            </a:lvl1pPr>
          </a:lstStyle>
          <a:p>
            <a:pPr/>
            <a:r>
              <a:t>x</a:t>
            </a:r>
          </a:p>
        </p:txBody>
      </p:sp>
      <p:sp>
        <p:nvSpPr>
          <p:cNvPr id="406" name="Shape 406"/>
          <p:cNvSpPr/>
          <p:nvPr/>
        </p:nvSpPr>
        <p:spPr>
          <a:xfrm>
            <a:off x="582914" y="5650586"/>
            <a:ext cx="4543203"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latin typeface="Garamond"/>
                <a:ea typeface="Garamond"/>
                <a:cs typeface="Garamond"/>
                <a:sym typeface="Garamond"/>
              </a:defRPr>
            </a:pPr>
            <a:r>
              <a:t>Apply the Pythagorean</a:t>
            </a:r>
          </a:p>
          <a:p>
            <a:pPr algn="l">
              <a:defRPr>
                <a:latin typeface="Garamond"/>
                <a:ea typeface="Garamond"/>
                <a:cs typeface="Garamond"/>
                <a:sym typeface="Garamond"/>
              </a:defRPr>
            </a:pPr>
            <a:r>
              <a:t>theorem to the above</a:t>
            </a:r>
          </a:p>
          <a:p>
            <a:pPr algn="l">
              <a:defRPr>
                <a:latin typeface="Garamond"/>
                <a:ea typeface="Garamond"/>
                <a:cs typeface="Garamond"/>
                <a:sym typeface="Garamond"/>
              </a:defRPr>
            </a:pPr>
            <a:r>
              <a:t>triangle to find the value</a:t>
            </a:r>
          </a:p>
          <a:p>
            <a:pPr algn="l">
              <a:defRPr>
                <a:latin typeface="Garamond"/>
                <a:ea typeface="Garamond"/>
                <a:cs typeface="Garamond"/>
                <a:sym typeface="Garamond"/>
              </a:defRPr>
            </a:pPr>
            <a:r>
              <a:t>of x.</a:t>
            </a:r>
          </a:p>
        </p:txBody>
      </p:sp>
      <p:grpSp>
        <p:nvGrpSpPr>
          <p:cNvPr id="423" name="Group 423"/>
          <p:cNvGrpSpPr/>
          <p:nvPr/>
        </p:nvGrpSpPr>
        <p:grpSpPr>
          <a:xfrm>
            <a:off x="5781917" y="884050"/>
            <a:ext cx="7161327" cy="8030437"/>
            <a:chOff x="0" y="0"/>
            <a:chExt cx="7161326" cy="8030435"/>
          </a:xfrm>
        </p:grpSpPr>
        <p:pic>
          <p:nvPicPr>
            <p:cNvPr id="407" name="pasted-image.tiff"/>
            <p:cNvPicPr>
              <a:picLocks noChangeAspect="1"/>
            </p:cNvPicPr>
            <p:nvPr/>
          </p:nvPicPr>
          <p:blipFill>
            <a:blip r:embed="rId3">
              <a:extLst/>
            </a:blip>
            <a:stretch>
              <a:fillRect/>
            </a:stretch>
          </p:blipFill>
          <p:spPr>
            <a:xfrm>
              <a:off x="695368" y="0"/>
              <a:ext cx="5204350" cy="4788315"/>
            </a:xfrm>
            <a:prstGeom prst="rect">
              <a:avLst/>
            </a:prstGeom>
            <a:ln w="12700" cap="flat">
              <a:noFill/>
              <a:miter lim="400000"/>
            </a:ln>
            <a:effectLst/>
          </p:spPr>
        </p:pic>
        <p:pic>
          <p:nvPicPr>
            <p:cNvPr id="408" name=""/>
            <p:cNvPicPr>
              <a:picLocks noChangeAspect="0"/>
            </p:cNvPicPr>
            <p:nvPr/>
          </p:nvPicPr>
          <p:blipFill>
            <a:blip r:embed="rId4">
              <a:extLst/>
            </a:blip>
            <a:stretch>
              <a:fillRect/>
            </a:stretch>
          </p:blipFill>
          <p:spPr>
            <a:xfrm>
              <a:off x="1586997" y="2491743"/>
              <a:ext cx="3421091" cy="127001"/>
            </a:xfrm>
            <a:prstGeom prst="rect">
              <a:avLst/>
            </a:prstGeom>
            <a:effectLst/>
          </p:spPr>
        </p:pic>
        <p:sp>
          <p:nvSpPr>
            <p:cNvPr id="410" name="Shape 410"/>
            <p:cNvSpPr/>
            <p:nvPr/>
          </p:nvSpPr>
          <p:spPr>
            <a:xfrm>
              <a:off x="0" y="4728435"/>
              <a:ext cx="7161327" cy="330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3200">
                  <a:latin typeface="Garamond"/>
                  <a:ea typeface="Garamond"/>
                  <a:cs typeface="Garamond"/>
                  <a:sym typeface="Garamond"/>
                </a:defRPr>
              </a:pPr>
              <a:r>
                <a:t>In a baseball diamond, the distance between each base is 90 ft. Which of the following is true about the shortest distance between 1st and 3rd bases (the red line shown above)?</a:t>
              </a:r>
            </a:p>
            <a:p>
              <a:pPr marL="635000" indent="-635000" algn="l">
                <a:buSzPct val="100000"/>
                <a:buAutoNum type="arabicPeriod" startAt="1"/>
                <a:defRPr sz="3200">
                  <a:latin typeface="Garamond"/>
                  <a:ea typeface="Garamond"/>
                  <a:cs typeface="Garamond"/>
                  <a:sym typeface="Garamond"/>
                </a:defRPr>
              </a:pPr>
              <a:r>
                <a:t>It is less than 90 ft.</a:t>
              </a:r>
            </a:p>
            <a:p>
              <a:pPr marL="635000" indent="-635000" algn="l">
                <a:buSzPct val="100000"/>
                <a:buAutoNum type="arabicPeriod" startAt="1"/>
                <a:defRPr sz="3200">
                  <a:latin typeface="Garamond"/>
                  <a:ea typeface="Garamond"/>
                  <a:cs typeface="Garamond"/>
                  <a:sym typeface="Garamond"/>
                </a:defRPr>
              </a:pPr>
              <a:r>
                <a:t>It is between 90 and 180 ft.</a:t>
              </a:r>
            </a:p>
            <a:p>
              <a:pPr marL="635000" indent="-635000" algn="l">
                <a:buSzPct val="100000"/>
                <a:buAutoNum type="arabicPeriod" startAt="1"/>
                <a:defRPr sz="3200">
                  <a:latin typeface="Garamond"/>
                  <a:ea typeface="Garamond"/>
                  <a:cs typeface="Garamond"/>
                  <a:sym typeface="Garamond"/>
                </a:defRPr>
              </a:pPr>
              <a:r>
                <a:t>It is greater than 180 ft.</a:t>
              </a:r>
            </a:p>
          </p:txBody>
        </p:sp>
        <p:sp>
          <p:nvSpPr>
            <p:cNvPr id="411" name="Shape 411"/>
            <p:cNvSpPr/>
            <p:nvPr/>
          </p:nvSpPr>
          <p:spPr>
            <a:xfrm>
              <a:off x="1480278" y="1159572"/>
              <a:ext cx="93806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Garamond"/>
                  <a:ea typeface="Garamond"/>
                  <a:cs typeface="Garamond"/>
                  <a:sym typeface="Garamond"/>
                </a:defRPr>
              </a:lvl1pPr>
            </a:lstStyle>
            <a:p>
              <a:pPr/>
              <a:r>
                <a:t>90 ft</a:t>
              </a:r>
            </a:p>
          </p:txBody>
        </p:sp>
        <p:sp>
          <p:nvSpPr>
            <p:cNvPr id="412" name="Shape 412"/>
            <p:cNvSpPr/>
            <p:nvPr/>
          </p:nvSpPr>
          <p:spPr>
            <a:xfrm>
              <a:off x="4097240" y="1159572"/>
              <a:ext cx="93806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Garamond"/>
                  <a:ea typeface="Garamond"/>
                  <a:cs typeface="Garamond"/>
                  <a:sym typeface="Garamond"/>
                </a:defRPr>
              </a:lvl1pPr>
            </a:lstStyle>
            <a:p>
              <a:pPr/>
              <a:r>
                <a:t>90 ft</a:t>
              </a:r>
            </a:p>
          </p:txBody>
        </p:sp>
        <p:pic>
          <p:nvPicPr>
            <p:cNvPr id="413" name=""/>
            <p:cNvPicPr>
              <a:picLocks noChangeAspect="0"/>
            </p:cNvPicPr>
            <p:nvPr/>
          </p:nvPicPr>
          <p:blipFill>
            <a:blip r:embed="rId5">
              <a:extLst/>
            </a:blip>
            <a:stretch>
              <a:fillRect/>
            </a:stretch>
          </p:blipFill>
          <p:spPr>
            <a:xfrm rot="18900000">
              <a:off x="1241641" y="1657981"/>
              <a:ext cx="2485237" cy="127001"/>
            </a:xfrm>
            <a:prstGeom prst="rect">
              <a:avLst/>
            </a:prstGeom>
            <a:effectLst/>
          </p:spPr>
        </p:pic>
        <p:pic>
          <p:nvPicPr>
            <p:cNvPr id="415" name=""/>
            <p:cNvPicPr>
              <a:picLocks noChangeAspect="0"/>
            </p:cNvPicPr>
            <p:nvPr/>
          </p:nvPicPr>
          <p:blipFill>
            <a:blip r:embed="rId5">
              <a:extLst/>
            </a:blip>
            <a:stretch>
              <a:fillRect/>
            </a:stretch>
          </p:blipFill>
          <p:spPr>
            <a:xfrm rot="13500000">
              <a:off x="2909166" y="1657981"/>
              <a:ext cx="2485236" cy="127001"/>
            </a:xfrm>
            <a:prstGeom prst="rect">
              <a:avLst/>
            </a:prstGeom>
            <a:effectLst/>
          </p:spPr>
        </p:pic>
        <p:pic>
          <p:nvPicPr>
            <p:cNvPr id="417" name=""/>
            <p:cNvPicPr>
              <a:picLocks noChangeAspect="0"/>
            </p:cNvPicPr>
            <p:nvPr/>
          </p:nvPicPr>
          <p:blipFill>
            <a:blip r:embed="rId5">
              <a:extLst/>
            </a:blip>
            <a:stretch>
              <a:fillRect/>
            </a:stretch>
          </p:blipFill>
          <p:spPr>
            <a:xfrm rot="18900000">
              <a:off x="2909166" y="3313159"/>
              <a:ext cx="2485237" cy="127001"/>
            </a:xfrm>
            <a:prstGeom prst="rect">
              <a:avLst/>
            </a:prstGeom>
            <a:effectLst/>
          </p:spPr>
        </p:pic>
        <p:pic>
          <p:nvPicPr>
            <p:cNvPr id="419" name=""/>
            <p:cNvPicPr>
              <a:picLocks noChangeAspect="0"/>
            </p:cNvPicPr>
            <p:nvPr/>
          </p:nvPicPr>
          <p:blipFill>
            <a:blip r:embed="rId5">
              <a:extLst/>
            </a:blip>
            <a:stretch>
              <a:fillRect/>
            </a:stretch>
          </p:blipFill>
          <p:spPr>
            <a:xfrm rot="13500000">
              <a:off x="1241641" y="3348499"/>
              <a:ext cx="2485237" cy="127001"/>
            </a:xfrm>
            <a:prstGeom prst="rect">
              <a:avLst/>
            </a:prstGeom>
            <a:effectLst/>
          </p:spPr>
        </p:pic>
        <p:sp>
          <p:nvSpPr>
            <p:cNvPr id="421" name="Shape 421"/>
            <p:cNvSpPr/>
            <p:nvPr/>
          </p:nvSpPr>
          <p:spPr>
            <a:xfrm>
              <a:off x="1520030" y="3461956"/>
              <a:ext cx="93806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Garamond"/>
                  <a:ea typeface="Garamond"/>
                  <a:cs typeface="Garamond"/>
                  <a:sym typeface="Garamond"/>
                </a:defRPr>
              </a:lvl1pPr>
            </a:lstStyle>
            <a:p>
              <a:pPr/>
              <a:r>
                <a:t>90 ft</a:t>
              </a:r>
            </a:p>
          </p:txBody>
        </p:sp>
        <p:sp>
          <p:nvSpPr>
            <p:cNvPr id="422" name="Shape 422"/>
            <p:cNvSpPr/>
            <p:nvPr/>
          </p:nvSpPr>
          <p:spPr>
            <a:xfrm>
              <a:off x="4136992" y="3461956"/>
              <a:ext cx="93806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Garamond"/>
                  <a:ea typeface="Garamond"/>
                  <a:cs typeface="Garamond"/>
                  <a:sym typeface="Garamond"/>
                </a:defRPr>
              </a:lvl1pPr>
            </a:lstStyle>
            <a:p>
              <a:pPr/>
              <a:r>
                <a:t>90 ft</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23"/>
                                        </p:tgtEl>
                                        <p:attrNameLst>
                                          <p:attrName>style.visibility</p:attrName>
                                        </p:attrNameLst>
                                      </p:cBhvr>
                                      <p:to>
                                        <p:strVal val="visible"/>
                                      </p:to>
                                    </p:set>
                                    <p:animEffect filter="dissolve" transition="in">
                                      <p:cBhvr>
                                        <p:cTn id="7" dur="499"/>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3"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prstGeom prst="rect">
            <a:avLst/>
          </a:prstGeom>
        </p:spPr>
        <p:txBody>
          <a:bodyPr/>
          <a:lstStyle/>
          <a:p>
            <a:pPr/>
            <a:r>
              <a:t>Work time</a:t>
            </a:r>
          </a:p>
        </p:txBody>
      </p:sp>
      <p:sp>
        <p:nvSpPr>
          <p:cNvPr id="426" name="Shape 426"/>
          <p:cNvSpPr/>
          <p:nvPr>
            <p:ph type="body" idx="1"/>
          </p:nvPr>
        </p:nvSpPr>
        <p:spPr>
          <a:prstGeom prst="rect">
            <a:avLst/>
          </a:prstGeom>
        </p:spPr>
        <p:txBody>
          <a:bodyPr/>
          <a:lstStyle/>
          <a:p>
            <a:pPr marL="0" indent="0">
              <a:buSzTx/>
              <a:buNone/>
              <a:defRPr b="1" u="sng"/>
            </a:pPr>
            <a:r>
              <a:t>ConcepTest writing</a:t>
            </a:r>
          </a:p>
          <a:p>
            <a:pPr/>
            <a:r>
              <a:rPr u="sng"/>
              <a:t>Recall</a:t>
            </a:r>
            <a:r>
              <a:t> the learning objective that you identified as challenging for students in the think-pair-share</a:t>
            </a:r>
          </a:p>
          <a:p>
            <a:pPr>
              <a:defRPr u="sng"/>
            </a:pPr>
            <a:r>
              <a:t>Construct</a:t>
            </a:r>
            <a:r>
              <a:rPr u="none"/>
              <a:t> a stem for that objective</a:t>
            </a:r>
          </a:p>
          <a:p>
            <a:pPr>
              <a:defRPr u="sng"/>
            </a:pPr>
            <a:r>
              <a:t>Write</a:t>
            </a:r>
            <a:r>
              <a:rPr u="none"/>
              <a:t> a misconception or two that students have about the topic</a:t>
            </a:r>
            <a:endParaRPr u="none"/>
          </a:p>
          <a:p>
            <a:pPr>
              <a:defRPr u="sng"/>
            </a:pPr>
            <a:r>
              <a:t>Rephrase</a:t>
            </a:r>
            <a:r>
              <a:rPr u="none"/>
              <a:t> the misconception as an answer</a:t>
            </a:r>
            <a:endParaRPr u="none"/>
          </a:p>
          <a:p>
            <a:pPr>
              <a:defRPr u="sng"/>
            </a:pPr>
            <a:r>
              <a:t>Test</a:t>
            </a:r>
            <a:r>
              <a:rPr u="none"/>
              <a:t> your ConcepTest on a peer from a different discipline</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title"/>
          </p:nvPr>
        </p:nvSpPr>
        <p:spPr>
          <a:prstGeom prst="rect">
            <a:avLst/>
          </a:prstGeom>
        </p:spPr>
        <p:txBody>
          <a:bodyPr/>
          <a:lstStyle/>
          <a:p>
            <a:pPr/>
            <a:r>
              <a:t>Backup slides</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prstGeom prst="rect">
            <a:avLst/>
          </a:prstGeom>
        </p:spPr>
        <p:txBody>
          <a:bodyPr/>
          <a:lstStyle/>
          <a:p>
            <a:pPr/>
            <a:r>
              <a:t>ConcepTests</a:t>
            </a:r>
          </a:p>
        </p:txBody>
      </p:sp>
      <p:sp>
        <p:nvSpPr>
          <p:cNvPr id="431" name="Shape 431"/>
          <p:cNvSpPr/>
          <p:nvPr>
            <p:ph type="body" idx="1"/>
          </p:nvPr>
        </p:nvSpPr>
        <p:spPr>
          <a:prstGeom prst="rect">
            <a:avLst/>
          </a:prstGeom>
        </p:spPr>
        <p:txBody>
          <a:bodyPr/>
          <a:lstStyle>
            <a:lvl1pPr marL="0" indent="0" defTabSz="321310">
              <a:spcBef>
                <a:spcPts val="0"/>
              </a:spcBef>
              <a:buSzTx/>
              <a:buNone/>
              <a:defRPr sz="3630"/>
            </a:lvl1pPr>
          </a:lstStyle>
          <a:p>
            <a:pPr/>
            <a:r>
              <a:t>The Force Concept Inventory (FCI) is a validated test to measure learning in physics. Students take the FCI on the first and last day of class. In one study, women scored an average of 60% on the pretest; women in traditional lectures scored an average of 70% on the posttest, whereas women in interactive classrooms scored an average of 85% on the posttest. Men scored an average of 70% on the pretest; men in traditional lectures scored an average of 80% on the posttest, compared with 87% in interactive classrooms.</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prstGeom prst="rect">
            <a:avLst/>
          </a:prstGeom>
        </p:spPr>
        <p:txBody>
          <a:bodyPr/>
          <a:lstStyle/>
          <a:p>
            <a:pPr/>
            <a:r>
              <a:t>ConcepTests</a:t>
            </a:r>
          </a:p>
        </p:txBody>
      </p:sp>
      <p:sp>
        <p:nvSpPr>
          <p:cNvPr id="434" name="Shape 434"/>
          <p:cNvSpPr/>
          <p:nvPr>
            <p:ph type="body" idx="1"/>
          </p:nvPr>
        </p:nvSpPr>
        <p:spPr>
          <a:prstGeom prst="rect">
            <a:avLst/>
          </a:prstGeom>
        </p:spPr>
        <p:txBody>
          <a:bodyPr/>
          <a:lstStyle/>
          <a:p>
            <a:pPr marL="0" indent="0" defTabSz="589406">
              <a:spcBef>
                <a:spcPts val="0"/>
              </a:spcBef>
              <a:buClr>
                <a:srgbClr val="000000"/>
              </a:buClr>
              <a:buSzTx/>
              <a:buNone/>
              <a:defRPr sz="3276">
                <a:uFill>
                  <a:solidFill>
                    <a:srgbClr val="000000"/>
                  </a:solidFill>
                </a:uFill>
              </a:defRPr>
            </a:pPr>
            <a:r>
              <a:t>Which statement best summarizes the pre- vs. post- test gender performance gap in the physics courses studied?</a:t>
            </a:r>
          </a:p>
          <a:p>
            <a:pPr marL="0" indent="0" defTabSz="589406">
              <a:spcBef>
                <a:spcPts val="0"/>
              </a:spcBef>
              <a:buClr>
                <a:srgbClr val="000000"/>
              </a:buClr>
              <a:buSzTx/>
              <a:buNone/>
              <a:defRPr sz="3276">
                <a:uFill>
                  <a:solidFill>
                    <a:srgbClr val="000000"/>
                  </a:solidFill>
                </a:uFill>
              </a:defRPr>
            </a:pPr>
          </a:p>
          <a:p>
            <a:pPr lvl="1" marL="901446" indent="-612520" defTabSz="589406">
              <a:spcBef>
                <a:spcPts val="0"/>
              </a:spcBef>
              <a:buSzPct val="100000"/>
              <a:buAutoNum type="alphaUcParenBoth" startAt="1"/>
              <a:defRPr sz="3276">
                <a:uFill>
                  <a:solidFill>
                    <a:srgbClr val="000000"/>
                  </a:solidFill>
                </a:uFill>
              </a:defRPr>
            </a:pPr>
            <a:r>
              <a:t>In both traditional and interactive classrooms, the gender performance gap increased on the post-test.</a:t>
            </a:r>
          </a:p>
          <a:p>
            <a:pPr lvl="1" marL="901446" indent="-612520" defTabSz="589406">
              <a:spcBef>
                <a:spcPts val="0"/>
              </a:spcBef>
              <a:buSzPct val="100000"/>
              <a:buAutoNum type="alphaUcParenBoth" startAt="1"/>
              <a:defRPr sz="3276">
                <a:uFill>
                  <a:solidFill>
                    <a:srgbClr val="000000"/>
                  </a:solidFill>
                </a:uFill>
              </a:defRPr>
            </a:pPr>
            <a:r>
              <a:t>The gender performance gap increased in traditional lectures but stayed constant in interactive classrooms.</a:t>
            </a:r>
          </a:p>
          <a:p>
            <a:pPr lvl="1" marL="901446" indent="-612520" defTabSz="589406">
              <a:spcBef>
                <a:spcPts val="0"/>
              </a:spcBef>
              <a:buSzPct val="100000"/>
              <a:buAutoNum type="alphaUcParenBoth" startAt="1"/>
              <a:defRPr sz="3276">
                <a:uFill>
                  <a:solidFill>
                    <a:srgbClr val="000000"/>
                  </a:solidFill>
                </a:uFill>
              </a:defRPr>
            </a:pPr>
            <a:r>
              <a:t>The gender performance gap stayed constant in traditional lectures but decreased in interactive classrooms.</a:t>
            </a:r>
          </a:p>
          <a:p>
            <a:pPr lvl="1" marL="901446" indent="-612520" defTabSz="589406">
              <a:spcBef>
                <a:spcPts val="0"/>
              </a:spcBef>
              <a:buSzPct val="100000"/>
              <a:buAutoNum type="alphaUcParenBoth" startAt="1"/>
              <a:defRPr sz="3276">
                <a:uFill>
                  <a:solidFill>
                    <a:srgbClr val="000000"/>
                  </a:solidFill>
                </a:uFill>
              </a:defRPr>
            </a:pPr>
            <a:r>
              <a:t>The gender performance gap increased in traditional lectures but decreased in interactive classrooms.</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prstGeom prst="rect">
            <a:avLst/>
          </a:prstGeom>
        </p:spPr>
        <p:txBody>
          <a:bodyPr/>
          <a:lstStyle/>
          <a:p>
            <a:pPr/>
            <a:r>
              <a:t>ConcepTests</a:t>
            </a:r>
          </a:p>
        </p:txBody>
      </p:sp>
      <p:sp>
        <p:nvSpPr>
          <p:cNvPr id="437" name="Shape 437"/>
          <p:cNvSpPr/>
          <p:nvPr>
            <p:ph type="body" sz="half" idx="1"/>
          </p:nvPr>
        </p:nvSpPr>
        <p:spPr>
          <a:prstGeom prst="rect">
            <a:avLst/>
          </a:prstGeom>
        </p:spPr>
        <p:txBody>
          <a:bodyPr/>
          <a:lstStyle/>
          <a:p>
            <a:pPr marL="0" indent="0" defTabSz="641223">
              <a:spcBef>
                <a:spcPts val="900"/>
              </a:spcBef>
              <a:buClr>
                <a:srgbClr val="000000"/>
              </a:buClr>
              <a:buSzTx/>
              <a:buNone/>
              <a:defRPr sz="3069">
                <a:uFill>
                  <a:solidFill>
                    <a:srgbClr val="000000"/>
                  </a:solidFill>
                </a:uFill>
              </a:defRPr>
            </a:pPr>
            <a:r>
              <a:t>Cooperative learning closes the gender gap</a:t>
            </a:r>
          </a:p>
          <a:p>
            <a:pPr marL="565784" indent="-377190" defTabSz="641223">
              <a:spcBef>
                <a:spcPts val="900"/>
              </a:spcBef>
              <a:buClr>
                <a:srgbClr val="000000"/>
              </a:buClr>
              <a:defRPr sz="3069">
                <a:uFill>
                  <a:solidFill>
                    <a:srgbClr val="000000"/>
                  </a:solidFill>
                </a:uFill>
              </a:defRPr>
            </a:pPr>
            <a:r>
              <a:t>Pre-test scores were 10% points higher for men</a:t>
            </a:r>
          </a:p>
          <a:p>
            <a:pPr marL="565784" indent="-377190" defTabSz="641223">
              <a:spcBef>
                <a:spcPts val="900"/>
              </a:spcBef>
              <a:buClr>
                <a:srgbClr val="000000"/>
              </a:buClr>
              <a:defRPr sz="3069">
                <a:uFill>
                  <a:solidFill>
                    <a:srgbClr val="000000"/>
                  </a:solidFill>
                </a:uFill>
              </a:defRPr>
            </a:pPr>
            <a:r>
              <a:t>Gap persisted with lecture alone</a:t>
            </a:r>
          </a:p>
          <a:p>
            <a:pPr marL="565784" indent="-377190" defTabSz="641223">
              <a:spcBef>
                <a:spcPts val="900"/>
              </a:spcBef>
              <a:buClr>
                <a:srgbClr val="000000"/>
              </a:buClr>
              <a:defRPr sz="3069">
                <a:uFill>
                  <a:solidFill>
                    <a:srgbClr val="000000"/>
                  </a:solidFill>
                </a:uFill>
              </a:defRPr>
            </a:pPr>
            <a:r>
              <a:t>Post-test results for cooperative classes were almost equal</a:t>
            </a:r>
          </a:p>
          <a:p>
            <a:pPr marL="565784" indent="-377190" defTabSz="641223">
              <a:spcBef>
                <a:spcPts val="900"/>
              </a:spcBef>
              <a:buClr>
                <a:srgbClr val="000000"/>
              </a:buClr>
              <a:defRPr sz="3069">
                <a:uFill>
                  <a:solidFill>
                    <a:srgbClr val="000000"/>
                  </a:solidFill>
                </a:uFill>
              </a:defRPr>
            </a:pPr>
            <a:r>
              <a:t>Requires more than just interactive lecture</a:t>
            </a:r>
          </a:p>
        </p:txBody>
      </p:sp>
      <p:pic>
        <p:nvPicPr>
          <p:cNvPr id="438" name="droppedImage.png"/>
          <p:cNvPicPr>
            <a:picLocks noChangeAspect="1"/>
          </p:cNvPicPr>
          <p:nvPr/>
        </p:nvPicPr>
        <p:blipFill>
          <a:blip r:embed="rId2">
            <a:extLst/>
          </a:blip>
          <a:stretch>
            <a:fillRect/>
          </a:stretch>
        </p:blipFill>
        <p:spPr>
          <a:xfrm>
            <a:off x="609600" y="2083796"/>
            <a:ext cx="6019800" cy="4229101"/>
          </a:xfrm>
          <a:prstGeom prst="rect">
            <a:avLst/>
          </a:prstGeom>
          <a:ln w="12700">
            <a:miter lim="400000"/>
          </a:ln>
        </p:spPr>
      </p:pic>
      <p:sp>
        <p:nvSpPr>
          <p:cNvPr id="439" name="Shape 439"/>
          <p:cNvSpPr/>
          <p:nvPr/>
        </p:nvSpPr>
        <p:spPr>
          <a:xfrm>
            <a:off x="815462" y="6267450"/>
            <a:ext cx="5608076" cy="1104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defRPr sz="2400">
                <a:uFill>
                  <a:solidFill>
                    <a:srgbClr val="000000"/>
                  </a:solidFill>
                </a:uFill>
                <a:latin typeface="Garamond"/>
                <a:ea typeface="Garamond"/>
                <a:cs typeface="Garamond"/>
                <a:sym typeface="Garamond"/>
              </a:defRPr>
            </a:pPr>
            <a:r>
              <a:t>T: traditional lectures</a:t>
            </a:r>
          </a:p>
          <a:p>
            <a:pPr algn="l" defTabSz="647700">
              <a:defRPr sz="2400">
                <a:uFill>
                  <a:solidFill>
                    <a:srgbClr val="000000"/>
                  </a:solidFill>
                </a:uFill>
                <a:latin typeface="Garamond"/>
                <a:ea typeface="Garamond"/>
                <a:cs typeface="Garamond"/>
                <a:sym typeface="Garamond"/>
              </a:defRPr>
            </a:pPr>
            <a:r>
              <a:t>IE: interactive lectures</a:t>
            </a:r>
          </a:p>
          <a:p>
            <a:pPr algn="l" defTabSz="647700">
              <a:defRPr sz="2400">
                <a:uFill>
                  <a:solidFill>
                    <a:srgbClr val="000000"/>
                  </a:solidFill>
                </a:uFill>
                <a:latin typeface="Garamond"/>
                <a:ea typeface="Garamond"/>
                <a:cs typeface="Garamond"/>
                <a:sym typeface="Garamond"/>
              </a:defRPr>
            </a:pPr>
            <a:r>
              <a:t>IE+: interactive assignments, lectures, tutorials</a:t>
            </a:r>
          </a:p>
        </p:txBody>
      </p:sp>
      <p:sp>
        <p:nvSpPr>
          <p:cNvPr id="440" name="Shape 440"/>
          <p:cNvSpPr/>
          <p:nvPr/>
        </p:nvSpPr>
        <p:spPr>
          <a:xfrm>
            <a:off x="756651" y="7912892"/>
            <a:ext cx="10414001" cy="914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r>
              <a:t>E. Mazur, “The scientific approach to teaching: Research as a basis for course design,” keynote/plenary</a:t>
            </a:r>
          </a:p>
          <a:p>
            <a:pPr algn="l" defTabSz="647700">
              <a:buClr>
                <a:srgbClr val="000000"/>
              </a:buClr>
              <a:defRPr sz="2000">
                <a:uFill>
                  <a:solidFill>
                    <a:srgbClr val="000000"/>
                  </a:solidFill>
                </a:uFill>
                <a:latin typeface="Garamond"/>
                <a:ea typeface="Garamond"/>
                <a:cs typeface="Garamond"/>
                <a:sym typeface="Garamond"/>
              </a:defRPr>
            </a:pPr>
            <a:r>
              <a:t>talk at the International Computing Education Research Conference (ICER), 2011.</a:t>
            </a:r>
          </a:p>
          <a:p>
            <a:pPr algn="l" defTabSz="647700">
              <a:buClr>
                <a:srgbClr val="000000"/>
              </a:buClr>
              <a:defRPr sz="2000">
                <a:uFill>
                  <a:solidFill>
                    <a:srgbClr val="000000"/>
                  </a:solidFill>
                </a:uFill>
                <a:latin typeface="Garamond"/>
                <a:ea typeface="Garamond"/>
                <a:cs typeface="Garamond"/>
                <a:sym typeface="Garamond"/>
              </a:defRPr>
            </a:pPr>
            <a:r>
              <a:t>http://mazur.harvard.edu/search-talks.php?function=display&amp;rowid=1712</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title"/>
          </p:nvPr>
        </p:nvSpPr>
        <p:spPr>
          <a:prstGeom prst="rect">
            <a:avLst/>
          </a:prstGeom>
        </p:spPr>
        <p:txBody>
          <a:bodyPr/>
          <a:lstStyle/>
          <a:p>
            <a:pPr/>
            <a:r>
              <a:t>Recommended reading</a:t>
            </a:r>
          </a:p>
        </p:txBody>
      </p:sp>
      <p:pic>
        <p:nvPicPr>
          <p:cNvPr id="223" name="pasted-image.tiff"/>
          <p:cNvPicPr>
            <a:picLocks noChangeAspect="1"/>
          </p:cNvPicPr>
          <p:nvPr/>
        </p:nvPicPr>
        <p:blipFill>
          <a:blip r:embed="rId2">
            <a:extLst/>
          </a:blip>
          <a:stretch>
            <a:fillRect/>
          </a:stretch>
        </p:blipFill>
        <p:spPr>
          <a:xfrm>
            <a:off x="5028156" y="2654300"/>
            <a:ext cx="2948488" cy="4445000"/>
          </a:xfrm>
          <a:prstGeom prst="rect">
            <a:avLst/>
          </a:prstGeom>
          <a:ln w="12700">
            <a:miter lim="400000"/>
          </a:ln>
        </p:spPr>
      </p:pic>
      <p:pic>
        <p:nvPicPr>
          <p:cNvPr id="224" name="pasted-image.png"/>
          <p:cNvPicPr>
            <a:picLocks noChangeAspect="1"/>
          </p:cNvPicPr>
          <p:nvPr/>
        </p:nvPicPr>
        <p:blipFill>
          <a:blip r:embed="rId3">
            <a:extLst/>
          </a:blip>
          <a:stretch>
            <a:fillRect/>
          </a:stretch>
        </p:blipFill>
        <p:spPr>
          <a:xfrm>
            <a:off x="8301730" y="4067298"/>
            <a:ext cx="2944814" cy="4445001"/>
          </a:xfrm>
          <a:prstGeom prst="rect">
            <a:avLst/>
          </a:prstGeom>
          <a:ln w="12700">
            <a:miter lim="400000"/>
          </a:ln>
        </p:spPr>
      </p:pic>
      <p:pic>
        <p:nvPicPr>
          <p:cNvPr id="225" name="pasted-image.png"/>
          <p:cNvPicPr>
            <a:picLocks noChangeAspect="1"/>
          </p:cNvPicPr>
          <p:nvPr/>
        </p:nvPicPr>
        <p:blipFill>
          <a:blip r:embed="rId4">
            <a:extLst/>
          </a:blip>
          <a:stretch>
            <a:fillRect/>
          </a:stretch>
        </p:blipFill>
        <p:spPr>
          <a:xfrm>
            <a:off x="1729622" y="1630412"/>
            <a:ext cx="2973448" cy="4445001"/>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prstGeom prst="rect">
            <a:avLst/>
          </a:prstGeom>
        </p:spPr>
        <p:txBody>
          <a:bodyPr/>
          <a:lstStyle/>
          <a:p>
            <a:pPr/>
            <a:r>
              <a:t>ConcepTests</a:t>
            </a:r>
          </a:p>
        </p:txBody>
      </p:sp>
      <p:sp>
        <p:nvSpPr>
          <p:cNvPr id="443" name="Shape 443"/>
          <p:cNvSpPr/>
          <p:nvPr>
            <p:ph type="body" idx="1"/>
          </p:nvPr>
        </p:nvSpPr>
        <p:spPr>
          <a:xfrm>
            <a:off x="1130300" y="2159000"/>
            <a:ext cx="10875741" cy="5357298"/>
          </a:xfrm>
          <a:prstGeom prst="rect">
            <a:avLst/>
          </a:prstGeom>
        </p:spPr>
        <p:txBody>
          <a:bodyPr/>
          <a:lstStyle/>
          <a:p>
            <a:pPr marL="0" indent="0" defTabSz="647700">
              <a:spcBef>
                <a:spcPts val="0"/>
              </a:spcBef>
              <a:buClr>
                <a:srgbClr val="000000"/>
              </a:buClr>
              <a:buSzTx/>
              <a:buNone/>
              <a:defRPr>
                <a:uFill>
                  <a:solidFill>
                    <a:srgbClr val="000000"/>
                  </a:solidFill>
                </a:uFill>
              </a:defRPr>
            </a:pPr>
            <a:r>
              <a:t>The evidence supporting active learning suggests that passive engagement with information can contribute to reinforcing misconceptions. One study examined how effective in-class physics demonstrations were in helping to understand concepts. All students began with a reading assignment. Some students then took part in an in-class demonstration; the control group did not observe or take part in a demonstration. The students completed a short test to conclude the experiment. Which group did the </a:t>
            </a:r>
            <a:r>
              <a:rPr b="1" u="sng"/>
              <a:t>worst</a:t>
            </a:r>
            <a:r>
              <a:t> on the post-test, missing the most points?</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title"/>
          </p:nvPr>
        </p:nvSpPr>
        <p:spPr>
          <a:prstGeom prst="rect">
            <a:avLst/>
          </a:prstGeom>
        </p:spPr>
        <p:txBody>
          <a:bodyPr/>
          <a:lstStyle/>
          <a:p>
            <a:pPr/>
            <a:r>
              <a:t>ConcepTests</a:t>
            </a:r>
          </a:p>
        </p:txBody>
      </p:sp>
      <p:sp>
        <p:nvSpPr>
          <p:cNvPr id="446" name="Shape 446"/>
          <p:cNvSpPr/>
          <p:nvPr>
            <p:ph type="body" idx="1"/>
          </p:nvPr>
        </p:nvSpPr>
        <p:spPr>
          <a:xfrm>
            <a:off x="1130300" y="2159000"/>
            <a:ext cx="10875741" cy="5357298"/>
          </a:xfrm>
          <a:prstGeom prst="rect">
            <a:avLst/>
          </a:prstGeom>
        </p:spPr>
        <p:txBody>
          <a:bodyPr/>
          <a:lstStyle/>
          <a:p>
            <a:pPr marL="0" indent="0" defTabSz="647700">
              <a:spcBef>
                <a:spcPts val="0"/>
              </a:spcBef>
              <a:buClr>
                <a:srgbClr val="000000"/>
              </a:buClr>
              <a:buSzTx/>
              <a:buNone/>
              <a:defRPr>
                <a:uFill>
                  <a:solidFill>
                    <a:srgbClr val="000000"/>
                  </a:solidFill>
                </a:uFill>
              </a:defRPr>
            </a:pPr>
            <a:r>
              <a:t>Which group did the </a:t>
            </a:r>
            <a:r>
              <a:rPr b="1" u="sng"/>
              <a:t>worst</a:t>
            </a:r>
            <a:r>
              <a:t> on the post-test, missing the most points?</a:t>
            </a:r>
          </a:p>
          <a:p>
            <a:pPr marL="0" indent="0" defTabSz="647700">
              <a:spcBef>
                <a:spcPts val="0"/>
              </a:spcBef>
              <a:buClr>
                <a:srgbClr val="000000"/>
              </a:buClr>
              <a:buSzTx/>
              <a:buNone/>
              <a:defRPr sz="1800">
                <a:uFill>
                  <a:solidFill>
                    <a:srgbClr val="000000"/>
                  </a:solidFill>
                </a:uFill>
              </a:defRPr>
            </a:pPr>
          </a:p>
          <a:p>
            <a:pPr lvl="1" marL="863600" indent="-673100" defTabSz="647700">
              <a:spcBef>
                <a:spcPts val="0"/>
              </a:spcBef>
              <a:buSzPct val="100000"/>
              <a:buAutoNum type="alphaUcParenBoth" startAt="1"/>
              <a:defRPr sz="3200">
                <a:uFill>
                  <a:solidFill>
                    <a:srgbClr val="000000"/>
                  </a:solidFill>
                </a:uFill>
              </a:defRPr>
            </a:pPr>
            <a:r>
              <a:t>Students who did not observe a demo (control group)</a:t>
            </a:r>
          </a:p>
          <a:p>
            <a:pPr lvl="1" marL="863600" indent="-673100" defTabSz="647700">
              <a:spcBef>
                <a:spcPts val="0"/>
              </a:spcBef>
              <a:buSzPct val="100000"/>
              <a:buAutoNum type="alphaUcParenBoth" startAt="1"/>
              <a:defRPr sz="3200">
                <a:uFill>
                  <a:solidFill>
                    <a:srgbClr val="000000"/>
                  </a:solidFill>
                </a:uFill>
              </a:defRPr>
            </a:pPr>
            <a:r>
              <a:t>Students who only observed the demo</a:t>
            </a:r>
          </a:p>
          <a:p>
            <a:pPr lvl="1" marL="863600" indent="-673100" defTabSz="647700">
              <a:spcBef>
                <a:spcPts val="0"/>
              </a:spcBef>
              <a:buSzPct val="100000"/>
              <a:buAutoNum type="alphaUcParenBoth" startAt="1"/>
              <a:defRPr sz="3200">
                <a:uFill>
                  <a:solidFill>
                    <a:srgbClr val="000000"/>
                  </a:solidFill>
                </a:uFill>
              </a:defRPr>
            </a:pPr>
            <a:r>
              <a:t>Students who predicted the outcome before it occurred by writing down a guess</a:t>
            </a:r>
          </a:p>
          <a:p>
            <a:pPr lvl="1" marL="863600" indent="-673100" defTabSz="647700">
              <a:spcBef>
                <a:spcPts val="0"/>
              </a:spcBef>
              <a:buSzPct val="100000"/>
              <a:buAutoNum type="alphaUcParenBoth" startAt="1"/>
              <a:defRPr sz="3200">
                <a:uFill>
                  <a:solidFill>
                    <a:srgbClr val="000000"/>
                  </a:solidFill>
                </a:uFill>
              </a:defRPr>
            </a:pPr>
            <a:r>
              <a:t>Students who discussed the outcome with peers after observing what occurred</a:t>
            </a:r>
          </a:p>
        </p:txBody>
      </p:sp>
      <p:pic>
        <p:nvPicPr>
          <p:cNvPr id="447" name="droppedImage.png"/>
          <p:cNvPicPr>
            <a:picLocks noChangeAspect="1"/>
          </p:cNvPicPr>
          <p:nvPr/>
        </p:nvPicPr>
        <p:blipFill>
          <a:blip r:embed="rId2">
            <a:extLst/>
          </a:blip>
          <a:stretch>
            <a:fillRect/>
          </a:stretch>
        </p:blipFill>
        <p:spPr>
          <a:xfrm>
            <a:off x="4169983" y="6253946"/>
            <a:ext cx="4664834" cy="2573348"/>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47"/>
                                        </p:tgtEl>
                                        <p:attrNameLst>
                                          <p:attrName>style.visibility</p:attrName>
                                        </p:attrNameLst>
                                      </p:cBhvr>
                                      <p:to>
                                        <p:strVal val="visible"/>
                                      </p:to>
                                    </p:set>
                                    <p:anim calcmode="lin" valueType="num">
                                      <p:cBhvr>
                                        <p:cTn id="7" dur="1000" fill="hold"/>
                                        <p:tgtEl>
                                          <p:spTgt spid="447"/>
                                        </p:tgtEl>
                                        <p:attrNameLst>
                                          <p:attrName>ppt_x</p:attrName>
                                        </p:attrNameLst>
                                      </p:cBhvr>
                                      <p:tavLst>
                                        <p:tav tm="0">
                                          <p:val>
                                            <p:strVal val="#ppt_x"/>
                                          </p:val>
                                        </p:tav>
                                        <p:tav tm="100000">
                                          <p:val>
                                            <p:strVal val="#ppt_x"/>
                                          </p:val>
                                        </p:tav>
                                      </p:tavLst>
                                    </p:anim>
                                    <p:anim calcmode="lin" valueType="num">
                                      <p:cBhvr>
                                        <p:cTn id="8" dur="1000" fill="hold"/>
                                        <p:tgtEl>
                                          <p:spTgt spid="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title"/>
          </p:nvPr>
        </p:nvSpPr>
        <p:spPr>
          <a:prstGeom prst="rect">
            <a:avLst/>
          </a:prstGeom>
        </p:spPr>
        <p:txBody>
          <a:bodyPr/>
          <a:lstStyle/>
          <a:p>
            <a:pPr/>
            <a:r>
              <a:t>Two systems model</a:t>
            </a:r>
          </a:p>
        </p:txBody>
      </p:sp>
      <p:pic>
        <p:nvPicPr>
          <p:cNvPr id="450" name="The Monkey Business Illusio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01326" y="2217737"/>
            <a:ext cx="9602148" cy="5401209"/>
          </a:xfrm>
          <a:prstGeom prst="rect">
            <a:avLst/>
          </a:prstGeom>
          <a:ln w="12700">
            <a:miter lim="400000"/>
          </a:ln>
        </p:spPr>
      </p:pic>
      <p:sp>
        <p:nvSpPr>
          <p:cNvPr id="451" name="Shape 451"/>
          <p:cNvSpPr/>
          <p:nvPr/>
        </p:nvSpPr>
        <p:spPr>
          <a:xfrm>
            <a:off x="952500" y="8001000"/>
            <a:ext cx="11328400" cy="914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647700">
              <a:buClr>
                <a:srgbClr val="000000"/>
              </a:buClr>
              <a:defRPr sz="2000">
                <a:uFill>
                  <a:solidFill>
                    <a:srgbClr val="000000"/>
                  </a:solidFill>
                </a:uFill>
                <a:latin typeface="Garamond"/>
                <a:ea typeface="Garamond"/>
                <a:cs typeface="Garamond"/>
                <a:sym typeface="Garamond"/>
              </a:defRPr>
            </a:pPr>
            <a:r>
              <a:t>Christopher Chabris and Daniel Simons</a:t>
            </a:r>
          </a:p>
          <a:p>
            <a:pPr algn="l" defTabSz="647700">
              <a:buClr>
                <a:srgbClr val="000000"/>
              </a:buClr>
              <a:defRPr i="1" sz="2000">
                <a:uFill>
                  <a:solidFill>
                    <a:srgbClr val="000000"/>
                  </a:solidFill>
                </a:uFill>
                <a:latin typeface="Garamond"/>
                <a:ea typeface="Garamond"/>
                <a:cs typeface="Garamond"/>
                <a:sym typeface="Garamond"/>
              </a:defRPr>
            </a:pPr>
            <a:r>
              <a:t>The Invisible Gorilla</a:t>
            </a:r>
          </a:p>
          <a:p>
            <a:pPr algn="l" defTabSz="647700">
              <a:buClr>
                <a:srgbClr val="000000"/>
              </a:buClr>
              <a:defRPr sz="1800">
                <a:uFill>
                  <a:solidFill>
                    <a:srgbClr val="000000"/>
                  </a:solidFill>
                </a:uFill>
                <a:latin typeface="Courier"/>
                <a:ea typeface="Courier"/>
                <a:cs typeface="Courier"/>
                <a:sym typeface="Courier"/>
              </a:defRPr>
            </a:pPr>
            <a:r>
              <a:rPr u="sng">
                <a:hlinkClick r:id="rId5" invalidUrl="" action="" tgtFrame="" tooltip="" history="1" highlightClick="0" endSnd="0"/>
              </a:rPr>
              <a:t>http://www.theinvisiblegorilla.com/videos.html</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1586669" fill="hold"/>
                                        <p:tgtEl>
                                          <p:spTgt spid="450"/>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451"/>
                                        </p:tgtEl>
                                        <p:attrNameLst>
                                          <p:attrName>style.visibility</p:attrName>
                                        </p:attrNameLst>
                                      </p:cBhvr>
                                      <p:to>
                                        <p:strVal val="visible"/>
                                      </p:to>
                                    </p:set>
                                    <p:animEffect filter="dissolve" transition="in">
                                      <p:cBhvr>
                                        <p:cTn id="11" dur="499"/>
                                        <p:tgtEl>
                                          <p:spTgt spid="451"/>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2" fill="hold" display="0">
                  <p:stCondLst>
                    <p:cond delay="indefinite"/>
                  </p:stCondLst>
                </p:cTn>
                <p:tgtEl>
                  <p:spTgt spid="450"/>
                </p:tgtEl>
              </p:cMediaNode>
            </p:video>
          </p:childTnLst>
        </p:cTn>
      </p:par>
    </p:tnLst>
    <p:bldLst>
      <p:bldP build="whole" bldLvl="1" animBg="1" rev="0" advAuto="0" spid="451"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r>
              <a:t>Two systems model</a:t>
            </a:r>
          </a:p>
        </p:txBody>
      </p:sp>
      <p:sp>
        <p:nvSpPr>
          <p:cNvPr id="228" name="Shape 228"/>
          <p:cNvSpPr/>
          <p:nvPr>
            <p:ph type="body" sz="half" idx="1"/>
          </p:nvPr>
        </p:nvSpPr>
        <p:spPr>
          <a:prstGeom prst="rect">
            <a:avLst/>
          </a:prstGeom>
        </p:spPr>
        <p:txBody>
          <a:bodyPr/>
          <a:lstStyle/>
          <a:p>
            <a:pPr marL="0" indent="0">
              <a:buSzTx/>
              <a:buNone/>
              <a:defRPr sz="3800"/>
            </a:pPr>
            <a:r>
              <a:t>LEFT</a:t>
            </a:r>
          </a:p>
          <a:p>
            <a:pPr marL="0" indent="2540000">
              <a:buSzTx/>
              <a:buNone/>
              <a:defRPr sz="3800"/>
            </a:pPr>
            <a:r>
              <a:t>left</a:t>
            </a:r>
          </a:p>
          <a:p>
            <a:pPr marL="0" indent="0">
              <a:buSzTx/>
              <a:buNone/>
              <a:defRPr sz="3800"/>
            </a:pPr>
            <a:r>
              <a:t>left</a:t>
            </a:r>
          </a:p>
          <a:p>
            <a:pPr marL="0" indent="0">
              <a:buSzTx/>
              <a:buNone/>
              <a:defRPr sz="3800"/>
            </a:pPr>
            <a:r>
              <a:t>RIGHT</a:t>
            </a:r>
          </a:p>
          <a:p>
            <a:pPr marL="0" indent="2540000">
              <a:buSzTx/>
              <a:buNone/>
              <a:defRPr sz="3800"/>
            </a:pPr>
            <a:r>
              <a:t>RIGHT</a:t>
            </a:r>
          </a:p>
          <a:p>
            <a:pPr marL="0" indent="2540000">
              <a:buSzTx/>
              <a:buNone/>
              <a:defRPr sz="3800"/>
            </a:pPr>
            <a:r>
              <a:t>left</a:t>
            </a:r>
          </a:p>
          <a:p>
            <a:pPr marL="0" indent="0">
              <a:buSzTx/>
              <a:buNone/>
              <a:defRPr sz="3800"/>
            </a:pPr>
            <a:r>
              <a:t>RIGHT</a:t>
            </a:r>
          </a:p>
          <a:p>
            <a:pPr marL="0" indent="2540000">
              <a:buSzTx/>
              <a:buNone/>
              <a:defRPr sz="3800"/>
            </a:pPr>
            <a:r>
              <a:t>right</a:t>
            </a:r>
          </a:p>
        </p:txBody>
      </p:sp>
      <p:sp>
        <p:nvSpPr>
          <p:cNvPr id="229" name="Shape 229"/>
          <p:cNvSpPr/>
          <p:nvPr>
            <p:ph type="body" idx="13"/>
          </p:nvPr>
        </p:nvSpPr>
        <p:spPr>
          <a:prstGeom prst="rect">
            <a:avLst/>
          </a:prstGeom>
        </p:spPr>
        <p:txBody>
          <a:bodyPr/>
          <a:lstStyle/>
          <a:p>
            <a:pPr marL="0" indent="0">
              <a:buSzTx/>
              <a:buNone/>
              <a:defRPr sz="3800"/>
            </a:pPr>
            <a:r>
              <a:t>upper</a:t>
            </a:r>
          </a:p>
          <a:p>
            <a:pPr marL="0" indent="0">
              <a:buSzTx/>
              <a:buNone/>
              <a:defRPr sz="3800"/>
            </a:pPr>
            <a:r>
              <a:t>lower</a:t>
            </a:r>
          </a:p>
          <a:p>
            <a:pPr marL="0" indent="2540000">
              <a:buSzTx/>
              <a:buNone/>
              <a:defRPr sz="3800"/>
            </a:pPr>
            <a:r>
              <a:t>LOWER</a:t>
            </a:r>
          </a:p>
          <a:p>
            <a:pPr marL="0" indent="0">
              <a:buSzTx/>
              <a:buNone/>
              <a:defRPr sz="3800"/>
            </a:pPr>
            <a:r>
              <a:t>upper</a:t>
            </a:r>
          </a:p>
          <a:p>
            <a:pPr marL="0" indent="0">
              <a:buSzTx/>
              <a:buNone/>
              <a:defRPr sz="3800"/>
            </a:pPr>
            <a:r>
              <a:t>UPPER</a:t>
            </a:r>
          </a:p>
          <a:p>
            <a:pPr marL="0" indent="2540000">
              <a:buSzTx/>
              <a:buNone/>
              <a:defRPr sz="3800"/>
            </a:pPr>
            <a:r>
              <a:t>lower</a:t>
            </a:r>
          </a:p>
          <a:p>
            <a:pPr marL="0" indent="2540000">
              <a:buSzTx/>
              <a:buNone/>
              <a:defRPr sz="3800"/>
            </a:pPr>
            <a:r>
              <a:t>LOWER</a:t>
            </a:r>
          </a:p>
          <a:p>
            <a:pPr marL="0" indent="2540000">
              <a:buSzTx/>
              <a:buNone/>
              <a:defRPr sz="3800"/>
            </a:pPr>
            <a:r>
              <a:t>upper</a:t>
            </a:r>
          </a:p>
        </p:txBody>
      </p:sp>
      <p:sp>
        <p:nvSpPr>
          <p:cNvPr id="230" name="Shape 230"/>
          <p:cNvSpPr/>
          <p:nvPr/>
        </p:nvSpPr>
        <p:spPr>
          <a:xfrm>
            <a:off x="1130300" y="2159000"/>
            <a:ext cx="4960492" cy="5357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1000"/>
              </a:spcBef>
              <a:defRPr sz="3800">
                <a:latin typeface="Garamond"/>
                <a:ea typeface="Garamond"/>
                <a:cs typeface="Garamond"/>
                <a:sym typeface="Garamond"/>
              </a:defRPr>
            </a:pPr>
            <a:r>
              <a:t>LEFT</a:t>
            </a:r>
          </a:p>
          <a:p>
            <a:pPr indent="2540000" algn="l">
              <a:spcBef>
                <a:spcPts val="1000"/>
              </a:spcBef>
              <a:defRPr sz="3800">
                <a:latin typeface="Garamond"/>
                <a:ea typeface="Garamond"/>
                <a:cs typeface="Garamond"/>
                <a:sym typeface="Garamond"/>
              </a:defRPr>
            </a:pPr>
            <a:r>
              <a:t>left</a:t>
            </a:r>
          </a:p>
          <a:p>
            <a:pPr algn="l">
              <a:spcBef>
                <a:spcPts val="1000"/>
              </a:spcBef>
              <a:defRPr sz="3800">
                <a:latin typeface="Garamond"/>
                <a:ea typeface="Garamond"/>
                <a:cs typeface="Garamond"/>
                <a:sym typeface="Garamond"/>
              </a:defRPr>
            </a:pPr>
            <a:r>
              <a:t>left</a:t>
            </a:r>
          </a:p>
          <a:p>
            <a:pPr algn="l">
              <a:spcBef>
                <a:spcPts val="1000"/>
              </a:spcBef>
              <a:defRPr sz="3800">
                <a:latin typeface="Garamond"/>
                <a:ea typeface="Garamond"/>
                <a:cs typeface="Garamond"/>
                <a:sym typeface="Garamond"/>
              </a:defRPr>
            </a:pPr>
            <a:r>
              <a:t>RIGHT</a:t>
            </a:r>
          </a:p>
          <a:p>
            <a:pPr indent="2540000" algn="l">
              <a:spcBef>
                <a:spcPts val="1000"/>
              </a:spcBef>
              <a:defRPr sz="3800">
                <a:latin typeface="Garamond"/>
                <a:ea typeface="Garamond"/>
                <a:cs typeface="Garamond"/>
                <a:sym typeface="Garamond"/>
              </a:defRPr>
            </a:pPr>
            <a:r>
              <a:t>RIGHT</a:t>
            </a:r>
          </a:p>
          <a:p>
            <a:pPr indent="2540000" algn="l">
              <a:spcBef>
                <a:spcPts val="1000"/>
              </a:spcBef>
              <a:defRPr sz="3800">
                <a:latin typeface="Garamond"/>
                <a:ea typeface="Garamond"/>
                <a:cs typeface="Garamond"/>
                <a:sym typeface="Garamond"/>
              </a:defRPr>
            </a:pPr>
            <a:r>
              <a:t>left</a:t>
            </a:r>
          </a:p>
          <a:p>
            <a:pPr algn="l">
              <a:spcBef>
                <a:spcPts val="1000"/>
              </a:spcBef>
              <a:defRPr sz="3800">
                <a:latin typeface="Garamond"/>
                <a:ea typeface="Garamond"/>
                <a:cs typeface="Garamond"/>
                <a:sym typeface="Garamond"/>
              </a:defRPr>
            </a:pPr>
            <a:r>
              <a:t>RIGHT</a:t>
            </a:r>
          </a:p>
          <a:p>
            <a:pPr indent="2540000" algn="l">
              <a:spcBef>
                <a:spcPts val="1000"/>
              </a:spcBef>
              <a:defRPr sz="3800">
                <a:latin typeface="Garamond"/>
                <a:ea typeface="Garamond"/>
                <a:cs typeface="Garamond"/>
                <a:sym typeface="Garamond"/>
              </a:defRPr>
            </a:pPr>
            <a:r>
              <a:t>right</a:t>
            </a:r>
          </a:p>
        </p:txBody>
      </p:sp>
      <p:sp>
        <p:nvSpPr>
          <p:cNvPr id="231" name="Shape 231"/>
          <p:cNvSpPr/>
          <p:nvPr/>
        </p:nvSpPr>
        <p:spPr>
          <a:xfrm>
            <a:off x="1130300" y="2159000"/>
            <a:ext cx="4960492" cy="5357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spcBef>
                <a:spcPts val="1000"/>
              </a:spcBef>
              <a:defRPr sz="3800">
                <a:latin typeface="Garamond"/>
                <a:ea typeface="Garamond"/>
                <a:cs typeface="Garamond"/>
                <a:sym typeface="Garamond"/>
              </a:defRPr>
            </a:pPr>
            <a:r>
              <a:t>phlegm</a:t>
            </a:r>
          </a:p>
          <a:p>
            <a:pPr algn="l">
              <a:spcBef>
                <a:spcPts val="1000"/>
              </a:spcBef>
              <a:defRPr sz="3800">
                <a:latin typeface="Garamond"/>
                <a:ea typeface="Garamond"/>
                <a:cs typeface="Garamond"/>
                <a:sym typeface="Garamond"/>
              </a:defRPr>
            </a:pPr>
            <a:r>
              <a:t>NOSE</a:t>
            </a:r>
          </a:p>
          <a:p>
            <a:pPr indent="2540000" algn="l">
              <a:spcBef>
                <a:spcPts val="1000"/>
              </a:spcBef>
              <a:defRPr sz="3800">
                <a:latin typeface="Garamond"/>
                <a:ea typeface="Garamond"/>
                <a:cs typeface="Garamond"/>
                <a:sym typeface="Garamond"/>
              </a:defRPr>
            </a:pPr>
            <a:r>
              <a:t>sneeze</a:t>
            </a:r>
          </a:p>
          <a:p>
            <a:pPr indent="2540000" algn="l">
              <a:spcBef>
                <a:spcPts val="1000"/>
              </a:spcBef>
              <a:defRPr sz="3800">
                <a:latin typeface="Garamond"/>
                <a:ea typeface="Garamond"/>
                <a:cs typeface="Garamond"/>
                <a:sym typeface="Garamond"/>
              </a:defRPr>
            </a:pPr>
            <a:r>
              <a:t>FLU</a:t>
            </a:r>
          </a:p>
          <a:p>
            <a:pPr indent="2540000" algn="l">
              <a:spcBef>
                <a:spcPts val="1000"/>
              </a:spcBef>
              <a:defRPr sz="3800">
                <a:latin typeface="Garamond"/>
                <a:ea typeface="Garamond"/>
                <a:cs typeface="Garamond"/>
                <a:sym typeface="Garamond"/>
              </a:defRPr>
            </a:pPr>
            <a:r>
              <a:t>FILTHY</a:t>
            </a:r>
          </a:p>
          <a:p>
            <a:pPr algn="l">
              <a:spcBef>
                <a:spcPts val="1000"/>
              </a:spcBef>
              <a:defRPr sz="3800">
                <a:latin typeface="Garamond"/>
                <a:ea typeface="Garamond"/>
                <a:cs typeface="Garamond"/>
                <a:sym typeface="Garamond"/>
              </a:defRPr>
            </a:pPr>
            <a:r>
              <a:t>muddy</a:t>
            </a:r>
          </a:p>
          <a:p>
            <a:pPr algn="l">
              <a:spcBef>
                <a:spcPts val="1000"/>
              </a:spcBef>
              <a:defRPr sz="3800">
                <a:latin typeface="Garamond"/>
                <a:ea typeface="Garamond"/>
                <a:cs typeface="Garamond"/>
                <a:sym typeface="Garamond"/>
              </a:defRPr>
            </a:pPr>
            <a:r>
              <a:t>clean</a:t>
            </a:r>
          </a:p>
          <a:p>
            <a:pPr indent="2540000" algn="l">
              <a:spcBef>
                <a:spcPts val="1000"/>
              </a:spcBef>
              <a:defRPr sz="3800">
                <a:latin typeface="Garamond"/>
                <a:ea typeface="Garamond"/>
                <a:cs typeface="Garamond"/>
                <a:sym typeface="Garamond"/>
              </a:defRPr>
            </a:pPr>
            <a:r>
              <a:t>HANDS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dissolve" transition="in">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499" fill="hold"/>
                                        <p:tgtEl>
                                          <p:spTgt spid="231"/>
                                        </p:tgtEl>
                                      </p:cBhvr>
                                    </p:animEffect>
                                    <p:set>
                                      <p:cBhvr>
                                        <p:cTn id="12" fill="hold">
                                          <p:stCondLst>
                                            <p:cond delay="498"/>
                                          </p:stCondLst>
                                        </p:cTn>
                                        <p:tgtEl>
                                          <p:spTgt spid="2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28"/>
                                        </p:tgtEl>
                                        <p:attrNameLst>
                                          <p:attrName>style.visibility</p:attrName>
                                        </p:attrNameLst>
                                      </p:cBhvr>
                                      <p:to>
                                        <p:strVal val="visible"/>
                                      </p:to>
                                    </p:set>
                                    <p:animEffect filter="dissolve" transition="in">
                                      <p:cBhvr>
                                        <p:cTn id="17" dur="500"/>
                                        <p:tgtEl>
                                          <p:spTgt spid="228"/>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499" fill="hold"/>
                                        <p:tgtEl>
                                          <p:spTgt spid="228"/>
                                        </p:tgtEl>
                                      </p:cBhvr>
                                    </p:animEffect>
                                    <p:set>
                                      <p:cBhvr>
                                        <p:cTn id="22" fill="hold">
                                          <p:stCondLst>
                                            <p:cond delay="498"/>
                                          </p:stCondLst>
                                        </p:cTn>
                                        <p:tgtEl>
                                          <p:spTgt spid="228"/>
                                        </p:tgtEl>
                                        <p:attrNameLst>
                                          <p:attrName>style.visibility</p:attrName>
                                        </p:attrNameLst>
                                      </p:cBhvr>
                                      <p:to>
                                        <p:strVal val="hidden"/>
                                      </p:to>
                                    </p:set>
                                  </p:childTnLst>
                                </p:cTn>
                              </p:par>
                            </p:childTnLst>
                          </p:cTn>
                        </p:par>
                        <p:par>
                          <p:cTn id="23" fill="hold">
                            <p:stCondLst>
                              <p:cond delay="499"/>
                            </p:stCondLst>
                            <p:childTnLst>
                              <p:par>
                                <p:cTn id="24" presetClass="entr" nodeType="afterEffect" presetID="9" grpId="5" fill="hold">
                                  <p:stCondLst>
                                    <p:cond delay="0"/>
                                  </p:stCondLst>
                                  <p:iterate type="el" backwards="0">
                                    <p:tmAbs val="0"/>
                                  </p:iterate>
                                  <p:childTnLst>
                                    <p:set>
                                      <p:cBhvr>
                                        <p:cTn id="25" fill="hold"/>
                                        <p:tgtEl>
                                          <p:spTgt spid="229"/>
                                        </p:tgtEl>
                                        <p:attrNameLst>
                                          <p:attrName>style.visibility</p:attrName>
                                        </p:attrNameLst>
                                      </p:cBhvr>
                                      <p:to>
                                        <p:strVal val="visible"/>
                                      </p:to>
                                    </p:set>
                                    <p:animEffect filter="dissolve" transition="in">
                                      <p:cBhvr>
                                        <p:cTn id="26" dur="500"/>
                                        <p:tgtEl>
                                          <p:spTgt spid="229"/>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230"/>
                                        </p:tgtEl>
                                        <p:attrNameLst>
                                          <p:attrName>style.visibility</p:attrName>
                                        </p:attrNameLst>
                                      </p:cBhvr>
                                      <p:to>
                                        <p:strVal val="visible"/>
                                      </p:to>
                                    </p:set>
                                    <p:animEffect filter="dissolve" transition="in">
                                      <p:cBhvr>
                                        <p:cTn id="31" dur="5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2"/>
      <p:bldP build="whole" bldLvl="1" animBg="1" rev="0" advAuto="0" spid="229" grpId="5"/>
      <p:bldP build="whole" bldLvl="1" animBg="1" rev="0" advAuto="0" spid="230" grpId="6"/>
      <p:bldP build="whole" bldLvl="1" animBg="1" rev="0" advAuto="0" spid="228" grpId="3"/>
      <p:bldP build="whole" bldLvl="1" animBg="1" rev="0" advAuto="0" spid="228" grpId="4"/>
      <p:bldP build="whole" bldLvl="1" animBg="1" rev="0" advAuto="0" spid="23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a:r>
              <a:t>Two systems model</a:t>
            </a:r>
          </a:p>
        </p:txBody>
      </p:sp>
      <p:sp>
        <p:nvSpPr>
          <p:cNvPr id="234" name="Shape 234"/>
          <p:cNvSpPr/>
          <p:nvPr>
            <p:ph type="body" sz="half" idx="1"/>
          </p:nvPr>
        </p:nvSpPr>
        <p:spPr>
          <a:prstGeom prst="rect">
            <a:avLst/>
          </a:prstGeom>
        </p:spPr>
        <p:txBody>
          <a:bodyPr anchor="ctr"/>
          <a:lstStyle/>
          <a:p>
            <a:pPr marL="0" indent="0" algn="ctr">
              <a:buSzTx/>
              <a:buNone/>
              <a:defRPr sz="8000"/>
            </a:pPr>
            <a:r>
              <a:t>S O _ P</a:t>
            </a:r>
          </a:p>
          <a:p>
            <a:pPr marL="0" indent="0" algn="ctr">
              <a:buSzTx/>
              <a:buNone/>
              <a:defRPr sz="8000"/>
            </a:pPr>
          </a:p>
        </p:txBody>
      </p:sp>
      <p:sp>
        <p:nvSpPr>
          <p:cNvPr id="235" name="Shape 235"/>
          <p:cNvSpPr/>
          <p:nvPr>
            <p:ph type="body" idx="13"/>
          </p:nvPr>
        </p:nvSpPr>
        <p:spPr>
          <a:prstGeom prst="rect">
            <a:avLst/>
          </a:prstGeom>
        </p:spPr>
        <p:txBody>
          <a:bodyPr anchor="ctr"/>
          <a:lstStyle/>
          <a:p>
            <a:pPr marL="0" indent="0" algn="ctr">
              <a:buSzTx/>
              <a:buNone/>
              <a:defRPr sz="8000"/>
            </a:pPr>
            <a:r>
              <a:t>W _ S H</a:t>
            </a:r>
          </a:p>
          <a:p>
            <a:pPr marL="0" indent="0" algn="ctr">
              <a:buSzTx/>
              <a:buNone/>
              <a:defRPr sz="8000"/>
            </a:pPr>
          </a:p>
        </p:txBody>
      </p:sp>
      <p:sp>
        <p:nvSpPr>
          <p:cNvPr id="236" name="Shape 236"/>
          <p:cNvSpPr/>
          <p:nvPr/>
        </p:nvSpPr>
        <p:spPr>
          <a:xfrm>
            <a:off x="8948074" y="3006168"/>
            <a:ext cx="47396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atin typeface="Garamond"/>
                <a:ea typeface="Garamond"/>
                <a:cs typeface="Garamond"/>
                <a:sym typeface="Garamond"/>
              </a:defRPr>
            </a:lvl1pPr>
          </a:lstStyle>
          <a:p>
            <a:pPr/>
            <a:r>
              <a:t>I</a:t>
            </a:r>
          </a:p>
        </p:txBody>
      </p:sp>
      <p:sp>
        <p:nvSpPr>
          <p:cNvPr id="237" name="Shape 237"/>
          <p:cNvSpPr/>
          <p:nvPr/>
        </p:nvSpPr>
        <p:spPr>
          <a:xfrm>
            <a:off x="3647373" y="2955368"/>
            <a:ext cx="834133"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atin typeface="Garamond"/>
                <a:ea typeface="Garamond"/>
                <a:cs typeface="Garamond"/>
                <a:sym typeface="Garamond"/>
              </a:defRPr>
            </a:lvl1pPr>
          </a:lstStyle>
          <a:p>
            <a:pPr/>
            <a:r>
              <a:t>U</a:t>
            </a:r>
          </a:p>
        </p:txBody>
      </p:sp>
      <p:sp>
        <p:nvSpPr>
          <p:cNvPr id="238" name="Shape 238"/>
          <p:cNvSpPr/>
          <p:nvPr/>
        </p:nvSpPr>
        <p:spPr>
          <a:xfrm>
            <a:off x="1965895" y="5130799"/>
            <a:ext cx="3416301"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latin typeface="Garamond"/>
                <a:ea typeface="Garamond"/>
                <a:cs typeface="Garamond"/>
                <a:sym typeface="Garamond"/>
              </a:defRPr>
            </a:pPr>
            <a:r>
              <a:t>S O </a:t>
            </a:r>
            <a:r>
              <a:rPr u="sng"/>
              <a:t>A</a:t>
            </a:r>
            <a:r>
              <a:t> P</a:t>
            </a:r>
          </a:p>
        </p:txBody>
      </p:sp>
      <p:sp>
        <p:nvSpPr>
          <p:cNvPr id="239" name="Shape 239"/>
          <p:cNvSpPr/>
          <p:nvPr/>
        </p:nvSpPr>
        <p:spPr>
          <a:xfrm>
            <a:off x="7644507" y="5130799"/>
            <a:ext cx="3722886"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000">
                <a:latin typeface="Garamond"/>
                <a:ea typeface="Garamond"/>
                <a:cs typeface="Garamond"/>
                <a:sym typeface="Garamond"/>
              </a:defRPr>
            </a:pPr>
            <a:r>
              <a:t>W </a:t>
            </a:r>
            <a:r>
              <a:rPr u="sng"/>
              <a:t>A</a:t>
            </a:r>
            <a:r>
              <a:t> S H</a:t>
            </a:r>
          </a:p>
        </p:txBody>
      </p:sp>
      <p:sp>
        <p:nvSpPr>
          <p:cNvPr id="240" name="Shape 240"/>
          <p:cNvSpPr/>
          <p:nvPr/>
        </p:nvSpPr>
        <p:spPr>
          <a:xfrm>
            <a:off x="7013004" y="2198151"/>
            <a:ext cx="4960492" cy="5357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spcBef>
                <a:spcPts val="1000"/>
              </a:spcBef>
              <a:defRPr sz="8000">
                <a:latin typeface="Garamond"/>
                <a:ea typeface="Garamond"/>
                <a:cs typeface="Garamond"/>
                <a:sym typeface="Garamond"/>
              </a:defRPr>
            </a:pPr>
            <a:r>
              <a:t>W _ S H</a:t>
            </a:r>
          </a:p>
          <a:p>
            <a:pPr>
              <a:spcBef>
                <a:spcPts val="1000"/>
              </a:spcBef>
              <a:defRPr sz="8000">
                <a:latin typeface="Garamond"/>
                <a:ea typeface="Garamond"/>
                <a:cs typeface="Garamond"/>
                <a:sym typeface="Garamond"/>
              </a:defRPr>
            </a:pPr>
          </a:p>
        </p:txBody>
      </p:sp>
      <p:sp>
        <p:nvSpPr>
          <p:cNvPr id="241" name="Shape 241"/>
          <p:cNvSpPr/>
          <p:nvPr/>
        </p:nvSpPr>
        <p:spPr>
          <a:xfrm>
            <a:off x="1130300" y="2159000"/>
            <a:ext cx="4960492" cy="5357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spcBef>
                <a:spcPts val="1000"/>
              </a:spcBef>
              <a:defRPr sz="8000">
                <a:latin typeface="Garamond"/>
                <a:ea typeface="Garamond"/>
                <a:cs typeface="Garamond"/>
                <a:sym typeface="Garamond"/>
              </a:defRPr>
            </a:pPr>
            <a:r>
              <a:t>S O _ P</a:t>
            </a:r>
          </a:p>
          <a:p>
            <a:pPr>
              <a:spcBef>
                <a:spcPts val="1000"/>
              </a:spcBef>
              <a:defRPr sz="8000">
                <a:latin typeface="Garamond"/>
                <a:ea typeface="Garamond"/>
                <a:cs typeface="Garamond"/>
                <a:sym typeface="Garamond"/>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dissolve" transition="in">
                                      <p:cBhvr>
                                        <p:cTn id="7" dur="199"/>
                                        <p:tgtEl>
                                          <p:spTgt spid="241"/>
                                        </p:tgtEl>
                                      </p:cBhvr>
                                    </p:animEffect>
                                  </p:childTnLst>
                                </p:cTn>
                              </p:par>
                            </p:childTnLst>
                          </p:cTn>
                        </p:par>
                        <p:par>
                          <p:cTn id="8" fill="hold">
                            <p:stCondLst>
                              <p:cond delay="199"/>
                            </p:stCondLst>
                            <p:childTnLst>
                              <p:par>
                                <p:cTn id="9" presetClass="entr" nodeType="afterEffect" presetID="9" grpId="2" fill="hold">
                                  <p:stCondLst>
                                    <p:cond delay="0"/>
                                  </p:stCondLst>
                                  <p:iterate type="el" backwards="0">
                                    <p:tmAbs val="0"/>
                                  </p:iterate>
                                  <p:childTnLst>
                                    <p:set>
                                      <p:cBhvr>
                                        <p:cTn id="10" fill="hold"/>
                                        <p:tgtEl>
                                          <p:spTgt spid="240"/>
                                        </p:tgtEl>
                                        <p:attrNameLst>
                                          <p:attrName>style.visibility</p:attrName>
                                        </p:attrNameLst>
                                      </p:cBhvr>
                                      <p:to>
                                        <p:strVal val="visible"/>
                                      </p:to>
                                    </p:set>
                                    <p:animEffect filter="dissolve" transition="in">
                                      <p:cBhvr>
                                        <p:cTn id="11" dur="199"/>
                                        <p:tgtEl>
                                          <p:spTgt spid="240"/>
                                        </p:tgtEl>
                                      </p:cBhvr>
                                    </p:animEffect>
                                  </p:childTnLst>
                                </p:cTn>
                              </p:par>
                            </p:childTnLst>
                          </p:cTn>
                        </p:par>
                        <p:par>
                          <p:cTn id="12" fill="hold">
                            <p:stCondLst>
                              <p:cond delay="398"/>
                            </p:stCondLst>
                            <p:childTnLst>
                              <p:par>
                                <p:cTn id="13" presetClass="exit" nodeType="afterEffect" presetID="9" grpId="3" fill="hold">
                                  <p:stCondLst>
                                    <p:cond delay="0"/>
                                  </p:stCondLst>
                                  <p:iterate type="el" backwards="0">
                                    <p:tmAbs val="0"/>
                                  </p:iterate>
                                  <p:childTnLst>
                                    <p:animEffect filter="dissolve" transition="out">
                                      <p:cBhvr>
                                        <p:cTn id="14" dur="199" fill="hold"/>
                                        <p:tgtEl>
                                          <p:spTgt spid="241"/>
                                        </p:tgtEl>
                                      </p:cBhvr>
                                    </p:animEffect>
                                    <p:set>
                                      <p:cBhvr>
                                        <p:cTn id="15" fill="hold">
                                          <p:stCondLst>
                                            <p:cond delay="198"/>
                                          </p:stCondLst>
                                        </p:cTn>
                                        <p:tgtEl>
                                          <p:spTgt spid="241"/>
                                        </p:tgtEl>
                                        <p:attrNameLst>
                                          <p:attrName>style.visibility</p:attrName>
                                        </p:attrNameLst>
                                      </p:cBhvr>
                                      <p:to>
                                        <p:strVal val="hidden"/>
                                      </p:to>
                                    </p:set>
                                  </p:childTnLst>
                                </p:cTn>
                              </p:par>
                            </p:childTnLst>
                          </p:cTn>
                        </p:par>
                        <p:par>
                          <p:cTn id="16" fill="hold">
                            <p:stCondLst>
                              <p:cond delay="597"/>
                            </p:stCondLst>
                            <p:childTnLst>
                              <p:par>
                                <p:cTn id="17" presetClass="exit" nodeType="afterEffect" presetID="9" grpId="4" fill="hold">
                                  <p:stCondLst>
                                    <p:cond delay="0"/>
                                  </p:stCondLst>
                                  <p:iterate type="el" backwards="0">
                                    <p:tmAbs val="0"/>
                                  </p:iterate>
                                  <p:childTnLst>
                                    <p:animEffect filter="dissolve" transition="out">
                                      <p:cBhvr>
                                        <p:cTn id="18" dur="199" fill="hold"/>
                                        <p:tgtEl>
                                          <p:spTgt spid="240"/>
                                        </p:tgtEl>
                                      </p:cBhvr>
                                    </p:animEffect>
                                    <p:set>
                                      <p:cBhvr>
                                        <p:cTn id="19" fill="hold">
                                          <p:stCondLst>
                                            <p:cond delay="198"/>
                                          </p:stCondLst>
                                        </p:cTn>
                                        <p:tgtEl>
                                          <p:spTgt spid="24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34"/>
                                        </p:tgtEl>
                                        <p:attrNameLst>
                                          <p:attrName>style.visibility</p:attrName>
                                        </p:attrNameLst>
                                      </p:cBhvr>
                                      <p:to>
                                        <p:strVal val="visible"/>
                                      </p:to>
                                    </p:set>
                                    <p:animEffect filter="dissolve" transition="in">
                                      <p:cBhvr>
                                        <p:cTn id="24" dur="499"/>
                                        <p:tgtEl>
                                          <p:spTgt spid="234"/>
                                        </p:tgtEl>
                                      </p:cBhvr>
                                    </p:animEffect>
                                  </p:childTnLst>
                                </p:cTn>
                              </p:par>
                            </p:childTnLst>
                          </p:cTn>
                        </p:par>
                        <p:par>
                          <p:cTn id="25" fill="hold">
                            <p:stCondLst>
                              <p:cond delay="499"/>
                            </p:stCondLst>
                            <p:childTnLst>
                              <p:par>
                                <p:cTn id="26" presetClass="entr" nodeType="afterEffect" presetID="9" grpId="6" fill="hold">
                                  <p:stCondLst>
                                    <p:cond delay="0"/>
                                  </p:stCondLst>
                                  <p:iterate type="el" backwards="0">
                                    <p:tmAbs val="0"/>
                                  </p:iterate>
                                  <p:childTnLst>
                                    <p:set>
                                      <p:cBhvr>
                                        <p:cTn id="27" fill="hold"/>
                                        <p:tgtEl>
                                          <p:spTgt spid="235"/>
                                        </p:tgtEl>
                                        <p:attrNameLst>
                                          <p:attrName>style.visibility</p:attrName>
                                        </p:attrNameLst>
                                      </p:cBhvr>
                                      <p:to>
                                        <p:strVal val="visible"/>
                                      </p:to>
                                    </p:set>
                                    <p:animEffect filter="dissolve" transition="in">
                                      <p:cBhvr>
                                        <p:cTn id="28" dur="499"/>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236"/>
                                        </p:tgtEl>
                                        <p:attrNameLst>
                                          <p:attrName>style.visibility</p:attrName>
                                        </p:attrNameLst>
                                      </p:cBhvr>
                                      <p:to>
                                        <p:strVal val="visible"/>
                                      </p:to>
                                    </p:set>
                                    <p:animEffect filter="dissolve" transition="in">
                                      <p:cBhvr>
                                        <p:cTn id="33" dur="499"/>
                                        <p:tgtEl>
                                          <p:spTgt spid="236"/>
                                        </p:tgtEl>
                                      </p:cBhvr>
                                    </p:animEffect>
                                  </p:childTnLst>
                                </p:cTn>
                              </p:par>
                            </p:childTnLst>
                          </p:cTn>
                        </p:par>
                        <p:par>
                          <p:cTn id="34" fill="hold">
                            <p:stCondLst>
                              <p:cond delay="499"/>
                            </p:stCondLst>
                            <p:childTnLst>
                              <p:par>
                                <p:cTn id="35" presetClass="entr" nodeType="afterEffect" presetID="9" grpId="8" fill="hold">
                                  <p:stCondLst>
                                    <p:cond delay="0"/>
                                  </p:stCondLst>
                                  <p:iterate type="el" backwards="0">
                                    <p:tmAbs val="0"/>
                                  </p:iterate>
                                  <p:childTnLst>
                                    <p:set>
                                      <p:cBhvr>
                                        <p:cTn id="36" fill="hold"/>
                                        <p:tgtEl>
                                          <p:spTgt spid="237"/>
                                        </p:tgtEl>
                                        <p:attrNameLst>
                                          <p:attrName>style.visibility</p:attrName>
                                        </p:attrNameLst>
                                      </p:cBhvr>
                                      <p:to>
                                        <p:strVal val="visible"/>
                                      </p:to>
                                    </p:set>
                                    <p:animEffect filter="dissolve" transition="in">
                                      <p:cBhvr>
                                        <p:cTn id="37" dur="499"/>
                                        <p:tgtEl>
                                          <p:spTgt spid="237"/>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9" fill="hold">
                                  <p:stCondLst>
                                    <p:cond delay="0"/>
                                  </p:stCondLst>
                                  <p:iterate type="el" backwards="0">
                                    <p:tmAbs val="0"/>
                                  </p:iterate>
                                  <p:childTnLst>
                                    <p:set>
                                      <p:cBhvr>
                                        <p:cTn id="41" fill="hold"/>
                                        <p:tgtEl>
                                          <p:spTgt spid="238"/>
                                        </p:tgtEl>
                                        <p:attrNameLst>
                                          <p:attrName>style.visibility</p:attrName>
                                        </p:attrNameLst>
                                      </p:cBhvr>
                                      <p:to>
                                        <p:strVal val="visible"/>
                                      </p:to>
                                    </p:set>
                                    <p:animEffect filter="dissolve" transition="in">
                                      <p:cBhvr>
                                        <p:cTn id="42" dur="499"/>
                                        <p:tgtEl>
                                          <p:spTgt spid="238"/>
                                        </p:tgtEl>
                                      </p:cBhvr>
                                    </p:animEffect>
                                  </p:childTnLst>
                                </p:cTn>
                              </p:par>
                            </p:childTnLst>
                          </p:cTn>
                        </p:par>
                        <p:par>
                          <p:cTn id="43" fill="hold">
                            <p:stCondLst>
                              <p:cond delay="499"/>
                            </p:stCondLst>
                            <p:childTnLst>
                              <p:par>
                                <p:cTn id="44" presetClass="entr" nodeType="afterEffect" presetID="9" grpId="10" fill="hold">
                                  <p:stCondLst>
                                    <p:cond delay="0"/>
                                  </p:stCondLst>
                                  <p:iterate type="el" backwards="0">
                                    <p:tmAbs val="0"/>
                                  </p:iterate>
                                  <p:childTnLst>
                                    <p:set>
                                      <p:cBhvr>
                                        <p:cTn id="45" fill="hold"/>
                                        <p:tgtEl>
                                          <p:spTgt spid="239"/>
                                        </p:tgtEl>
                                        <p:attrNameLst>
                                          <p:attrName>style.visibility</p:attrName>
                                        </p:attrNameLst>
                                      </p:cBhvr>
                                      <p:to>
                                        <p:strVal val="visible"/>
                                      </p:to>
                                    </p:set>
                                    <p:animEffect filter="dissolve" transition="in">
                                      <p:cBhvr>
                                        <p:cTn id="46" dur="499"/>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5"/>
      <p:bldP build="whole" bldLvl="1" animBg="1" rev="0" advAuto="0" spid="241" grpId="1"/>
      <p:bldP build="whole" bldLvl="1" animBg="1" rev="0" advAuto="0" spid="241" grpId="3"/>
      <p:bldP build="whole" bldLvl="1" animBg="1" rev="0" advAuto="0" spid="240" grpId="2"/>
      <p:bldP build="whole" bldLvl="1" animBg="1" rev="0" advAuto="0" spid="240" grpId="4"/>
      <p:bldP build="whole" bldLvl="1" animBg="1" rev="0" advAuto="0" spid="236" grpId="7"/>
      <p:bldP build="whole" bldLvl="1" animBg="1" rev="0" advAuto="0" spid="237" grpId="8"/>
      <p:bldP build="whole" bldLvl="1" animBg="1" rev="0" advAuto="0" spid="235" grpId="6"/>
      <p:bldP build="whole" bldLvl="1" animBg="1" rev="0" advAuto="0" spid="238" grpId="9"/>
      <p:bldP build="whole" bldLvl="1" animBg="1" rev="0" advAuto="0" spid="239" grpId="10"/>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prstGeom prst="rect">
            <a:avLst/>
          </a:prstGeom>
        </p:spPr>
        <p:txBody>
          <a:bodyPr/>
          <a:lstStyle/>
          <a:p>
            <a:pPr/>
            <a:r>
              <a:t>Two systems model</a:t>
            </a:r>
          </a:p>
        </p:txBody>
      </p:sp>
      <p:sp>
        <p:nvSpPr>
          <p:cNvPr id="244" name="Shape 244"/>
          <p:cNvSpPr/>
          <p:nvPr>
            <p:ph type="body" sz="half" idx="1"/>
          </p:nvPr>
        </p:nvSpPr>
        <p:spPr>
          <a:prstGeom prst="rect">
            <a:avLst/>
          </a:prstGeom>
        </p:spPr>
        <p:txBody>
          <a:bodyPr/>
          <a:lstStyle/>
          <a:p>
            <a:pPr marL="0" indent="0">
              <a:buSzTx/>
              <a:buNone/>
              <a:defRPr b="1" u="sng"/>
            </a:pPr>
            <a:r>
              <a:t>System 1</a:t>
            </a:r>
          </a:p>
          <a:p>
            <a:pPr/>
            <a:r>
              <a:rPr b="1" u="sng"/>
              <a:t>Automatic</a:t>
            </a:r>
            <a:r>
              <a:t> and quick</a:t>
            </a:r>
          </a:p>
          <a:p>
            <a:pPr lvl="1"/>
            <a:r>
              <a:t>Language processing</a:t>
            </a:r>
          </a:p>
          <a:p>
            <a:pPr/>
            <a:r>
              <a:t>Little or no effort</a:t>
            </a:r>
          </a:p>
          <a:p>
            <a:pPr/>
            <a:r>
              <a:t>No sense of voluntary control</a:t>
            </a:r>
          </a:p>
          <a:p>
            <a:pPr/>
            <a:r>
              <a:t>Associative machine</a:t>
            </a:r>
          </a:p>
          <a:p>
            <a:pPr marR="1975991"/>
            <a:r>
              <a:t>Substitutes easier questions</a:t>
            </a:r>
          </a:p>
        </p:txBody>
      </p:sp>
      <p:sp>
        <p:nvSpPr>
          <p:cNvPr id="245" name="Shape 245"/>
          <p:cNvSpPr/>
          <p:nvPr>
            <p:ph type="body" idx="13"/>
          </p:nvPr>
        </p:nvSpPr>
        <p:spPr>
          <a:prstGeom prst="rect">
            <a:avLst/>
          </a:prstGeom>
        </p:spPr>
        <p:txBody>
          <a:bodyPr/>
          <a:lstStyle/>
          <a:p>
            <a:pPr marL="0" indent="0" defTabSz="578358">
              <a:spcBef>
                <a:spcPts val="900"/>
              </a:spcBef>
              <a:buSzTx/>
              <a:buNone/>
              <a:defRPr b="1" sz="3168" u="sng"/>
            </a:pPr>
            <a:r>
              <a:t>System 2</a:t>
            </a:r>
          </a:p>
          <a:p>
            <a:pPr marL="289179" indent="-289179" defTabSz="578358">
              <a:spcBef>
                <a:spcPts val="900"/>
              </a:spcBef>
              <a:defRPr sz="3168"/>
            </a:pPr>
            <a:r>
              <a:rPr b="1" u="sng"/>
              <a:t>Effortful</a:t>
            </a:r>
            <a:r>
              <a:t> mental activities</a:t>
            </a:r>
          </a:p>
          <a:p>
            <a:pPr lvl="1" marL="729234" indent="-289179" defTabSz="578358">
              <a:spcBef>
                <a:spcPts val="900"/>
              </a:spcBef>
              <a:defRPr sz="3168"/>
            </a:pPr>
            <a:r>
              <a:t>Calculations and critical thinking</a:t>
            </a:r>
          </a:p>
          <a:p>
            <a:pPr marL="289179" indent="-289179" defTabSz="578358">
              <a:spcBef>
                <a:spcPts val="900"/>
              </a:spcBef>
              <a:defRPr sz="3168"/>
            </a:pPr>
            <a:r>
              <a:t>Depends on system 1 impressions</a:t>
            </a:r>
          </a:p>
          <a:p>
            <a:pPr marL="289179" indent="-289179" defTabSz="578358">
              <a:spcBef>
                <a:spcPts val="900"/>
              </a:spcBef>
              <a:defRPr sz="3168"/>
            </a:pPr>
            <a:r>
              <a:t>Depletes self-control</a:t>
            </a:r>
          </a:p>
          <a:p>
            <a:pPr marL="289179" indent="-289179" defTabSz="578358">
              <a:spcBef>
                <a:spcPts val="900"/>
              </a:spcBef>
              <a:defRPr sz="3168"/>
            </a:pPr>
            <a:r>
              <a:t>Lazy controller</a:t>
            </a:r>
          </a:p>
          <a:p>
            <a:pPr lvl="1" marL="729234" indent="-289179" defTabSz="578358">
              <a:spcBef>
                <a:spcPts val="900"/>
              </a:spcBef>
              <a:defRPr sz="3168"/>
            </a:pPr>
            <a:r>
              <a:t>Inhibited by stress, hunger, emotion</a:t>
            </a:r>
          </a:p>
        </p:txBody>
      </p:sp>
      <p:pic>
        <p:nvPicPr>
          <p:cNvPr id="246" name="pasted-image.png"/>
          <p:cNvPicPr>
            <a:picLocks noChangeAspect="1"/>
          </p:cNvPicPr>
          <p:nvPr/>
        </p:nvPicPr>
        <p:blipFill>
          <a:blip r:embed="rId2">
            <a:extLst/>
          </a:blip>
          <a:srcRect l="6897" t="12328" r="14136" b="4317"/>
          <a:stretch>
            <a:fillRect/>
          </a:stretch>
        </p:blipFill>
        <p:spPr>
          <a:xfrm>
            <a:off x="10974997" y="5312872"/>
            <a:ext cx="1732005" cy="2719128"/>
          </a:xfrm>
          <a:prstGeom prst="rect">
            <a:avLst/>
          </a:prstGeom>
          <a:ln w="12700">
            <a:miter lim="400000"/>
          </a:ln>
        </p:spPr>
      </p:pic>
      <p:pic>
        <p:nvPicPr>
          <p:cNvPr id="247" name="pasted-image.png"/>
          <p:cNvPicPr>
            <a:picLocks noChangeAspect="1"/>
          </p:cNvPicPr>
          <p:nvPr/>
        </p:nvPicPr>
        <p:blipFill>
          <a:blip r:embed="rId3">
            <a:extLst/>
          </a:blip>
          <a:srcRect l="25335" t="6509" r="19109" b="6509"/>
          <a:stretch>
            <a:fillRect/>
          </a:stretch>
        </p:blipFill>
        <p:spPr>
          <a:xfrm>
            <a:off x="4224848" y="6134496"/>
            <a:ext cx="2296022" cy="2692656"/>
          </a:xfrm>
          <a:prstGeom prst="rect">
            <a:avLst/>
          </a:prstGeom>
          <a:ln w="12700">
            <a:miter lim="400000"/>
          </a:ln>
        </p:spPr>
      </p:pic>
      <p:sp>
        <p:nvSpPr>
          <p:cNvPr id="248" name="Shape 248"/>
          <p:cNvSpPr/>
          <p:nvPr/>
        </p:nvSpPr>
        <p:spPr>
          <a:xfrm>
            <a:off x="8838824" y="1044416"/>
            <a:ext cx="3127033" cy="1634861"/>
          </a:xfrm>
          <a:prstGeom prst="roundRect">
            <a:avLst>
              <a:gd name="adj" fmla="val 5896"/>
            </a:avLst>
          </a:prstGeom>
          <a:solidFill>
            <a:srgbClr val="552B95"/>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latin typeface="Garamond"/>
                <a:ea typeface="Garamond"/>
                <a:cs typeface="Garamond"/>
                <a:sym typeface="Garamond"/>
              </a:defRPr>
            </a:lvl1pPr>
          </a:lstStyle>
          <a:p>
            <a:pPr/>
            <a:r>
              <a:t>What you see is all there is.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dissolve" transition="in">
                                      <p:cBhvr>
                                        <p:cTn id="7" dur="499"/>
                                        <p:tgtEl>
                                          <p:spTgt spid="245"/>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246"/>
                                        </p:tgtEl>
                                        <p:attrNameLst>
                                          <p:attrName>style.visibility</p:attrName>
                                        </p:attrNameLst>
                                      </p:cBhvr>
                                      <p:to>
                                        <p:strVal val="visible"/>
                                      </p:to>
                                    </p:set>
                                    <p:animEffect filter="dissolve" transition="in">
                                      <p:cBhvr>
                                        <p:cTn id="11" dur="499"/>
                                        <p:tgtEl>
                                          <p:spTgt spid="24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48"/>
                                        </p:tgtEl>
                                        <p:attrNameLst>
                                          <p:attrName>style.visibility</p:attrName>
                                        </p:attrNameLst>
                                      </p:cBhvr>
                                      <p:to>
                                        <p:strVal val="visible"/>
                                      </p:to>
                                    </p:set>
                                    <p:animEffect filter="dissolve" transition="in">
                                      <p:cBhvr>
                                        <p:cTn id="16" dur="499"/>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P build="whole" bldLvl="1" animBg="1" rev="0" advAuto="0" spid="246" grpId="2"/>
      <p:bldP build="whole" bldLvl="1" animBg="1" rev="0" advAuto="0" spid="248"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prstGeom prst="rect">
            <a:avLst/>
          </a:prstGeom>
        </p:spPr>
        <p:txBody>
          <a:bodyPr/>
          <a:lstStyle/>
          <a:p>
            <a:pPr/>
            <a:r>
              <a:t>Two systems model</a:t>
            </a:r>
          </a:p>
        </p:txBody>
      </p:sp>
      <p:sp>
        <p:nvSpPr>
          <p:cNvPr id="251" name="Shape 251"/>
          <p:cNvSpPr/>
          <p:nvPr/>
        </p:nvSpPr>
        <p:spPr>
          <a:xfrm>
            <a:off x="1518122" y="1874324"/>
            <a:ext cx="2356496"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Repeated</a:t>
            </a:r>
          </a:p>
          <a:p>
            <a:pPr>
              <a:defRPr sz="4000">
                <a:latin typeface="Garamond"/>
                <a:ea typeface="Garamond"/>
                <a:cs typeface="Garamond"/>
                <a:sym typeface="Garamond"/>
              </a:defRPr>
            </a:pPr>
            <a:r>
              <a:t>Experience</a:t>
            </a:r>
          </a:p>
        </p:txBody>
      </p:sp>
      <p:sp>
        <p:nvSpPr>
          <p:cNvPr id="252" name="Shape 252"/>
          <p:cNvSpPr/>
          <p:nvPr/>
        </p:nvSpPr>
        <p:spPr>
          <a:xfrm>
            <a:off x="802577" y="3438059"/>
            <a:ext cx="1619796"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Clear</a:t>
            </a:r>
          </a:p>
          <a:p>
            <a:pPr>
              <a:defRPr sz="4000">
                <a:latin typeface="Garamond"/>
                <a:ea typeface="Garamond"/>
                <a:cs typeface="Garamond"/>
                <a:sym typeface="Garamond"/>
              </a:defRPr>
            </a:pPr>
            <a:r>
              <a:t>Display</a:t>
            </a:r>
          </a:p>
        </p:txBody>
      </p:sp>
      <p:sp>
        <p:nvSpPr>
          <p:cNvPr id="253" name="Shape 253"/>
          <p:cNvSpPr/>
          <p:nvPr/>
        </p:nvSpPr>
        <p:spPr>
          <a:xfrm>
            <a:off x="764750" y="5001795"/>
            <a:ext cx="1695451"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Primed</a:t>
            </a:r>
          </a:p>
          <a:p>
            <a:pPr>
              <a:defRPr sz="4000">
                <a:latin typeface="Garamond"/>
                <a:ea typeface="Garamond"/>
                <a:cs typeface="Garamond"/>
                <a:sym typeface="Garamond"/>
              </a:defRPr>
            </a:pPr>
            <a:r>
              <a:t>Idea</a:t>
            </a:r>
          </a:p>
        </p:txBody>
      </p:sp>
      <p:sp>
        <p:nvSpPr>
          <p:cNvPr id="254" name="Shape 254"/>
          <p:cNvSpPr/>
          <p:nvPr/>
        </p:nvSpPr>
        <p:spPr>
          <a:xfrm>
            <a:off x="1722070" y="6565531"/>
            <a:ext cx="1430785"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Good</a:t>
            </a:r>
          </a:p>
          <a:p>
            <a:pPr>
              <a:defRPr sz="4000">
                <a:latin typeface="Garamond"/>
                <a:ea typeface="Garamond"/>
                <a:cs typeface="Garamond"/>
                <a:sym typeface="Garamond"/>
              </a:defRPr>
            </a:pPr>
            <a:r>
              <a:t>Mood</a:t>
            </a:r>
          </a:p>
        </p:txBody>
      </p:sp>
      <p:sp>
        <p:nvSpPr>
          <p:cNvPr id="255" name="Shape 255"/>
          <p:cNvSpPr/>
          <p:nvPr/>
        </p:nvSpPr>
        <p:spPr>
          <a:xfrm>
            <a:off x="5427712" y="4241800"/>
            <a:ext cx="2149376" cy="1270000"/>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Cognitive</a:t>
            </a:r>
          </a:p>
          <a:p>
            <a:pPr>
              <a:defRPr sz="4000">
                <a:latin typeface="Garamond"/>
                <a:ea typeface="Garamond"/>
                <a:cs typeface="Garamond"/>
                <a:sym typeface="Garamond"/>
              </a:defRPr>
            </a:pPr>
            <a:r>
              <a:t>Ease</a:t>
            </a:r>
          </a:p>
        </p:txBody>
      </p:sp>
      <p:sp>
        <p:nvSpPr>
          <p:cNvPr id="256" name="Shape 256"/>
          <p:cNvSpPr/>
          <p:nvPr/>
        </p:nvSpPr>
        <p:spPr>
          <a:xfrm>
            <a:off x="9946519" y="1874324"/>
            <a:ext cx="1735634"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Feels</a:t>
            </a:r>
          </a:p>
          <a:p>
            <a:pPr>
              <a:defRPr sz="4000">
                <a:latin typeface="Garamond"/>
                <a:ea typeface="Garamond"/>
                <a:cs typeface="Garamond"/>
                <a:sym typeface="Garamond"/>
              </a:defRPr>
            </a:pPr>
            <a:r>
              <a:t>Familiar</a:t>
            </a:r>
          </a:p>
        </p:txBody>
      </p:sp>
      <p:sp>
        <p:nvSpPr>
          <p:cNvPr id="257" name="Shape 257"/>
          <p:cNvSpPr/>
          <p:nvPr/>
        </p:nvSpPr>
        <p:spPr>
          <a:xfrm>
            <a:off x="11026863" y="3438059"/>
            <a:ext cx="1254920"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Feels</a:t>
            </a:r>
          </a:p>
          <a:p>
            <a:pPr>
              <a:defRPr sz="4000">
                <a:latin typeface="Garamond"/>
                <a:ea typeface="Garamond"/>
                <a:cs typeface="Garamond"/>
                <a:sym typeface="Garamond"/>
              </a:defRPr>
            </a:pPr>
            <a:r>
              <a:t>True</a:t>
            </a:r>
          </a:p>
        </p:txBody>
      </p:sp>
      <p:sp>
        <p:nvSpPr>
          <p:cNvPr id="258" name="Shape 258"/>
          <p:cNvSpPr/>
          <p:nvPr/>
        </p:nvSpPr>
        <p:spPr>
          <a:xfrm>
            <a:off x="11002430" y="5001795"/>
            <a:ext cx="1303785"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Feels</a:t>
            </a:r>
          </a:p>
          <a:p>
            <a:pPr>
              <a:defRPr sz="4000">
                <a:latin typeface="Garamond"/>
                <a:ea typeface="Garamond"/>
                <a:cs typeface="Garamond"/>
                <a:sym typeface="Garamond"/>
              </a:defRPr>
            </a:pPr>
            <a:r>
              <a:t>Good</a:t>
            </a:r>
          </a:p>
        </p:txBody>
      </p:sp>
      <p:sp>
        <p:nvSpPr>
          <p:cNvPr id="259" name="Shape 259"/>
          <p:cNvSpPr/>
          <p:nvPr/>
        </p:nvSpPr>
        <p:spPr>
          <a:xfrm>
            <a:off x="9298158" y="6565531"/>
            <a:ext cx="2086373" cy="1270001"/>
          </a:xfrm>
          <a:prstGeom prst="rect">
            <a:avLst/>
          </a:prstGeom>
          <a:solidFill>
            <a:srgbClr val="F5ECD6"/>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Garamond"/>
                <a:ea typeface="Garamond"/>
                <a:cs typeface="Garamond"/>
                <a:sym typeface="Garamond"/>
              </a:defRPr>
            </a:pPr>
            <a:r>
              <a:t>Feels</a:t>
            </a:r>
          </a:p>
          <a:p>
            <a:pPr>
              <a:defRPr sz="4000">
                <a:latin typeface="Garamond"/>
                <a:ea typeface="Garamond"/>
                <a:cs typeface="Garamond"/>
                <a:sym typeface="Garamond"/>
              </a:defRPr>
            </a:pPr>
            <a:r>
              <a:t>Effortless</a:t>
            </a:r>
          </a:p>
        </p:txBody>
      </p:sp>
      <p:cxnSp>
        <p:nvCxnSpPr>
          <p:cNvPr id="260" name="Connector 260"/>
          <p:cNvCxnSpPr>
            <a:stCxn id="255" idx="0"/>
            <a:endCxn id="251" idx="0"/>
          </p:cNvCxnSpPr>
          <p:nvPr/>
        </p:nvCxnSpPr>
        <p:spPr>
          <a:xfrm flipH="1" flipV="1">
            <a:off x="2696369" y="2509324"/>
            <a:ext cx="3806031" cy="2367476"/>
          </a:xfrm>
          <a:prstGeom prst="straightConnector1">
            <a:avLst/>
          </a:prstGeom>
          <a:ln w="50800">
            <a:solidFill>
              <a:srgbClr val="000000"/>
            </a:solidFill>
            <a:miter lim="400000"/>
            <a:headEnd type="stealth"/>
          </a:ln>
        </p:spPr>
      </p:cxnSp>
      <p:cxnSp>
        <p:nvCxnSpPr>
          <p:cNvPr id="261" name="Connector 261"/>
          <p:cNvCxnSpPr>
            <a:stCxn id="252" idx="0"/>
            <a:endCxn id="255" idx="0"/>
          </p:cNvCxnSpPr>
          <p:nvPr/>
        </p:nvCxnSpPr>
        <p:spPr>
          <a:xfrm>
            <a:off x="1612475" y="4073059"/>
            <a:ext cx="4889925" cy="803741"/>
          </a:xfrm>
          <a:prstGeom prst="straightConnector1">
            <a:avLst/>
          </a:prstGeom>
          <a:ln w="50800">
            <a:solidFill>
              <a:srgbClr val="000000"/>
            </a:solidFill>
            <a:miter lim="400000"/>
            <a:tailEnd type="stealth"/>
          </a:ln>
        </p:spPr>
      </p:cxnSp>
      <p:cxnSp>
        <p:nvCxnSpPr>
          <p:cNvPr id="262" name="Connector 262"/>
          <p:cNvCxnSpPr>
            <a:stCxn id="255" idx="0"/>
            <a:endCxn id="253" idx="0"/>
          </p:cNvCxnSpPr>
          <p:nvPr/>
        </p:nvCxnSpPr>
        <p:spPr>
          <a:xfrm flipH="1">
            <a:off x="1612475" y="4876800"/>
            <a:ext cx="4889925" cy="759996"/>
          </a:xfrm>
          <a:prstGeom prst="straightConnector1">
            <a:avLst/>
          </a:prstGeom>
          <a:ln w="50800">
            <a:solidFill>
              <a:srgbClr val="000000"/>
            </a:solidFill>
            <a:miter lim="400000"/>
            <a:headEnd type="stealth"/>
          </a:ln>
        </p:spPr>
      </p:cxnSp>
      <p:cxnSp>
        <p:nvCxnSpPr>
          <p:cNvPr id="263" name="Connector 263"/>
          <p:cNvCxnSpPr>
            <a:stCxn id="254" idx="0"/>
            <a:endCxn id="255" idx="0"/>
          </p:cNvCxnSpPr>
          <p:nvPr/>
        </p:nvCxnSpPr>
        <p:spPr>
          <a:xfrm flipV="1">
            <a:off x="2437462" y="4876800"/>
            <a:ext cx="4064938" cy="2323732"/>
          </a:xfrm>
          <a:prstGeom prst="straightConnector1">
            <a:avLst/>
          </a:prstGeom>
          <a:ln w="50800">
            <a:solidFill>
              <a:srgbClr val="000000"/>
            </a:solidFill>
            <a:miter lim="400000"/>
            <a:tailEnd type="stealth"/>
          </a:ln>
        </p:spPr>
      </p:cxnSp>
      <p:cxnSp>
        <p:nvCxnSpPr>
          <p:cNvPr id="264" name="Connector 264"/>
          <p:cNvCxnSpPr>
            <a:stCxn id="255" idx="0"/>
            <a:endCxn id="256" idx="0"/>
          </p:cNvCxnSpPr>
          <p:nvPr/>
        </p:nvCxnSpPr>
        <p:spPr>
          <a:xfrm flipV="1">
            <a:off x="6502399" y="2509324"/>
            <a:ext cx="4311938" cy="2367476"/>
          </a:xfrm>
          <a:prstGeom prst="straightConnector1">
            <a:avLst/>
          </a:prstGeom>
          <a:ln w="50800">
            <a:solidFill>
              <a:srgbClr val="000000"/>
            </a:solidFill>
            <a:miter lim="400000"/>
            <a:tailEnd type="stealth"/>
          </a:ln>
        </p:spPr>
      </p:cxnSp>
      <p:cxnSp>
        <p:nvCxnSpPr>
          <p:cNvPr id="265" name="Connector 265"/>
          <p:cNvCxnSpPr>
            <a:stCxn id="255" idx="0"/>
            <a:endCxn id="257" idx="0"/>
          </p:cNvCxnSpPr>
          <p:nvPr/>
        </p:nvCxnSpPr>
        <p:spPr>
          <a:xfrm flipV="1">
            <a:off x="6502399" y="4073059"/>
            <a:ext cx="5151924" cy="803741"/>
          </a:xfrm>
          <a:prstGeom prst="straightConnector1">
            <a:avLst/>
          </a:prstGeom>
          <a:ln w="50800">
            <a:solidFill>
              <a:srgbClr val="000000"/>
            </a:solidFill>
            <a:miter lim="400000"/>
            <a:tailEnd type="stealth"/>
          </a:ln>
        </p:spPr>
      </p:cxnSp>
      <p:cxnSp>
        <p:nvCxnSpPr>
          <p:cNvPr id="266" name="Connector 266"/>
          <p:cNvCxnSpPr>
            <a:stCxn id="255" idx="0"/>
            <a:endCxn id="258" idx="0"/>
          </p:cNvCxnSpPr>
          <p:nvPr/>
        </p:nvCxnSpPr>
        <p:spPr>
          <a:xfrm>
            <a:off x="6502399" y="4876800"/>
            <a:ext cx="5151924" cy="759996"/>
          </a:xfrm>
          <a:prstGeom prst="straightConnector1">
            <a:avLst/>
          </a:prstGeom>
          <a:ln w="50800">
            <a:solidFill>
              <a:srgbClr val="000000"/>
            </a:solidFill>
            <a:miter lim="400000"/>
            <a:tailEnd type="stealth"/>
          </a:ln>
        </p:spPr>
      </p:cxnSp>
      <p:cxnSp>
        <p:nvCxnSpPr>
          <p:cNvPr id="267" name="Connector 267"/>
          <p:cNvCxnSpPr>
            <a:stCxn id="255" idx="0"/>
            <a:endCxn id="259" idx="0"/>
          </p:cNvCxnSpPr>
          <p:nvPr/>
        </p:nvCxnSpPr>
        <p:spPr>
          <a:xfrm>
            <a:off x="6502399" y="4876800"/>
            <a:ext cx="3838946" cy="2323732"/>
          </a:xfrm>
          <a:prstGeom prst="straightConnector1">
            <a:avLst/>
          </a:prstGeom>
          <a:ln w="50800">
            <a:solidFill>
              <a:srgbClr val="000000"/>
            </a:solidFill>
            <a:miter lim="400000"/>
            <a:tailEnd type="stealth"/>
          </a:ln>
        </p:spPr>
      </p:cxnSp>
      <p:grpSp>
        <p:nvGrpSpPr>
          <p:cNvPr id="270" name="Group 270"/>
          <p:cNvGrpSpPr/>
          <p:nvPr/>
        </p:nvGrpSpPr>
        <p:grpSpPr>
          <a:xfrm>
            <a:off x="7810209" y="3229768"/>
            <a:ext cx="2959101" cy="2959101"/>
            <a:chOff x="0" y="0"/>
            <a:chExt cx="2959100" cy="2959100"/>
          </a:xfrm>
        </p:grpSpPr>
        <p:pic>
          <p:nvPicPr>
            <p:cNvPr id="269" name="pasted-image.png"/>
            <p:cNvPicPr>
              <a:picLocks noChangeAspect="1"/>
            </p:cNvPicPr>
            <p:nvPr/>
          </p:nvPicPr>
          <p:blipFill>
            <a:blip r:embed="rId2">
              <a:extLst/>
            </a:blip>
            <a:stretch>
              <a:fillRect/>
            </a:stretch>
          </p:blipFill>
          <p:spPr>
            <a:xfrm>
              <a:off x="50800" y="50800"/>
              <a:ext cx="2857500" cy="2857500"/>
            </a:xfrm>
            <a:prstGeom prst="rect">
              <a:avLst/>
            </a:prstGeom>
            <a:ln>
              <a:noFill/>
            </a:ln>
            <a:effectLst/>
          </p:spPr>
        </p:pic>
        <p:pic>
          <p:nvPicPr>
            <p:cNvPr id="268" name=""/>
            <p:cNvPicPr>
              <a:picLocks noChangeAspect="0"/>
            </p:cNvPicPr>
            <p:nvPr/>
          </p:nvPicPr>
          <p:blipFill>
            <a:blip r:embed="rId3">
              <a:extLst/>
            </a:blip>
            <a:stretch>
              <a:fillRect/>
            </a:stretch>
          </p:blipFill>
          <p:spPr>
            <a:xfrm>
              <a:off x="0" y="0"/>
              <a:ext cx="2959100" cy="2959100"/>
            </a:xfrm>
            <a:prstGeom prst="rect">
              <a:avLst/>
            </a:prstGeom>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tgtEl>
                                        <p:attrNameLst>
                                          <p:attrName>style.visibility</p:attrName>
                                        </p:attrNameLst>
                                      </p:cBhvr>
                                      <p:to>
                                        <p:strVal val="visible"/>
                                      </p:to>
                                    </p:set>
                                    <p:animEffect filter="wipe(left)" transition="in">
                                      <p:cBhvr>
                                        <p:cTn id="7" dur="499"/>
                                        <p:tgtEl>
                                          <p:spTgt spid="260"/>
                                        </p:tgtEl>
                                      </p:cBhvr>
                                    </p:animEffect>
                                  </p:childTnLst>
                                </p:cTn>
                              </p:par>
                            </p:childTnLst>
                          </p:cTn>
                        </p:par>
                        <p:par>
                          <p:cTn id="8" fill="hold">
                            <p:stCondLst>
                              <p:cond delay="499"/>
                            </p:stCondLst>
                            <p:childTnLst>
                              <p:par>
                                <p:cTn id="9" presetClass="entr" nodeType="afterEffect" presetSubtype="8" presetID="22" grpId="2" fill="hold">
                                  <p:stCondLst>
                                    <p:cond delay="0"/>
                                  </p:stCondLst>
                                  <p:iterate type="el" backwards="0">
                                    <p:tmAbs val="0"/>
                                  </p:iterate>
                                  <p:childTnLst>
                                    <p:set>
                                      <p:cBhvr>
                                        <p:cTn id="10" fill="hold"/>
                                        <p:tgtEl>
                                          <p:spTgt spid="261"/>
                                        </p:tgtEl>
                                        <p:attrNameLst>
                                          <p:attrName>style.visibility</p:attrName>
                                        </p:attrNameLst>
                                      </p:cBhvr>
                                      <p:to>
                                        <p:strVal val="visible"/>
                                      </p:to>
                                    </p:set>
                                    <p:animEffect filter="wipe(left)" transition="in">
                                      <p:cBhvr>
                                        <p:cTn id="11" dur="499"/>
                                        <p:tgtEl>
                                          <p:spTgt spid="261"/>
                                        </p:tgtEl>
                                      </p:cBhvr>
                                    </p:animEffect>
                                  </p:childTnLst>
                                </p:cTn>
                              </p:par>
                            </p:childTnLst>
                          </p:cTn>
                        </p:par>
                        <p:par>
                          <p:cTn id="12" fill="hold">
                            <p:stCondLst>
                              <p:cond delay="998"/>
                            </p:stCondLst>
                            <p:childTnLst>
                              <p:par>
                                <p:cTn id="13" presetClass="entr" nodeType="afterEffect" presetSubtype="8" presetID="22" grpId="3" fill="hold">
                                  <p:stCondLst>
                                    <p:cond delay="0"/>
                                  </p:stCondLst>
                                  <p:iterate type="el" backwards="0">
                                    <p:tmAbs val="0"/>
                                  </p:iterate>
                                  <p:childTnLst>
                                    <p:set>
                                      <p:cBhvr>
                                        <p:cTn id="14" fill="hold"/>
                                        <p:tgtEl>
                                          <p:spTgt spid="262"/>
                                        </p:tgtEl>
                                        <p:attrNameLst>
                                          <p:attrName>style.visibility</p:attrName>
                                        </p:attrNameLst>
                                      </p:cBhvr>
                                      <p:to>
                                        <p:strVal val="visible"/>
                                      </p:to>
                                    </p:set>
                                    <p:animEffect filter="wipe(left)" transition="in">
                                      <p:cBhvr>
                                        <p:cTn id="15" dur="499"/>
                                        <p:tgtEl>
                                          <p:spTgt spid="262"/>
                                        </p:tgtEl>
                                      </p:cBhvr>
                                    </p:animEffect>
                                  </p:childTnLst>
                                </p:cTn>
                              </p:par>
                            </p:childTnLst>
                          </p:cTn>
                        </p:par>
                        <p:par>
                          <p:cTn id="16" fill="hold">
                            <p:stCondLst>
                              <p:cond delay="1497"/>
                            </p:stCondLst>
                            <p:childTnLst>
                              <p:par>
                                <p:cTn id="17" presetClass="entr" nodeType="afterEffect" presetSubtype="8" presetID="22" grpId="4" fill="hold">
                                  <p:stCondLst>
                                    <p:cond delay="0"/>
                                  </p:stCondLst>
                                  <p:iterate type="el" backwards="0">
                                    <p:tmAbs val="0"/>
                                  </p:iterate>
                                  <p:childTnLst>
                                    <p:set>
                                      <p:cBhvr>
                                        <p:cTn id="18" fill="hold"/>
                                        <p:tgtEl>
                                          <p:spTgt spid="263"/>
                                        </p:tgtEl>
                                        <p:attrNameLst>
                                          <p:attrName>style.visibility</p:attrName>
                                        </p:attrNameLst>
                                      </p:cBhvr>
                                      <p:to>
                                        <p:strVal val="visible"/>
                                      </p:to>
                                    </p:set>
                                    <p:animEffect filter="wipe(left)" transition="in">
                                      <p:cBhvr>
                                        <p:cTn id="19" dur="499"/>
                                        <p:tgtEl>
                                          <p:spTgt spid="263"/>
                                        </p:tgtEl>
                                      </p:cBhvr>
                                    </p:animEffect>
                                  </p:childTnLst>
                                </p:cTn>
                              </p:par>
                            </p:childTnLst>
                          </p:cTn>
                        </p:par>
                        <p:par>
                          <p:cTn id="20" fill="hold">
                            <p:stCondLst>
                              <p:cond delay="1996"/>
                            </p:stCondLst>
                            <p:childTnLst>
                              <p:par>
                                <p:cTn id="21" presetClass="entr" nodeType="afterEffect" presetID="9" grpId="5" fill="hold">
                                  <p:stCondLst>
                                    <p:cond delay="0"/>
                                  </p:stCondLst>
                                  <p:iterate type="el" backwards="0">
                                    <p:tmAbs val="0"/>
                                  </p:iterate>
                                  <p:childTnLst>
                                    <p:set>
                                      <p:cBhvr>
                                        <p:cTn id="22" fill="hold"/>
                                        <p:tgtEl>
                                          <p:spTgt spid="255"/>
                                        </p:tgtEl>
                                        <p:attrNameLst>
                                          <p:attrName>style.visibility</p:attrName>
                                        </p:attrNameLst>
                                      </p:cBhvr>
                                      <p:to>
                                        <p:strVal val="visible"/>
                                      </p:to>
                                    </p:set>
                                    <p:animEffect filter="dissolve" transition="in">
                                      <p:cBhvr>
                                        <p:cTn id="23" dur="499"/>
                                        <p:tgtEl>
                                          <p:spTgt spid="255"/>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6" fill="hold">
                                  <p:stCondLst>
                                    <p:cond delay="0"/>
                                  </p:stCondLst>
                                  <p:iterate type="el" backwards="0">
                                    <p:tmAbs val="0"/>
                                  </p:iterate>
                                  <p:childTnLst>
                                    <p:set>
                                      <p:cBhvr>
                                        <p:cTn id="27" fill="hold"/>
                                        <p:tgtEl>
                                          <p:spTgt spid="264"/>
                                        </p:tgtEl>
                                        <p:attrNameLst>
                                          <p:attrName>style.visibility</p:attrName>
                                        </p:attrNameLst>
                                      </p:cBhvr>
                                      <p:to>
                                        <p:strVal val="visible"/>
                                      </p:to>
                                    </p:set>
                                    <p:animEffect filter="wipe(left)" transition="in">
                                      <p:cBhvr>
                                        <p:cTn id="28" dur="499"/>
                                        <p:tgtEl>
                                          <p:spTgt spid="264"/>
                                        </p:tgtEl>
                                      </p:cBhvr>
                                    </p:animEffect>
                                  </p:childTnLst>
                                </p:cTn>
                              </p:par>
                            </p:childTnLst>
                          </p:cTn>
                        </p:par>
                        <p:par>
                          <p:cTn id="29" fill="hold">
                            <p:stCondLst>
                              <p:cond delay="499"/>
                            </p:stCondLst>
                            <p:childTnLst>
                              <p:par>
                                <p:cTn id="30" presetClass="entr" nodeType="afterEffect" presetSubtype="8" presetID="22" grpId="7" fill="hold">
                                  <p:stCondLst>
                                    <p:cond delay="0"/>
                                  </p:stCondLst>
                                  <p:iterate type="el" backwards="0">
                                    <p:tmAbs val="0"/>
                                  </p:iterate>
                                  <p:childTnLst>
                                    <p:set>
                                      <p:cBhvr>
                                        <p:cTn id="31" fill="hold"/>
                                        <p:tgtEl>
                                          <p:spTgt spid="265"/>
                                        </p:tgtEl>
                                        <p:attrNameLst>
                                          <p:attrName>style.visibility</p:attrName>
                                        </p:attrNameLst>
                                      </p:cBhvr>
                                      <p:to>
                                        <p:strVal val="visible"/>
                                      </p:to>
                                    </p:set>
                                    <p:animEffect filter="wipe(left)" transition="in">
                                      <p:cBhvr>
                                        <p:cTn id="32" dur="499"/>
                                        <p:tgtEl>
                                          <p:spTgt spid="265"/>
                                        </p:tgtEl>
                                      </p:cBhvr>
                                    </p:animEffect>
                                  </p:childTnLst>
                                </p:cTn>
                              </p:par>
                            </p:childTnLst>
                          </p:cTn>
                        </p:par>
                        <p:par>
                          <p:cTn id="33" fill="hold">
                            <p:stCondLst>
                              <p:cond delay="998"/>
                            </p:stCondLst>
                            <p:childTnLst>
                              <p:par>
                                <p:cTn id="34" presetClass="entr" nodeType="afterEffect" presetSubtype="8" presetID="22" grpId="8" fill="hold">
                                  <p:stCondLst>
                                    <p:cond delay="0"/>
                                  </p:stCondLst>
                                  <p:iterate type="el" backwards="0">
                                    <p:tmAbs val="0"/>
                                  </p:iterate>
                                  <p:childTnLst>
                                    <p:set>
                                      <p:cBhvr>
                                        <p:cTn id="35" fill="hold"/>
                                        <p:tgtEl>
                                          <p:spTgt spid="266"/>
                                        </p:tgtEl>
                                        <p:attrNameLst>
                                          <p:attrName>style.visibility</p:attrName>
                                        </p:attrNameLst>
                                      </p:cBhvr>
                                      <p:to>
                                        <p:strVal val="visible"/>
                                      </p:to>
                                    </p:set>
                                    <p:animEffect filter="wipe(left)" transition="in">
                                      <p:cBhvr>
                                        <p:cTn id="36" dur="499"/>
                                        <p:tgtEl>
                                          <p:spTgt spid="266"/>
                                        </p:tgtEl>
                                      </p:cBhvr>
                                    </p:animEffect>
                                  </p:childTnLst>
                                </p:cTn>
                              </p:par>
                            </p:childTnLst>
                          </p:cTn>
                        </p:par>
                        <p:par>
                          <p:cTn id="37" fill="hold">
                            <p:stCondLst>
                              <p:cond delay="1497"/>
                            </p:stCondLst>
                            <p:childTnLst>
                              <p:par>
                                <p:cTn id="38" presetClass="entr" nodeType="afterEffect" presetSubtype="8" presetID="22" grpId="9" fill="hold">
                                  <p:stCondLst>
                                    <p:cond delay="0"/>
                                  </p:stCondLst>
                                  <p:iterate type="el" backwards="0">
                                    <p:tmAbs val="0"/>
                                  </p:iterate>
                                  <p:childTnLst>
                                    <p:set>
                                      <p:cBhvr>
                                        <p:cTn id="39" fill="hold"/>
                                        <p:tgtEl>
                                          <p:spTgt spid="267"/>
                                        </p:tgtEl>
                                        <p:attrNameLst>
                                          <p:attrName>style.visibility</p:attrName>
                                        </p:attrNameLst>
                                      </p:cBhvr>
                                      <p:to>
                                        <p:strVal val="visible"/>
                                      </p:to>
                                    </p:set>
                                    <p:animEffect filter="wipe(left)" transition="in">
                                      <p:cBhvr>
                                        <p:cTn id="40" dur="499"/>
                                        <p:tgtEl>
                                          <p:spTgt spid="267"/>
                                        </p:tgtEl>
                                      </p:cBhvr>
                                    </p:animEffect>
                                  </p:childTnLst>
                                </p:cTn>
                              </p:par>
                            </p:childTnLst>
                          </p:cTn>
                        </p:par>
                        <p:par>
                          <p:cTn id="41" fill="hold">
                            <p:stCondLst>
                              <p:cond delay="1996"/>
                            </p:stCondLst>
                            <p:childTnLst>
                              <p:par>
                                <p:cTn id="42" presetClass="entr" nodeType="afterEffect" presetID="9" grpId="10" fill="hold">
                                  <p:stCondLst>
                                    <p:cond delay="0"/>
                                  </p:stCondLst>
                                  <p:iterate type="el" backwards="0">
                                    <p:tmAbs val="0"/>
                                  </p:iterate>
                                  <p:childTnLst>
                                    <p:set>
                                      <p:cBhvr>
                                        <p:cTn id="43" fill="hold"/>
                                        <p:tgtEl>
                                          <p:spTgt spid="256"/>
                                        </p:tgtEl>
                                        <p:attrNameLst>
                                          <p:attrName>style.visibility</p:attrName>
                                        </p:attrNameLst>
                                      </p:cBhvr>
                                      <p:to>
                                        <p:strVal val="visible"/>
                                      </p:to>
                                    </p:set>
                                    <p:animEffect filter="dissolve" transition="in">
                                      <p:cBhvr>
                                        <p:cTn id="44" dur="499"/>
                                        <p:tgtEl>
                                          <p:spTgt spid="256"/>
                                        </p:tgtEl>
                                      </p:cBhvr>
                                    </p:animEffect>
                                  </p:childTnLst>
                                </p:cTn>
                              </p:par>
                            </p:childTnLst>
                          </p:cTn>
                        </p:par>
                        <p:par>
                          <p:cTn id="45" fill="hold">
                            <p:stCondLst>
                              <p:cond delay="2495"/>
                            </p:stCondLst>
                            <p:childTnLst>
                              <p:par>
                                <p:cTn id="46" presetClass="entr" nodeType="afterEffect" presetID="9" grpId="11" fill="hold">
                                  <p:stCondLst>
                                    <p:cond delay="0"/>
                                  </p:stCondLst>
                                  <p:iterate type="el" backwards="0">
                                    <p:tmAbs val="0"/>
                                  </p:iterate>
                                  <p:childTnLst>
                                    <p:set>
                                      <p:cBhvr>
                                        <p:cTn id="47" fill="hold"/>
                                        <p:tgtEl>
                                          <p:spTgt spid="257"/>
                                        </p:tgtEl>
                                        <p:attrNameLst>
                                          <p:attrName>style.visibility</p:attrName>
                                        </p:attrNameLst>
                                      </p:cBhvr>
                                      <p:to>
                                        <p:strVal val="visible"/>
                                      </p:to>
                                    </p:set>
                                    <p:animEffect filter="dissolve" transition="in">
                                      <p:cBhvr>
                                        <p:cTn id="48" dur="499"/>
                                        <p:tgtEl>
                                          <p:spTgt spid="257"/>
                                        </p:tgtEl>
                                      </p:cBhvr>
                                    </p:animEffect>
                                  </p:childTnLst>
                                </p:cTn>
                              </p:par>
                            </p:childTnLst>
                          </p:cTn>
                        </p:par>
                        <p:par>
                          <p:cTn id="49" fill="hold">
                            <p:stCondLst>
                              <p:cond delay="2994"/>
                            </p:stCondLst>
                            <p:childTnLst>
                              <p:par>
                                <p:cTn id="50" presetClass="entr" nodeType="afterEffect" presetID="9" grpId="12" fill="hold">
                                  <p:stCondLst>
                                    <p:cond delay="0"/>
                                  </p:stCondLst>
                                  <p:iterate type="el" backwards="0">
                                    <p:tmAbs val="0"/>
                                  </p:iterate>
                                  <p:childTnLst>
                                    <p:set>
                                      <p:cBhvr>
                                        <p:cTn id="51" fill="hold"/>
                                        <p:tgtEl>
                                          <p:spTgt spid="258"/>
                                        </p:tgtEl>
                                        <p:attrNameLst>
                                          <p:attrName>style.visibility</p:attrName>
                                        </p:attrNameLst>
                                      </p:cBhvr>
                                      <p:to>
                                        <p:strVal val="visible"/>
                                      </p:to>
                                    </p:set>
                                    <p:animEffect filter="dissolve" transition="in">
                                      <p:cBhvr>
                                        <p:cTn id="52" dur="499"/>
                                        <p:tgtEl>
                                          <p:spTgt spid="258"/>
                                        </p:tgtEl>
                                      </p:cBhvr>
                                    </p:animEffect>
                                  </p:childTnLst>
                                </p:cTn>
                              </p:par>
                            </p:childTnLst>
                          </p:cTn>
                        </p:par>
                        <p:par>
                          <p:cTn id="53" fill="hold">
                            <p:stCondLst>
                              <p:cond delay="3493"/>
                            </p:stCondLst>
                            <p:childTnLst>
                              <p:par>
                                <p:cTn id="54" presetClass="entr" nodeType="afterEffect" presetID="9" grpId="13" fill="hold">
                                  <p:stCondLst>
                                    <p:cond delay="0"/>
                                  </p:stCondLst>
                                  <p:iterate type="el" backwards="0">
                                    <p:tmAbs val="0"/>
                                  </p:iterate>
                                  <p:childTnLst>
                                    <p:set>
                                      <p:cBhvr>
                                        <p:cTn id="55" fill="hold"/>
                                        <p:tgtEl>
                                          <p:spTgt spid="259"/>
                                        </p:tgtEl>
                                        <p:attrNameLst>
                                          <p:attrName>style.visibility</p:attrName>
                                        </p:attrNameLst>
                                      </p:cBhvr>
                                      <p:to>
                                        <p:strVal val="visible"/>
                                      </p:to>
                                    </p:set>
                                    <p:animEffect filter="dissolve" transition="in">
                                      <p:cBhvr>
                                        <p:cTn id="56" dur="499"/>
                                        <p:tgtEl>
                                          <p:spTgt spid="259"/>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6" presetID="23" grpId="14" fill="hold">
                                  <p:stCondLst>
                                    <p:cond delay="0"/>
                                  </p:stCondLst>
                                  <p:iterate type="el" backwards="0">
                                    <p:tmAbs val="0"/>
                                  </p:iterate>
                                  <p:childTnLst>
                                    <p:set>
                                      <p:cBhvr>
                                        <p:cTn id="60" fill="hold"/>
                                        <p:tgtEl>
                                          <p:spTgt spid="270"/>
                                        </p:tgtEl>
                                        <p:attrNameLst>
                                          <p:attrName>style.visibility</p:attrName>
                                        </p:attrNameLst>
                                      </p:cBhvr>
                                      <p:to>
                                        <p:strVal val="visible"/>
                                      </p:to>
                                    </p:set>
                                    <p:anim calcmode="lin" valueType="num">
                                      <p:cBhvr>
                                        <p:cTn id="61" dur="700" fill="hold"/>
                                        <p:tgtEl>
                                          <p:spTgt spid="270"/>
                                        </p:tgtEl>
                                        <p:attrNameLst>
                                          <p:attrName>ppt_w</p:attrName>
                                        </p:attrNameLst>
                                      </p:cBhvr>
                                      <p:tavLst>
                                        <p:tav tm="0">
                                          <p:val>
                                            <p:fltVal val="0"/>
                                          </p:val>
                                        </p:tav>
                                        <p:tav tm="100000">
                                          <p:val>
                                            <p:strVal val="#ppt_w"/>
                                          </p:val>
                                        </p:tav>
                                      </p:tavLst>
                                    </p:anim>
                                    <p:anim calcmode="lin" valueType="num">
                                      <p:cBhvr>
                                        <p:cTn id="62" dur="700" fill="hold"/>
                                        <p:tgtEl>
                                          <p:spTgt spid="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8"/>
      <p:bldP build="whole" bldLvl="1" animBg="1" rev="0" advAuto="0" spid="261" grpId="2"/>
      <p:bldP build="whole" bldLvl="1" animBg="1" rev="0" advAuto="0" spid="256" grpId="10"/>
      <p:bldP build="whole" bldLvl="1" animBg="1" rev="0" advAuto="0" spid="263" grpId="4"/>
      <p:bldP build="whole" bldLvl="1" animBg="1" rev="0" advAuto="0" spid="270" grpId="14"/>
      <p:bldP build="whole" bldLvl="1" animBg="1" rev="0" advAuto="0" spid="267" grpId="9"/>
      <p:bldP build="whole" bldLvl="1" animBg="1" rev="0" advAuto="0" spid="262" grpId="3"/>
      <p:bldP build="whole" bldLvl="1" animBg="1" rev="0" advAuto="0" spid="259" grpId="13"/>
      <p:bldP build="whole" bldLvl="1" animBg="1" rev="0" advAuto="0" spid="257" grpId="11"/>
      <p:bldP build="whole" bldLvl="1" animBg="1" rev="0" advAuto="0" spid="258" grpId="12"/>
      <p:bldP build="whole" bldLvl="1" animBg="1" rev="0" advAuto="0" spid="265" grpId="7"/>
      <p:bldP build="whole" bldLvl="1" animBg="1" rev="0" advAuto="0" spid="264" grpId="6"/>
      <p:bldP build="whole" bldLvl="1" animBg="1" rev="0" advAuto="0" spid="260" grpId="1"/>
      <p:bldP build="whole" bldLvl="1" animBg="1" rev="0" advAuto="0" spid="255" grpId="5"/>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body" idx="13"/>
          </p:nvPr>
        </p:nvSpPr>
        <p:spPr>
          <a:prstGeom prst="rect">
            <a:avLst/>
          </a:prstGeom>
        </p:spPr>
        <p:txBody>
          <a:bodyPr/>
          <a:lstStyle/>
          <a:p>
            <a:pPr/>
            <a:r>
              <a:t>What is my mood right now?</a:t>
            </a:r>
          </a:p>
          <a:p>
            <a:pPr/>
            <a:r>
              <a:t>Have I caused an accident recently?</a:t>
            </a:r>
          </a:p>
          <a:p>
            <a:pPr/>
            <a:r>
              <a:t>Do I observe some students doing good work?</a:t>
            </a:r>
          </a:p>
        </p:txBody>
      </p:sp>
      <p:sp>
        <p:nvSpPr>
          <p:cNvPr id="273" name="Shape 273"/>
          <p:cNvSpPr/>
          <p:nvPr>
            <p:ph type="body" sz="half" idx="1"/>
          </p:nvPr>
        </p:nvSpPr>
        <p:spPr>
          <a:prstGeom prst="rect">
            <a:avLst/>
          </a:prstGeom>
        </p:spPr>
        <p:txBody>
          <a:bodyPr/>
          <a:lstStyle/>
          <a:p>
            <a:pPr/>
            <a:r>
              <a:t>How happy are you with your life these days?</a:t>
            </a:r>
          </a:p>
          <a:p>
            <a:pPr/>
            <a:r>
              <a:t>Are you better at driving than the average driver?</a:t>
            </a:r>
          </a:p>
          <a:p>
            <a:pPr/>
            <a:r>
              <a:t>How effective is your style of teaching?</a:t>
            </a:r>
          </a:p>
        </p:txBody>
      </p:sp>
      <p:sp>
        <p:nvSpPr>
          <p:cNvPr id="274" name="Shape 274"/>
          <p:cNvSpPr/>
          <p:nvPr>
            <p:ph type="title"/>
          </p:nvPr>
        </p:nvSpPr>
        <p:spPr>
          <a:prstGeom prst="rect">
            <a:avLst/>
          </a:prstGeom>
        </p:spPr>
        <p:txBody>
          <a:bodyPr/>
          <a:lstStyle/>
          <a:p>
            <a:pPr/>
            <a:r>
              <a:t>Two systems model</a:t>
            </a:r>
          </a:p>
        </p:txBody>
      </p:sp>
      <p:sp>
        <p:nvSpPr>
          <p:cNvPr id="275" name="Shape 275"/>
          <p:cNvSpPr/>
          <p:nvPr/>
        </p:nvSpPr>
        <p:spPr>
          <a:xfrm>
            <a:off x="1201483" y="2268702"/>
            <a:ext cx="4345554" cy="107250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76" name="Shape 276"/>
          <p:cNvSpPr/>
          <p:nvPr/>
        </p:nvSpPr>
        <p:spPr>
          <a:xfrm>
            <a:off x="6998026" y="2245339"/>
            <a:ext cx="4345554" cy="107250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77" name="Shape 277"/>
          <p:cNvSpPr/>
          <p:nvPr/>
        </p:nvSpPr>
        <p:spPr>
          <a:xfrm>
            <a:off x="1201483" y="3236573"/>
            <a:ext cx="4345554" cy="1072506"/>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78" name="Shape 278"/>
          <p:cNvSpPr/>
          <p:nvPr/>
        </p:nvSpPr>
        <p:spPr>
          <a:xfrm>
            <a:off x="6998026" y="3373151"/>
            <a:ext cx="4787355" cy="926713"/>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79" name="Shape 279"/>
          <p:cNvSpPr/>
          <p:nvPr/>
        </p:nvSpPr>
        <p:spPr>
          <a:xfrm>
            <a:off x="1200939" y="4307001"/>
            <a:ext cx="4722823" cy="1139598"/>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
        <p:nvSpPr>
          <p:cNvPr id="280" name="Shape 280"/>
          <p:cNvSpPr/>
          <p:nvPr/>
        </p:nvSpPr>
        <p:spPr>
          <a:xfrm>
            <a:off x="7018770" y="4355169"/>
            <a:ext cx="4847360" cy="1139599"/>
          </a:xfrm>
          <a:prstGeom prst="rect">
            <a:avLst/>
          </a:prstGeom>
          <a:blipFill>
            <a:blip r:embed="rId2"/>
          </a:blipFill>
          <a:ln w="12700">
            <a:miter lim="400000"/>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499" fill="hold"/>
                                        <p:tgtEl>
                                          <p:spTgt spid="275"/>
                                        </p:tgtEl>
                                      </p:cBhvr>
                                    </p:animEffect>
                                    <p:set>
                                      <p:cBhvr>
                                        <p:cTn id="7" fill="hold">
                                          <p:stCondLst>
                                            <p:cond delay="498"/>
                                          </p:stCondLst>
                                        </p:cTn>
                                        <p:tgtEl>
                                          <p:spTgt spid="27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Subtype="8" presetID="22" grpId="2" fill="hold">
                                  <p:stCondLst>
                                    <p:cond delay="0"/>
                                  </p:stCondLst>
                                  <p:iterate type="el" backwards="0">
                                    <p:tmAbs val="0"/>
                                  </p:iterate>
                                  <p:childTnLst>
                                    <p:animEffect filter="wipe(left)" transition="out">
                                      <p:cBhvr>
                                        <p:cTn id="11" dur="499" fill="hold"/>
                                        <p:tgtEl>
                                          <p:spTgt spid="276"/>
                                        </p:tgtEl>
                                      </p:cBhvr>
                                    </p:animEffect>
                                    <p:set>
                                      <p:cBhvr>
                                        <p:cTn id="12" fill="hold">
                                          <p:stCondLst>
                                            <p:cond delay="498"/>
                                          </p:stCondLst>
                                        </p:cTn>
                                        <p:tgtEl>
                                          <p:spTgt spid="2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8" presetID="22" grpId="3" fill="hold">
                                  <p:stCondLst>
                                    <p:cond delay="0"/>
                                  </p:stCondLst>
                                  <p:iterate type="el" backwards="0">
                                    <p:tmAbs val="0"/>
                                  </p:iterate>
                                  <p:childTnLst>
                                    <p:animEffect filter="wipe(left)" transition="out">
                                      <p:cBhvr>
                                        <p:cTn id="16" dur="499" fill="hold"/>
                                        <p:tgtEl>
                                          <p:spTgt spid="277"/>
                                        </p:tgtEl>
                                      </p:cBhvr>
                                    </p:animEffect>
                                    <p:set>
                                      <p:cBhvr>
                                        <p:cTn id="17" fill="hold">
                                          <p:stCondLst>
                                            <p:cond delay="498"/>
                                          </p:stCondLst>
                                        </p:cTn>
                                        <p:tgtEl>
                                          <p:spTgt spid="27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8" presetID="22" grpId="4" fill="hold">
                                  <p:stCondLst>
                                    <p:cond delay="0"/>
                                  </p:stCondLst>
                                  <p:iterate type="el" backwards="0">
                                    <p:tmAbs val="0"/>
                                  </p:iterate>
                                  <p:childTnLst>
                                    <p:animEffect filter="wipe(left)" transition="out">
                                      <p:cBhvr>
                                        <p:cTn id="21" dur="499" fill="hold"/>
                                        <p:tgtEl>
                                          <p:spTgt spid="278"/>
                                        </p:tgtEl>
                                      </p:cBhvr>
                                    </p:animEffect>
                                    <p:set>
                                      <p:cBhvr>
                                        <p:cTn id="22" fill="hold">
                                          <p:stCondLst>
                                            <p:cond delay="498"/>
                                          </p:stCondLst>
                                        </p:cTn>
                                        <p:tgtEl>
                                          <p:spTgt spid="27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8" presetID="22" grpId="5" fill="hold">
                                  <p:stCondLst>
                                    <p:cond delay="0"/>
                                  </p:stCondLst>
                                  <p:iterate type="el" backwards="0">
                                    <p:tmAbs val="0"/>
                                  </p:iterate>
                                  <p:childTnLst>
                                    <p:animEffect filter="wipe(left)" transition="out">
                                      <p:cBhvr>
                                        <p:cTn id="26" dur="499" fill="hold"/>
                                        <p:tgtEl>
                                          <p:spTgt spid="279"/>
                                        </p:tgtEl>
                                      </p:cBhvr>
                                    </p:animEffect>
                                    <p:set>
                                      <p:cBhvr>
                                        <p:cTn id="27" fill="hold">
                                          <p:stCondLst>
                                            <p:cond delay="498"/>
                                          </p:stCondLst>
                                        </p:cTn>
                                        <p:tgtEl>
                                          <p:spTgt spid="27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8" presetID="22" grpId="6" fill="hold">
                                  <p:stCondLst>
                                    <p:cond delay="0"/>
                                  </p:stCondLst>
                                  <p:iterate type="el" backwards="0">
                                    <p:tmAbs val="0"/>
                                  </p:iterate>
                                  <p:childTnLst>
                                    <p:animEffect filter="wipe(left)" transition="out">
                                      <p:cBhvr>
                                        <p:cTn id="31" dur="499" fill="hold"/>
                                        <p:tgtEl>
                                          <p:spTgt spid="280"/>
                                        </p:tgtEl>
                                      </p:cBhvr>
                                    </p:animEffect>
                                    <p:set>
                                      <p:cBhvr>
                                        <p:cTn id="32" fill="hold">
                                          <p:stCondLst>
                                            <p:cond delay="498"/>
                                          </p:stCondLst>
                                        </p:cTn>
                                        <p:tgtEl>
                                          <p:spTgt spid="2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P build="whole" bldLvl="1" animBg="1" rev="0" advAuto="0" spid="277" grpId="3"/>
      <p:bldP build="whole" bldLvl="1" animBg="1" rev="0" advAuto="0" spid="278" grpId="4"/>
      <p:bldP build="whole" bldLvl="1" animBg="1" rev="0" advAuto="0" spid="280" grpId="6"/>
      <p:bldP build="whole" bldLvl="1" animBg="1" rev="0" advAuto="0" spid="279" grpId="5"/>
      <p:bldP build="whole" bldLvl="1" animBg="1" rev="0" advAuto="0" spid="276"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