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1003300" y="1003300"/>
            <a:ext cx="10998200" cy="4445000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 anchor="ctr"/>
          <a:lstStyle/>
          <a:p>
            <a:pPr defTabSz="550333">
              <a:defRPr sz="2000">
                <a:solidFill>
                  <a:srgbClr val="FFFFFF"/>
                </a:solidFill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1003300" y="1003300"/>
            <a:ext cx="10998200" cy="4445000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Title Text</a:t>
            </a:r>
          </a:p>
        </p:txBody>
      </p:sp>
      <p:pic>
        <p:nvPicPr>
          <p:cNvPr id="17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8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9" name="Shape 19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2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pic>
        <p:nvPicPr>
          <p:cNvPr id="21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6400800"/>
            <a:ext cx="5261448" cy="230293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1003300" y="1263253"/>
            <a:ext cx="10998200" cy="6347600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1130300" y="1270000"/>
            <a:ext cx="10744200" cy="6334107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7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38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39" name="Shape 139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4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41" name="Shape 1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1003300" y="1263253"/>
            <a:ext cx="10998200" cy="5091214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1130300" y="1270000"/>
            <a:ext cx="10744200" cy="507772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0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51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52" name="Shape 152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53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54" name="Shape 1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2" name="Shape 162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3" name="Shape 163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164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65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66" name="Shape 166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67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68" name="Shape 1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76" name="Shape 176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“Type a quote here.” </a:t>
            </a:r>
          </a:p>
        </p:txBody>
      </p:sp>
      <p:pic>
        <p:nvPicPr>
          <p:cNvPr id="177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78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79" name="Shape 179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8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81" name="Shape 18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97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98" name="Shape 198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99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200" name="Shape 2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1003300" y="2159000"/>
            <a:ext cx="10998200" cy="5357298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30" name="Shape 30"/>
          <p:cNvSpPr/>
          <p:nvPr>
            <p:ph type="title"/>
          </p:nvPr>
        </p:nvSpPr>
        <p:spPr>
          <a:xfrm>
            <a:off x="114300" y="457200"/>
            <a:ext cx="11099800" cy="107250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body" idx="1"/>
          </p:nvPr>
        </p:nvSpPr>
        <p:spPr>
          <a:xfrm>
            <a:off x="1130300" y="2159000"/>
            <a:ext cx="10744200" cy="5357298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1pPr>
            <a:lvl2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2pPr>
            <a:lvl3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3pPr>
            <a:lvl4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4pPr>
            <a:lvl5pPr>
              <a:spcBef>
                <a:spcPts val="1000"/>
              </a:spcBef>
              <a:defRPr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2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33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34" name="Shape 34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3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36" name="Shape 3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de S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114300" y="457200"/>
            <a:ext cx="11099800" cy="107250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1130300" y="2159000"/>
            <a:ext cx="10744200" cy="5357298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800">
                <a:latin typeface="Courier"/>
                <a:ea typeface="Courier"/>
                <a:cs typeface="Courier"/>
                <a:sym typeface="Courier"/>
              </a:defRPr>
            </a:lvl1pPr>
            <a:lvl2pPr marL="0" indent="228600">
              <a:spcBef>
                <a:spcPts val="0"/>
              </a:spcBef>
              <a:buSzTx/>
              <a:buNone/>
              <a:defRPr sz="2800">
                <a:latin typeface="Courier"/>
                <a:ea typeface="Courier"/>
                <a:cs typeface="Courier"/>
                <a:sym typeface="Courier"/>
              </a:defRPr>
            </a:lvl2pPr>
            <a:lvl3pPr marL="0" indent="457200">
              <a:spcBef>
                <a:spcPts val="0"/>
              </a:spcBef>
              <a:buSzTx/>
              <a:buNone/>
              <a:defRPr sz="2800">
                <a:latin typeface="Courier"/>
                <a:ea typeface="Courier"/>
                <a:cs typeface="Courier"/>
                <a:sym typeface="Courier"/>
              </a:defRPr>
            </a:lvl3pPr>
            <a:lvl4pPr marL="0" indent="685800">
              <a:spcBef>
                <a:spcPts val="0"/>
              </a:spcBef>
              <a:buSzTx/>
              <a:buNone/>
              <a:defRPr sz="2800">
                <a:latin typeface="Courier"/>
                <a:ea typeface="Courier"/>
                <a:cs typeface="Courier"/>
                <a:sym typeface="Courier"/>
              </a:defRPr>
            </a:lvl4pPr>
            <a:lvl5pPr marL="0" indent="914400">
              <a:spcBef>
                <a:spcPts val="0"/>
              </a:spcBef>
              <a:buSzTx/>
              <a:buNone/>
              <a:defRPr sz="2800">
                <a:latin typeface="Courier"/>
                <a:ea typeface="Courier"/>
                <a:cs typeface="Courier"/>
                <a:sym typeface="Couri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5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46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47" name="Shape 47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4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1003300" y="2159000"/>
            <a:ext cx="5118100" cy="5357298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57" name="Shape 57"/>
          <p:cNvSpPr/>
          <p:nvPr>
            <p:ph type="title"/>
          </p:nvPr>
        </p:nvSpPr>
        <p:spPr>
          <a:xfrm>
            <a:off x="114300" y="457200"/>
            <a:ext cx="11099800" cy="107250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body" sz="half" idx="1"/>
          </p:nvPr>
        </p:nvSpPr>
        <p:spPr>
          <a:xfrm>
            <a:off x="1130300" y="2159000"/>
            <a:ext cx="4960492" cy="5357298"/>
          </a:xfrm>
          <a:prstGeom prst="rect">
            <a:avLst/>
          </a:prstGeom>
        </p:spPr>
        <p:txBody>
          <a:bodyPr anchor="t"/>
          <a:lstStyle>
            <a:lvl1pPr marL="292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1pPr>
            <a:lvl2pPr marL="7366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2pPr>
            <a:lvl3pPr marL="1181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3pPr>
            <a:lvl4pPr marL="16256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4pPr>
            <a:lvl5pPr marL="2070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60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61" name="Shape 61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62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63" name="Shape 63"/>
          <p:cNvSpPr/>
          <p:nvPr/>
        </p:nvSpPr>
        <p:spPr>
          <a:xfrm>
            <a:off x="6883400" y="2198151"/>
            <a:ext cx="5118100" cy="5357298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64" name="Shape 64"/>
          <p:cNvSpPr/>
          <p:nvPr>
            <p:ph type="body" sz="half" idx="13"/>
          </p:nvPr>
        </p:nvSpPr>
        <p:spPr>
          <a:xfrm>
            <a:off x="7013004" y="2198151"/>
            <a:ext cx="4960492" cy="5357298"/>
          </a:xfrm>
          <a:prstGeom prst="rect">
            <a:avLst/>
          </a:prstGeom>
        </p:spPr>
        <p:txBody>
          <a:bodyPr anchor="t"/>
          <a:lstStyle>
            <a:lvl1pPr marL="292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1pPr>
            <a:lvl2pPr marL="7366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2pPr>
            <a:lvl3pPr marL="1181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3pPr>
            <a:lvl4pPr marL="16256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4pPr>
            <a:lvl5pPr marL="2070100" indent="-292100">
              <a:spcBef>
                <a:spcPts val="1000"/>
              </a:spcBef>
              <a:defRPr sz="32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1003300" y="2198151"/>
            <a:ext cx="10998201" cy="5357298"/>
          </a:xfrm>
          <a:prstGeom prst="rect">
            <a:avLst/>
          </a:prstGeom>
          <a:solidFill>
            <a:srgbClr val="F5ECD6"/>
          </a:solidFill>
          <a:ln w="12700">
            <a:solidFill>
              <a:srgbClr val="552B95"/>
            </a:solidFill>
            <a:miter lim="400000"/>
          </a:ln>
        </p:spPr>
        <p:txBody>
          <a:bodyPr lIns="33866" tIns="33866" rIns="33866" bIns="33866"/>
          <a:lstStyle/>
          <a:p>
            <a:pPr algn="l" defTabSz="550333">
              <a:defRPr b="1"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73" name="Shape 73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anchor="ctr"/>
          <a:lstStyle>
            <a:lvl1pPr algn="ctr">
              <a:defRPr sz="8000"/>
            </a:lvl1pPr>
          </a:lstStyle>
          <a:p>
            <a:pPr/>
            <a:r>
              <a:t>Title Text</a:t>
            </a:r>
          </a:p>
        </p:txBody>
      </p:sp>
      <p:pic>
        <p:nvPicPr>
          <p:cNvPr id="74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75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76" name="Shape 76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77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8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89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90" name="Shape 90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91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92" name="Shape 92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2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03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04" name="Shape 104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05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2" name="Shape 122"/>
          <p:cNvSpPr/>
          <p:nvPr>
            <p:ph type="title"/>
          </p:nvPr>
        </p:nvSpPr>
        <p:spPr>
          <a:xfrm>
            <a:off x="114300" y="457200"/>
            <a:ext cx="11099800" cy="106972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3" name="Shape 123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685800" indent="-342900">
              <a:spcBef>
                <a:spcPts val="3200"/>
              </a:spcBef>
              <a:defRPr sz="2800">
                <a:latin typeface="Garamond"/>
                <a:ea typeface="Garamond"/>
                <a:cs typeface="Garamond"/>
                <a:sym typeface="Garamond"/>
              </a:defRPr>
            </a:lvl2pPr>
            <a:lvl3pPr marL="1028700" indent="-342900">
              <a:spcBef>
                <a:spcPts val="3200"/>
              </a:spcBef>
              <a:defRPr sz="2800">
                <a:latin typeface="Garamond"/>
                <a:ea typeface="Garamond"/>
                <a:cs typeface="Garamond"/>
                <a:sym typeface="Garamond"/>
              </a:defRPr>
            </a:lvl3pPr>
            <a:lvl4pPr marL="1371600" indent="-342900">
              <a:spcBef>
                <a:spcPts val="3200"/>
              </a:spcBef>
              <a:defRPr sz="2800">
                <a:latin typeface="Garamond"/>
                <a:ea typeface="Garamond"/>
                <a:cs typeface="Garamond"/>
                <a:sym typeface="Garamond"/>
              </a:defRPr>
            </a:lvl4pPr>
            <a:lvl5pPr marL="1714500" indent="-342900">
              <a:spcBef>
                <a:spcPts val="3200"/>
              </a:spcBef>
              <a:defRPr sz="2800">
                <a:latin typeface="Garamond"/>
                <a:ea typeface="Garamond"/>
                <a:cs typeface="Garamond"/>
                <a:sym typeface="Garamon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4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125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126" name="Shape 126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127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4300" y="457200"/>
            <a:ext cx="11099800" cy="10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pic>
        <p:nvPicPr>
          <p:cNvPr id="3" name="image1.jpg"/>
          <p:cNvPicPr>
            <a:picLocks noChangeAspect="0"/>
          </p:cNvPicPr>
          <p:nvPr/>
        </p:nvPicPr>
        <p:blipFill>
          <a:blip r:embed="rId2">
            <a:extLst/>
          </a:blip>
          <a:srcRect l="0" t="51203" r="0" b="0"/>
          <a:stretch>
            <a:fillRect/>
          </a:stretch>
        </p:blipFill>
        <p:spPr>
          <a:xfrm>
            <a:off x="0" y="0"/>
            <a:ext cx="13004800" cy="350993"/>
          </a:xfrm>
          <a:prstGeom prst="rect">
            <a:avLst/>
          </a:prstGeom>
          <a:ln w="12700"/>
        </p:spPr>
      </p:pic>
      <p:pic>
        <p:nvPicPr>
          <p:cNvPr id="4" name="image2.jp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7533"/>
          <a:stretch>
            <a:fillRect/>
          </a:stretch>
        </p:blipFill>
        <p:spPr>
          <a:xfrm>
            <a:off x="0" y="8915399"/>
            <a:ext cx="13004800" cy="26011"/>
          </a:xfrm>
          <a:prstGeom prst="rect">
            <a:avLst/>
          </a:prstGeom>
          <a:ln w="12700"/>
        </p:spPr>
      </p:pic>
      <p:sp>
        <p:nvSpPr>
          <p:cNvPr id="5" name="Shape 5"/>
          <p:cNvSpPr/>
          <p:nvPr/>
        </p:nvSpPr>
        <p:spPr>
          <a:xfrm>
            <a:off x="304800" y="9029700"/>
            <a:ext cx="564545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3866" tIns="33866" rIns="33866" bIns="33866" anchor="ctr">
            <a:spAutoFit/>
          </a:bodyPr>
          <a:lstStyle/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Where We’ve Been and Where We Are: Implications for Diversity in Computing</a:t>
            </a:r>
          </a:p>
          <a:p>
            <a:pPr algn="l" defTabSz="550333">
              <a:defRPr sz="1400">
                <a:latin typeface="Garamond"/>
                <a:ea typeface="Garamond"/>
                <a:cs typeface="Garamond"/>
                <a:sym typeface="Garamond"/>
              </a:defRPr>
            </a:pPr>
            <a:r>
              <a:t>Dr. Michael S. Kirkpatrick • CAPWIC 2017</a:t>
            </a:r>
          </a:p>
        </p:txBody>
      </p:sp>
      <p:pic>
        <p:nvPicPr>
          <p:cNvPr id="6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39500" y="8166100"/>
            <a:ext cx="1499350" cy="1520923"/>
          </a:xfrm>
          <a:prstGeom prst="rect">
            <a:avLst/>
          </a:prstGeom>
          <a:ln w="12700"/>
        </p:spPr>
      </p:pic>
      <p:sp>
        <p:nvSpPr>
          <p:cNvPr id="7" name="Shape 7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ln>
            <a:noFill/>
          </a:ln>
          <a:solidFill>
            <a:srgbClr val="000000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Relationship Id="rId25" Type="http://schemas.openxmlformats.org/officeDocument/2006/relationships/image" Target="../media/image61.png"/><Relationship Id="rId26" Type="http://schemas.openxmlformats.org/officeDocument/2006/relationships/image" Target="../media/image62.png"/><Relationship Id="rId27" Type="http://schemas.openxmlformats.org/officeDocument/2006/relationships/image" Target="../media/image63.png"/><Relationship Id="rId28" Type="http://schemas.openxmlformats.org/officeDocument/2006/relationships/image" Target="../media/image64.png"/><Relationship Id="rId29" Type="http://schemas.openxmlformats.org/officeDocument/2006/relationships/image" Target="../media/image65.png"/><Relationship Id="rId30" Type="http://schemas.openxmlformats.org/officeDocument/2006/relationships/image" Target="../media/image66.png"/><Relationship Id="rId31" Type="http://schemas.openxmlformats.org/officeDocument/2006/relationships/image" Target="../media/image6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20" Type="http://schemas.openxmlformats.org/officeDocument/2006/relationships/image" Target="../media/image86.png"/><Relationship Id="rId21" Type="http://schemas.openxmlformats.org/officeDocument/2006/relationships/image" Target="../media/image87.png"/><Relationship Id="rId22" Type="http://schemas.openxmlformats.org/officeDocument/2006/relationships/image" Target="../media/image88.png"/><Relationship Id="rId23" Type="http://schemas.openxmlformats.org/officeDocument/2006/relationships/image" Target="../media/image8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20" Type="http://schemas.openxmlformats.org/officeDocument/2006/relationships/image" Target="../media/image86.png"/><Relationship Id="rId21" Type="http://schemas.openxmlformats.org/officeDocument/2006/relationships/image" Target="../media/image87.png"/><Relationship Id="rId22" Type="http://schemas.openxmlformats.org/officeDocument/2006/relationships/image" Target="../media/image88.png"/><Relationship Id="rId23" Type="http://schemas.openxmlformats.org/officeDocument/2006/relationships/image" Target="../media/image8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2" Type="http://schemas.openxmlformats.org/officeDocument/2006/relationships/image" Target="../media/image103.png"/><Relationship Id="rId13" Type="http://schemas.openxmlformats.org/officeDocument/2006/relationships/image" Target="../media/image10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image" Target="../media/image128.png"/><Relationship Id="rId10" Type="http://schemas.openxmlformats.org/officeDocument/2006/relationships/image" Target="../media/image129.png"/><Relationship Id="rId11" Type="http://schemas.openxmlformats.org/officeDocument/2006/relationships/image" Target="../media/image130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girlswhocode.com" TargetMode="External"/><Relationship Id="rId3" Type="http://schemas.openxmlformats.org/officeDocument/2006/relationships/hyperlink" Target="https://modelviewculture.com" TargetMode="Externa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girlswhocode.com" TargetMode="Externa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b="1" sz="5332"/>
            </a:pPr>
            <a:r>
              <a:t>Where We’ve Been and Where We Are</a:t>
            </a:r>
          </a:p>
          <a:p>
            <a:pPr defTabSz="502412">
              <a:defRPr sz="4816"/>
            </a:pPr>
            <a:r>
              <a:t>Implications for Diversity in Computing</a:t>
            </a:r>
          </a:p>
          <a:p>
            <a:pPr algn="r" defTabSz="502412">
              <a:defRPr sz="5332"/>
            </a:pPr>
          </a:p>
          <a:p>
            <a:pPr algn="r" defTabSz="502412">
              <a:defRPr sz="4816"/>
            </a:pPr>
            <a:r>
              <a:t>Michael S. Kirkpatrick</a:t>
            </a:r>
          </a:p>
          <a:p>
            <a:pPr algn="r" defTabSz="502412">
              <a:defRPr sz="3784"/>
            </a:pPr>
            <a:r>
              <a:t>JMU Computer Science</a:t>
            </a:r>
          </a:p>
          <a:p>
            <a:pPr algn="r" defTabSz="502412">
              <a:defRPr sz="3784"/>
            </a:pPr>
            <a:r>
              <a:t>CAPWIC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26700" y="2870200"/>
            <a:ext cx="3115839" cy="200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9500" y="5459110"/>
            <a:ext cx="2032000" cy="1349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3155716"/>
            <a:ext cx="2247900" cy="1537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63100" y="684457"/>
            <a:ext cx="3162300" cy="179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80200" y="3613150"/>
            <a:ext cx="1714500" cy="171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17000" y="5283200"/>
            <a:ext cx="2552700" cy="170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48100" y="5987300"/>
            <a:ext cx="5308600" cy="47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0534" y="5047875"/>
            <a:ext cx="1068833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94500" y="6813550"/>
            <a:ext cx="1910060" cy="191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156200" y="4356100"/>
            <a:ext cx="1270000" cy="78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13700" y="990600"/>
            <a:ext cx="1529138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ropped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52450" y="556553"/>
            <a:ext cx="2946400" cy="198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dropped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5600" y="7772400"/>
            <a:ext cx="3556000" cy="86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dropped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622800" y="1504950"/>
            <a:ext cx="2468132" cy="138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dropped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775200" y="6591300"/>
            <a:ext cx="2032000" cy="203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droppedImag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781300" y="6596428"/>
            <a:ext cx="1714500" cy="1018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droppedImag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118600" y="6957710"/>
            <a:ext cx="3670300" cy="651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roppedImag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683000" y="975988"/>
            <a:ext cx="1524001" cy="1057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roppedImage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5029200" y="3136900"/>
            <a:ext cx="152400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droppedImag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928367" y="2990902"/>
            <a:ext cx="2656333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droppedImage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438900" y="5029200"/>
            <a:ext cx="2667000" cy="133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droppedImage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0000680" y="2463800"/>
            <a:ext cx="2680840" cy="64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droppedImage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273300" y="5632450"/>
            <a:ext cx="2250831" cy="80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droppedImage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6997700" y="2317644"/>
            <a:ext cx="1524000" cy="1117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4318000" y="5338762"/>
            <a:ext cx="1905000" cy="33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roppedImage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4991100" y="508000"/>
            <a:ext cx="3187700" cy="54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droppedImage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997200" y="3822700"/>
            <a:ext cx="1905000" cy="133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droppedImage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8953500" y="4150783"/>
            <a:ext cx="2032001" cy="67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droppedImage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9055100" y="7835900"/>
            <a:ext cx="1905000" cy="88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droppedImage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869950" y="6776394"/>
            <a:ext cx="1270000" cy="7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7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7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9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6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Class="entr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Class="entr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3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Class="entr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Class="entr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Class="entr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5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Class="entr" nodeType="after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000"/>
                            </p:stCondLst>
                            <p:childTnLst>
                              <p:par>
                                <p:cTn id="125" presetClass="entr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23"/>
      <p:bldP build="whole" bldLvl="1" animBg="1" rev="0" advAuto="0" spid="305" grpId="3"/>
      <p:bldP build="whole" bldLvl="1" animBg="1" rev="0" advAuto="0" spid="280" grpId="7"/>
      <p:bldP build="whole" bldLvl="1" animBg="1" rev="0" advAuto="0" spid="290" grpId="20"/>
      <p:bldP build="whole" bldLvl="1" animBg="1" rev="0" advAuto="0" spid="303" grpId="30"/>
      <p:bldP build="whole" bldLvl="1" animBg="1" rev="0" advAuto="0" spid="286" grpId="13"/>
      <p:bldP build="whole" bldLvl="1" animBg="1" rev="0" advAuto="0" spid="307" grpId="4"/>
      <p:bldP build="whole" bldLvl="1" animBg="1" rev="0" advAuto="0" spid="306" grpId="11"/>
      <p:bldP build="whole" bldLvl="1" animBg="1" rev="0" advAuto="0" spid="284" grpId="8"/>
      <p:bldP build="whole" bldLvl="1" animBg="1" rev="0" advAuto="0" spid="302" grpId="17"/>
      <p:bldP build="whole" bldLvl="1" animBg="1" rev="0" advAuto="0" spid="304" grpId="2"/>
      <p:bldP build="whole" bldLvl="1" animBg="1" rev="0" advAuto="0" spid="308" grpId="18"/>
      <p:bldP build="whole" bldLvl="1" animBg="1" rev="0" advAuto="0" spid="281" grpId="19"/>
      <p:bldP build="whole" bldLvl="1" animBg="1" rev="0" advAuto="0" spid="288" grpId="9"/>
      <p:bldP build="whole" bldLvl="1" animBg="1" rev="0" advAuto="0" spid="300" grpId="1"/>
      <p:bldP build="whole" bldLvl="1" animBg="1" rev="0" advAuto="0" spid="289" grpId="14"/>
      <p:bldP build="whole" bldLvl="1" animBg="1" rev="0" advAuto="0" spid="296" grpId="6"/>
      <p:bldP build="whole" bldLvl="1" animBg="1" rev="0" advAuto="0" spid="287" grpId="25"/>
      <p:bldP build="whole" bldLvl="1" animBg="1" rev="0" advAuto="0" spid="285" grpId="12"/>
      <p:bldP build="whole" bldLvl="1" animBg="1" rev="0" advAuto="0" spid="293" grpId="26"/>
      <p:bldP build="whole" bldLvl="1" animBg="1" rev="0" advAuto="0" spid="297" grpId="27"/>
      <p:bldP build="whole" bldLvl="1" animBg="1" rev="0" advAuto="0" spid="309" grpId="5"/>
      <p:bldP build="whole" bldLvl="1" animBg="1" rev="0" advAuto="0" spid="299" grpId="16"/>
      <p:bldP build="whole" bldLvl="1" animBg="1" rev="0" advAuto="0" spid="295" grpId="22"/>
      <p:bldP build="whole" bldLvl="1" animBg="1" rev="0" advAuto="0" spid="298" grpId="28"/>
      <p:bldP build="whole" bldLvl="1" animBg="1" rev="0" advAuto="0" spid="301" grpId="29"/>
      <p:bldP build="whole" bldLvl="1" animBg="1" rev="0" advAuto="0" spid="283" grpId="24"/>
      <p:bldP build="whole" bldLvl="1" animBg="1" rev="0" advAuto="0" spid="291" grpId="10"/>
      <p:bldP build="whole" bldLvl="1" animBg="1" rev="0" advAuto="0" spid="292" grpId="21"/>
      <p:bldP build="whole" bldLvl="1" animBg="1" rev="0" advAuto="0" spid="294" grpId="1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Top 10 Best Jobs in America 2017*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Mobile Applications Developer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Risk Management Director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Landman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Product Analyst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Information Assurance Analyst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Quality Assurance Coordinator (RN)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Clinical Applications Specialist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Hospital Administrator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Database Analyst</a:t>
            </a:r>
          </a:p>
          <a:p>
            <a:pPr marL="564444" indent="-564444" defTabSz="647700">
              <a:spcBef>
                <a:spcPts val="0"/>
              </a:spcBef>
              <a:buSzPct val="100000"/>
              <a:buAutoNum type="arabicPeriod" startAt="1"/>
              <a:defRPr sz="3200">
                <a:uFill>
                  <a:solidFill>
                    <a:srgbClr val="000000"/>
                  </a:solidFill>
                </a:uFill>
              </a:defRPr>
            </a:pPr>
            <a:r>
              <a:t>Finance &amp; Administration Director</a:t>
            </a:r>
          </a:p>
        </p:txBody>
      </p:sp>
      <p:sp>
        <p:nvSpPr>
          <p:cNvPr id="312" name="Shape 312"/>
          <p:cNvSpPr/>
          <p:nvPr/>
        </p:nvSpPr>
        <p:spPr>
          <a:xfrm>
            <a:off x="987921" y="7701151"/>
            <a:ext cx="11028958" cy="375891"/>
          </a:xfrm>
          <a:prstGeom prst="rect">
            <a:avLst/>
          </a:prstGeom>
          <a:solidFill>
            <a:srgbClr val="F5ECD6"/>
          </a:solidFill>
          <a:ln w="12700">
            <a:solidFill>
              <a:srgbClr val="522A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647700">
              <a:buClr>
                <a:srgbClr val="000000"/>
              </a:buClr>
              <a:buFont typeface="Garamond"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*CNN Money (</a:t>
            </a:r>
            <a:r>
              <a:rPr sz="1600">
                <a:latin typeface="Courier"/>
                <a:ea typeface="Courier"/>
                <a:cs typeface="Courier"/>
                <a:sym typeface="Courier"/>
              </a:rPr>
              <a:t>http://money.cnn.com/pf/best-jobs/2017/list/</a:t>
            </a:r>
            <a:r>
              <a:t>)</a:t>
            </a:r>
          </a:p>
        </p:txBody>
      </p:sp>
      <p:sp>
        <p:nvSpPr>
          <p:cNvPr id="313" name="Shape 313"/>
          <p:cNvSpPr/>
          <p:nvPr/>
        </p:nvSpPr>
        <p:spPr>
          <a:xfrm>
            <a:off x="1605084" y="1943100"/>
            <a:ext cx="5324137" cy="444500"/>
          </a:xfrm>
          <a:prstGeom prst="roundRect">
            <a:avLst>
              <a:gd name="adj" fmla="val 32698"/>
            </a:avLst>
          </a:prstGeom>
          <a:solidFill>
            <a:srgbClr val="522A95">
              <a:alpha val="50000"/>
            </a:srgbClr>
          </a:solidFill>
          <a:ln w="25400">
            <a:solidFill>
              <a:srgbClr val="F5ECD6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825500">
              <a:buClr>
                <a:srgbClr val="000000"/>
              </a:buClr>
              <a:defRPr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314" name="Shape 314"/>
          <p:cNvSpPr/>
          <p:nvPr/>
        </p:nvSpPr>
        <p:spPr>
          <a:xfrm>
            <a:off x="1605084" y="3306474"/>
            <a:ext cx="2836103" cy="444501"/>
          </a:xfrm>
          <a:prstGeom prst="roundRect">
            <a:avLst>
              <a:gd name="adj" fmla="val 32698"/>
            </a:avLst>
          </a:prstGeom>
          <a:solidFill>
            <a:srgbClr val="522A95">
              <a:alpha val="50000"/>
            </a:srgbClr>
          </a:solidFill>
          <a:ln w="25400">
            <a:solidFill>
              <a:srgbClr val="F5ECD6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825500">
              <a:buClr>
                <a:srgbClr val="000000"/>
              </a:buClr>
              <a:defRPr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315" name="Shape 315"/>
          <p:cNvSpPr/>
          <p:nvPr/>
        </p:nvSpPr>
        <p:spPr>
          <a:xfrm>
            <a:off x="1605084" y="3787869"/>
            <a:ext cx="5194301" cy="444501"/>
          </a:xfrm>
          <a:prstGeom prst="roundRect">
            <a:avLst>
              <a:gd name="adj" fmla="val 32698"/>
            </a:avLst>
          </a:prstGeom>
          <a:solidFill>
            <a:srgbClr val="522A95">
              <a:alpha val="50000"/>
            </a:srgbClr>
          </a:solidFill>
          <a:ln w="25400">
            <a:solidFill>
              <a:srgbClr val="F5ECD6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825500">
              <a:buClr>
                <a:srgbClr val="000000"/>
              </a:buClr>
              <a:defRPr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316" name="Shape 316"/>
          <p:cNvSpPr/>
          <p:nvPr/>
        </p:nvSpPr>
        <p:spPr>
          <a:xfrm>
            <a:off x="1605084" y="4705350"/>
            <a:ext cx="5173691" cy="444500"/>
          </a:xfrm>
          <a:prstGeom prst="roundRect">
            <a:avLst>
              <a:gd name="adj" fmla="val 32698"/>
            </a:avLst>
          </a:prstGeom>
          <a:solidFill>
            <a:srgbClr val="522A95">
              <a:alpha val="50000"/>
            </a:srgbClr>
          </a:solidFill>
          <a:ln w="25400">
            <a:solidFill>
              <a:srgbClr val="F5ECD6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825500">
              <a:buClr>
                <a:srgbClr val="000000"/>
              </a:buClr>
              <a:defRPr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  <p:sp>
        <p:nvSpPr>
          <p:cNvPr id="317" name="Shape 317"/>
          <p:cNvSpPr/>
          <p:nvPr/>
        </p:nvSpPr>
        <p:spPr>
          <a:xfrm>
            <a:off x="1605084" y="5607238"/>
            <a:ext cx="2991374" cy="444501"/>
          </a:xfrm>
          <a:prstGeom prst="roundRect">
            <a:avLst>
              <a:gd name="adj" fmla="val 32698"/>
            </a:avLst>
          </a:prstGeom>
          <a:solidFill>
            <a:srgbClr val="522A95">
              <a:alpha val="50000"/>
            </a:srgbClr>
          </a:solidFill>
          <a:ln w="25400">
            <a:solidFill>
              <a:srgbClr val="F5ECD6">
                <a:alpha val="50000"/>
              </a:srgbClr>
            </a:solidFill>
            <a:miter lim="400000"/>
          </a:ln>
        </p:spPr>
        <p:txBody>
          <a:bodyPr lIns="0" tIns="0" rIns="0" bIns="0"/>
          <a:lstStyle/>
          <a:p>
            <a:pPr defTabSz="825500">
              <a:buClr>
                <a:srgbClr val="000000"/>
              </a:buClr>
              <a:defRPr sz="2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"/>
      <p:bldP build="whole" bldLvl="1" animBg="1" rev="0" advAuto="0" spid="316" grpId="4"/>
      <p:bldP build="whole" bldLvl="1" animBg="1" rev="0" advAuto="0" spid="314" grpId="2"/>
      <p:bldP build="whole" bldLvl="1" animBg="1" rev="0" advAuto="0" spid="317" grpId="5"/>
      <p:bldP build="whole" bldLvl="1" animBg="1" rev="0" advAuto="0" spid="315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Computer Science is...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t>collaborative</a:t>
            </a: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t>beneficial to society</a:t>
            </a: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t>fun and interesting</a:t>
            </a: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</a:defRPr>
            </a:pPr>
            <a:r>
              <a:t>…and it should reflect society</a:t>
            </a:r>
          </a:p>
        </p:txBody>
      </p:sp>
      <p:sp>
        <p:nvSpPr>
          <p:cNvPr id="320" name="Shape 320"/>
          <p:cNvSpPr/>
          <p:nvPr/>
        </p:nvSpPr>
        <p:spPr>
          <a:xfrm>
            <a:off x="1462548" y="2498935"/>
            <a:ext cx="3136336" cy="786645"/>
          </a:xfrm>
          <a:prstGeom prst="rect">
            <a:avLst/>
          </a:prstGeom>
          <a:solidFill>
            <a:srgbClr val="F5E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1" name="Shape 321"/>
          <p:cNvSpPr/>
          <p:nvPr/>
        </p:nvSpPr>
        <p:spPr>
          <a:xfrm>
            <a:off x="1559358" y="3545630"/>
            <a:ext cx="4472704" cy="786644"/>
          </a:xfrm>
          <a:prstGeom prst="rect">
            <a:avLst/>
          </a:prstGeom>
          <a:solidFill>
            <a:srgbClr val="F5E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2" name="Shape 322"/>
          <p:cNvSpPr/>
          <p:nvPr/>
        </p:nvSpPr>
        <p:spPr>
          <a:xfrm>
            <a:off x="1446413" y="4949374"/>
            <a:ext cx="4288223" cy="786644"/>
          </a:xfrm>
          <a:prstGeom prst="rect">
            <a:avLst/>
          </a:prstGeom>
          <a:solidFill>
            <a:srgbClr val="F5E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446413" y="6044473"/>
            <a:ext cx="6715215" cy="786645"/>
          </a:xfrm>
          <a:prstGeom prst="rect">
            <a:avLst/>
          </a:prstGeom>
          <a:solidFill>
            <a:srgbClr val="F5EC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700" fill="hold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Class="exit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0" dur="700" fill="hold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Class="exit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4" dur="700" fill="hold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9" dur="700" fill="hold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2"/>
      <p:bldP build="whole" bldLvl="1" animBg="1" rev="0" advAuto="0" spid="322" grpId="3"/>
      <p:bldP build="whole" bldLvl="1" animBg="1" rev="0" advAuto="0" spid="320" grpId="1"/>
      <p:bldP build="whole" bldLvl="1" animBg="1" rev="0" advAuto="0" spid="323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3154" y="685801"/>
            <a:ext cx="16510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3112" y="3452018"/>
            <a:ext cx="18796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2700" y="2223513"/>
            <a:ext cx="2006600" cy="200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2660" y="3992700"/>
            <a:ext cx="21336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7552" y="4558686"/>
            <a:ext cx="16637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95424" y="3866572"/>
            <a:ext cx="1587501" cy="2020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53450" y="783864"/>
            <a:ext cx="1524000" cy="1780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2601" y="3263900"/>
            <a:ext cx="1397001" cy="139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43060" y="6339750"/>
            <a:ext cx="18161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12162" y="6378719"/>
            <a:ext cx="1841501" cy="2452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67220" y="3254237"/>
            <a:ext cx="1917701" cy="191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dropped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6100" y="4658783"/>
            <a:ext cx="1625600" cy="1921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dropped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236602" y="1954273"/>
            <a:ext cx="1625601" cy="227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dropped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565" y="6583362"/>
            <a:ext cx="1528130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dropped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88616" y="2870200"/>
            <a:ext cx="1456268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asted-imag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389418" y="651198"/>
            <a:ext cx="1917701" cy="211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roppedImag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363419" y="581818"/>
            <a:ext cx="3306662" cy="218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droppedImag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610260" y="6184777"/>
            <a:ext cx="1515262" cy="193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droppedImage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91330" y="685801"/>
            <a:ext cx="20066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asted-imag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5055836" y="4832101"/>
            <a:ext cx="1917701" cy="2388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droppedImage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0414988" y="5388164"/>
            <a:ext cx="1816101" cy="236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asted-image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850164" y="6828847"/>
            <a:ext cx="1587501" cy="2002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5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5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5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2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5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5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2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25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25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25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25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25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2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2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6" dur="25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4" dur="2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8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Class="entr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2" dur="2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3"/>
      <p:bldP build="whole" bldLvl="1" animBg="1" rev="0" advAuto="0" spid="335" grpId="9"/>
      <p:bldP build="whole" bldLvl="1" animBg="1" rev="0" advAuto="0" spid="339" grpId="19"/>
      <p:bldP build="whole" bldLvl="1" animBg="1" rev="0" advAuto="0" spid="341" grpId="17"/>
      <p:bldP build="whole" bldLvl="1" animBg="1" rev="0" advAuto="0" spid="326" grpId="6"/>
      <p:bldP build="whole" bldLvl="1" animBg="1" rev="0" advAuto="0" spid="334" grpId="3"/>
      <p:bldP build="whole" bldLvl="1" animBg="1" rev="0" advAuto="0" spid="346" grpId="21"/>
      <p:bldP build="whole" bldLvl="1" animBg="1" rev="0" advAuto="0" spid="336" grpId="11"/>
      <p:bldP build="whole" bldLvl="1" animBg="1" rev="0" advAuto="0" spid="331" grpId="5"/>
      <p:bldP build="whole" bldLvl="1" animBg="1" rev="0" advAuto="0" spid="332" grpId="16"/>
      <p:bldP build="whole" bldLvl="1" animBg="1" rev="0" advAuto="0" spid="330" grpId="4"/>
      <p:bldP build="whole" bldLvl="1" animBg="1" rev="0" advAuto="0" spid="338" grpId="15"/>
      <p:bldP build="whole" bldLvl="1" animBg="1" rev="0" advAuto="0" spid="340" grpId="10"/>
      <p:bldP build="whole" bldLvl="1" animBg="1" rev="0" advAuto="0" spid="342" grpId="14"/>
      <p:bldP build="whole" bldLvl="1" animBg="1" rev="0" advAuto="0" spid="344" grpId="20"/>
      <p:bldP build="whole" bldLvl="1" animBg="1" rev="0" advAuto="0" spid="333" grpId="8"/>
      <p:bldP build="whole" bldLvl="1" animBg="1" rev="0" advAuto="0" spid="328" grpId="18"/>
      <p:bldP build="whole" bldLvl="1" animBg="1" rev="0" advAuto="0" spid="327" grpId="2"/>
      <p:bldP build="whole" bldLvl="1" animBg="1" rev="0" advAuto="0" spid="329" grpId="7"/>
      <p:bldP build="whole" bldLvl="1" animBg="1" rev="0" advAuto="0" spid="337" grpId="12"/>
      <p:bldP build="whole" bldLvl="1" animBg="1" rev="0" advAuto="0" spid="325" grpId="1"/>
      <p:bldP build="whole" bldLvl="1" animBg="1" rev="0" advAuto="0" spid="345" grpId="2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3154" y="685801"/>
            <a:ext cx="16510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3112" y="3452018"/>
            <a:ext cx="18796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2700" y="2223513"/>
            <a:ext cx="2006600" cy="200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2660" y="3992700"/>
            <a:ext cx="21336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7552" y="4558686"/>
            <a:ext cx="16637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95424" y="3866572"/>
            <a:ext cx="1587501" cy="2020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53450" y="783864"/>
            <a:ext cx="1524000" cy="1780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2601" y="3263900"/>
            <a:ext cx="1397001" cy="139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43060" y="6339750"/>
            <a:ext cx="18161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612162" y="6378719"/>
            <a:ext cx="1841501" cy="2452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67220" y="3254237"/>
            <a:ext cx="1917701" cy="191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dropped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46100" y="4658783"/>
            <a:ext cx="1625600" cy="1921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dropped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236602" y="1954273"/>
            <a:ext cx="1625601" cy="2275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dropped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0565" y="6583362"/>
            <a:ext cx="1528130" cy="22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dropped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88616" y="2870200"/>
            <a:ext cx="1456268" cy="218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asted-imag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389418" y="651198"/>
            <a:ext cx="1917701" cy="2111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droppedImag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363419" y="581818"/>
            <a:ext cx="3306662" cy="218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droppedImag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6610260" y="6184777"/>
            <a:ext cx="1515262" cy="193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droppedImage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91330" y="685801"/>
            <a:ext cx="20066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asted-imag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5055836" y="4832101"/>
            <a:ext cx="1917701" cy="2388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droppedImage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0414988" y="5388164"/>
            <a:ext cx="1816101" cy="2369186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7151585" y="3641161"/>
            <a:ext cx="3602832" cy="1866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401" y="5563"/>
                </a:lnTo>
                <a:lnTo>
                  <a:pt x="2401" y="20484"/>
                </a:lnTo>
                <a:cubicBezTo>
                  <a:pt x="2401" y="21100"/>
                  <a:pt x="2660" y="21600"/>
                  <a:pt x="2979" y="21600"/>
                </a:cubicBezTo>
                <a:lnTo>
                  <a:pt x="21022" y="21600"/>
                </a:lnTo>
                <a:cubicBezTo>
                  <a:pt x="21341" y="21600"/>
                  <a:pt x="21600" y="21100"/>
                  <a:pt x="21600" y="20484"/>
                </a:cubicBezTo>
                <a:lnTo>
                  <a:pt x="21600" y="4989"/>
                </a:lnTo>
                <a:cubicBezTo>
                  <a:pt x="21600" y="4372"/>
                  <a:pt x="21341" y="3873"/>
                  <a:pt x="21022" y="3873"/>
                </a:cubicBezTo>
                <a:lnTo>
                  <a:pt x="3245" y="3873"/>
                </a:lnTo>
                <a:lnTo>
                  <a:pt x="0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Radia Perlman invented key parts of the Internet</a:t>
            </a:r>
          </a:p>
        </p:txBody>
      </p:sp>
      <p:sp>
        <p:nvSpPr>
          <p:cNvPr id="370" name="Shape 370"/>
          <p:cNvSpPr/>
          <p:nvPr/>
        </p:nvSpPr>
        <p:spPr>
          <a:xfrm>
            <a:off x="8178070" y="6607581"/>
            <a:ext cx="3202385" cy="1865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14" y="0"/>
                </a:moveTo>
                <a:lnTo>
                  <a:pt x="20505" y="3865"/>
                </a:lnTo>
                <a:lnTo>
                  <a:pt x="650" y="3865"/>
                </a:lnTo>
                <a:cubicBezTo>
                  <a:pt x="291" y="3865"/>
                  <a:pt x="0" y="4365"/>
                  <a:pt x="0" y="4982"/>
                </a:cubicBezTo>
                <a:lnTo>
                  <a:pt x="0" y="20483"/>
                </a:lnTo>
                <a:cubicBezTo>
                  <a:pt x="0" y="21100"/>
                  <a:pt x="291" y="21600"/>
                  <a:pt x="650" y="21600"/>
                </a:cubicBezTo>
                <a:lnTo>
                  <a:pt x="20950" y="21600"/>
                </a:lnTo>
                <a:cubicBezTo>
                  <a:pt x="21309" y="21600"/>
                  <a:pt x="21600" y="21100"/>
                  <a:pt x="21600" y="20483"/>
                </a:cubicBezTo>
                <a:lnTo>
                  <a:pt x="21600" y="4982"/>
                </a:lnTo>
                <a:cubicBezTo>
                  <a:pt x="21600" y="4739"/>
                  <a:pt x="21545" y="4526"/>
                  <a:pt x="21469" y="4343"/>
                </a:cubicBezTo>
                <a:lnTo>
                  <a:pt x="21014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Hedi Lamarr’s invention made Bluetooth possible</a:t>
            </a:r>
          </a:p>
        </p:txBody>
      </p:sp>
      <p:sp>
        <p:nvSpPr>
          <p:cNvPr id="371" name="Shape 371"/>
          <p:cNvSpPr/>
          <p:nvPr/>
        </p:nvSpPr>
        <p:spPr>
          <a:xfrm>
            <a:off x="5375138" y="732794"/>
            <a:ext cx="4448176" cy="2182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8" y="0"/>
                </a:moveTo>
                <a:cubicBezTo>
                  <a:pt x="210" y="0"/>
                  <a:pt x="0" y="427"/>
                  <a:pt x="0" y="954"/>
                </a:cubicBezTo>
                <a:lnTo>
                  <a:pt x="0" y="10714"/>
                </a:lnTo>
                <a:cubicBezTo>
                  <a:pt x="0" y="11241"/>
                  <a:pt x="210" y="11668"/>
                  <a:pt x="468" y="11668"/>
                </a:cubicBezTo>
                <a:lnTo>
                  <a:pt x="19154" y="11668"/>
                </a:lnTo>
                <a:lnTo>
                  <a:pt x="21600" y="21600"/>
                </a:lnTo>
                <a:lnTo>
                  <a:pt x="19925" y="10474"/>
                </a:lnTo>
                <a:lnTo>
                  <a:pt x="19925" y="954"/>
                </a:lnTo>
                <a:cubicBezTo>
                  <a:pt x="19925" y="427"/>
                  <a:pt x="19716" y="0"/>
                  <a:pt x="19457" y="0"/>
                </a:cubicBezTo>
                <a:lnTo>
                  <a:pt x="468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Barbara Liskov’s work is critical for OOP</a:t>
            </a:r>
          </a:p>
        </p:txBody>
      </p:sp>
      <p:sp>
        <p:nvSpPr>
          <p:cNvPr id="372" name="Shape 372"/>
          <p:cNvSpPr/>
          <p:nvPr/>
        </p:nvSpPr>
        <p:spPr>
          <a:xfrm>
            <a:off x="3230214" y="1966973"/>
            <a:ext cx="3160316" cy="263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59" y="0"/>
                </a:moveTo>
                <a:cubicBezTo>
                  <a:pt x="295" y="0"/>
                  <a:pt x="0" y="354"/>
                  <a:pt x="0" y="791"/>
                </a:cubicBezTo>
                <a:lnTo>
                  <a:pt x="0" y="13226"/>
                </a:lnTo>
                <a:cubicBezTo>
                  <a:pt x="0" y="13664"/>
                  <a:pt x="295" y="14018"/>
                  <a:pt x="659" y="14018"/>
                </a:cubicBezTo>
                <a:lnTo>
                  <a:pt x="2395" y="14018"/>
                </a:lnTo>
                <a:lnTo>
                  <a:pt x="3019" y="21600"/>
                </a:lnTo>
                <a:lnTo>
                  <a:pt x="3646" y="14018"/>
                </a:lnTo>
                <a:lnTo>
                  <a:pt x="20941" y="14018"/>
                </a:lnTo>
                <a:cubicBezTo>
                  <a:pt x="21305" y="14018"/>
                  <a:pt x="21600" y="13664"/>
                  <a:pt x="21600" y="13226"/>
                </a:cubicBezTo>
                <a:lnTo>
                  <a:pt x="21600" y="791"/>
                </a:lnTo>
                <a:cubicBezTo>
                  <a:pt x="21600" y="354"/>
                  <a:pt x="21305" y="0"/>
                  <a:pt x="20941" y="0"/>
                </a:cubicBezTo>
                <a:lnTo>
                  <a:pt x="659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Frances Allen made optimizing compilers possible</a:t>
            </a:r>
          </a:p>
        </p:txBody>
      </p:sp>
      <p:pic>
        <p:nvPicPr>
          <p:cNvPr id="373" name="pasted-image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4850164" y="6828847"/>
            <a:ext cx="1587501" cy="200241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383245" y="5416041"/>
            <a:ext cx="5444729" cy="1245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175" y="2017"/>
                </a:lnTo>
                <a:lnTo>
                  <a:pt x="383" y="2017"/>
                </a:lnTo>
                <a:cubicBezTo>
                  <a:pt x="171" y="2017"/>
                  <a:pt x="0" y="2766"/>
                  <a:pt x="0" y="3689"/>
                </a:cubicBezTo>
                <a:lnTo>
                  <a:pt x="0" y="19927"/>
                </a:lnTo>
                <a:cubicBezTo>
                  <a:pt x="0" y="20851"/>
                  <a:pt x="171" y="21600"/>
                  <a:pt x="383" y="21600"/>
                </a:cubicBezTo>
                <a:lnTo>
                  <a:pt x="19446" y="21600"/>
                </a:lnTo>
                <a:cubicBezTo>
                  <a:pt x="19657" y="21600"/>
                  <a:pt x="19829" y="20851"/>
                  <a:pt x="19829" y="19927"/>
                </a:cubicBezTo>
                <a:lnTo>
                  <a:pt x="19829" y="4846"/>
                </a:lnTo>
                <a:lnTo>
                  <a:pt x="21600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Margaret Hamilton’s code saved the first moon landing</a:t>
            </a:r>
          </a:p>
        </p:txBody>
      </p:sp>
      <p:sp>
        <p:nvSpPr>
          <p:cNvPr id="375" name="Shape 375"/>
          <p:cNvSpPr/>
          <p:nvPr/>
        </p:nvSpPr>
        <p:spPr>
          <a:xfrm>
            <a:off x="2114550" y="7017066"/>
            <a:ext cx="5390357" cy="1666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78" y="7147"/>
                </a:lnTo>
                <a:lnTo>
                  <a:pt x="1078" y="20350"/>
                </a:lnTo>
                <a:cubicBezTo>
                  <a:pt x="1078" y="21040"/>
                  <a:pt x="1251" y="21600"/>
                  <a:pt x="1465" y="21600"/>
                </a:cubicBezTo>
                <a:lnTo>
                  <a:pt x="21214" y="21600"/>
                </a:lnTo>
                <a:cubicBezTo>
                  <a:pt x="21427" y="21600"/>
                  <a:pt x="21600" y="21040"/>
                  <a:pt x="21600" y="20350"/>
                </a:cubicBezTo>
                <a:lnTo>
                  <a:pt x="21600" y="6565"/>
                </a:lnTo>
                <a:cubicBezTo>
                  <a:pt x="21600" y="5875"/>
                  <a:pt x="21427" y="5315"/>
                  <a:pt x="21214" y="5315"/>
                </a:cubicBezTo>
                <a:lnTo>
                  <a:pt x="1679" y="5315"/>
                </a:lnTo>
                <a:lnTo>
                  <a:pt x="0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Ada Lovelace wrote the world’s first computer program</a:t>
            </a:r>
          </a:p>
        </p:txBody>
      </p:sp>
      <p:sp>
        <p:nvSpPr>
          <p:cNvPr id="376" name="Shape 376"/>
          <p:cNvSpPr/>
          <p:nvPr/>
        </p:nvSpPr>
        <p:spPr>
          <a:xfrm>
            <a:off x="397703" y="1971511"/>
            <a:ext cx="2182813" cy="1916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51" y="0"/>
                </a:moveTo>
                <a:lnTo>
                  <a:pt x="13667" y="7737"/>
                </a:lnTo>
                <a:lnTo>
                  <a:pt x="935" y="7737"/>
                </a:lnTo>
                <a:cubicBezTo>
                  <a:pt x="418" y="7737"/>
                  <a:pt x="0" y="8213"/>
                  <a:pt x="0" y="8801"/>
                </a:cubicBezTo>
                <a:lnTo>
                  <a:pt x="0" y="20536"/>
                </a:lnTo>
                <a:cubicBezTo>
                  <a:pt x="0" y="21124"/>
                  <a:pt x="418" y="21600"/>
                  <a:pt x="935" y="21600"/>
                </a:cubicBezTo>
                <a:lnTo>
                  <a:pt x="20665" y="21600"/>
                </a:lnTo>
                <a:cubicBezTo>
                  <a:pt x="21182" y="21600"/>
                  <a:pt x="21600" y="21124"/>
                  <a:pt x="21600" y="20536"/>
                </a:cubicBezTo>
                <a:lnTo>
                  <a:pt x="21600" y="8801"/>
                </a:lnTo>
                <a:cubicBezTo>
                  <a:pt x="21600" y="8213"/>
                  <a:pt x="21182" y="7737"/>
                  <a:pt x="20665" y="7737"/>
                </a:cubicBezTo>
                <a:lnTo>
                  <a:pt x="15438" y="7737"/>
                </a:lnTo>
                <a:lnTo>
                  <a:pt x="14551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Grace Hopper…</a:t>
            </a:r>
          </a:p>
        </p:txBody>
      </p:sp>
    </p:spTree>
  </p:cSld>
  <p:clrMapOvr>
    <a:masterClrMapping/>
  </p:clrMapOvr>
  <p:transition xmlns:p14="http://schemas.microsoft.com/office/powerpoint/2010/main" spd="med" advClick="0" advTm="0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499" fill="hold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499" fill="hold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499" fill="hold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7"/>
                            </p:stCondLst>
                            <p:childTnLst>
                              <p:par>
                                <p:cTn id="17" presetClass="exit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" dur="499" fill="hold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96"/>
                            </p:stCondLst>
                            <p:childTnLst>
                              <p:par>
                                <p:cTn id="21" presetClass="exit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2" dur="499" fill="hold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95"/>
                            </p:stCondLst>
                            <p:childTnLst>
                              <p:par>
                                <p:cTn id="25" presetClass="exit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6" dur="499" fill="hold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94"/>
                            </p:stCondLst>
                            <p:childTnLst>
                              <p:par>
                                <p:cTn id="29" presetClass="exit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0" dur="499" fill="hold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93"/>
                            </p:stCondLst>
                            <p:childTnLst>
                              <p:par>
                                <p:cTn id="33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4" dur="499" fill="hold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2"/>
                            </p:stCondLst>
                            <p:childTnLst>
                              <p:par>
                                <p:cTn id="37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499" fill="hold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91"/>
                            </p:stCondLst>
                            <p:childTnLst>
                              <p:par>
                                <p:cTn id="41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2" dur="499" fill="hold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90"/>
                            </p:stCondLst>
                            <p:childTnLst>
                              <p:par>
                                <p:cTn id="45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6" dur="499" fill="hold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89"/>
                            </p:stCondLst>
                            <p:childTnLst>
                              <p:par>
                                <p:cTn id="49" presetClass="exit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0" dur="499" fill="hold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88"/>
                            </p:stCondLst>
                            <p:childTnLst>
                              <p:par>
                                <p:cTn id="53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4" dur="499" fill="hold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87"/>
                            </p:stCondLst>
                            <p:childTnLst>
                              <p:par>
                                <p:cTn id="57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8" dur="499" fill="hold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986"/>
                            </p:stCondLst>
                            <p:childTnLst>
                              <p:par>
                                <p:cTn id="61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2" dur="499" fill="hold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499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499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8" dur="499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3" dur="499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click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8" dur="499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3" dur="499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8" dur="499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xit" nodeType="clickEffect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2" dur="500" fill="hold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Class="exit" nodeType="afterEffect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6" dur="500" fill="hold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Class="exit" nodeType="afterEffect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0" dur="500" fill="hold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Class="exit" nodeType="after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4" dur="500" fill="hold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Class="exit" nodeType="afterEffect" presetID="9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8" dur="500" fill="hold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Class="exit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2" dur="500" fill="hold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Class="exit" nodeType="after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6" dur="500" fill="hold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Class="exit" nodeType="afterEffect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0" dur="500" fill="hold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Class="exit" nodeType="afterEffect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4" dur="500" fill="hold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Class="exit" nodeType="after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8" dur="499" fill="hold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999"/>
                            </p:stCondLst>
                            <p:childTnLst>
                              <p:par>
                                <p:cTn id="141" presetClass="exit" nodeType="afterEffect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2" dur="500" fill="hold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499"/>
                            </p:stCondLst>
                            <p:childTnLst>
                              <p:par>
                                <p:cTn id="145" presetClass="exit" nodeType="after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6" dur="500" fill="hold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999"/>
                            </p:stCondLst>
                            <p:childTnLst>
                              <p:par>
                                <p:cTn id="149" presetClass="exit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0" dur="500" fill="hold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499"/>
                            </p:stCondLst>
                            <p:childTnLst>
                              <p:par>
                                <p:cTn id="153" presetClass="exit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4" dur="500" fill="hold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" grpId="6"/>
      <p:bldP build="whole" bldLvl="1" animBg="1" rev="0" advAuto="0" spid="348" grpId="2"/>
      <p:bldP build="whole" bldLvl="1" animBg="1" rev="0" advAuto="0" spid="374" grpId="35"/>
      <p:bldP build="whole" bldLvl="1" animBg="1" rev="0" advAuto="0" spid="369" grpId="17"/>
      <p:bldP build="whole" bldLvl="1" animBg="1" rev="0" advAuto="0" spid="367" grpId="28"/>
      <p:bldP build="whole" bldLvl="1" animBg="1" rev="0" advAuto="0" spid="359" grpId="9"/>
      <p:bldP build="whole" bldLvl="1" animBg="1" rev="0" advAuto="0" spid="352" grpId="8"/>
      <p:bldP build="whole" bldLvl="1" animBg="1" rev="0" advAuto="0" spid="363" grpId="1"/>
      <p:bldP build="whole" bldLvl="1" animBg="1" rev="0" advAuto="0" spid="353" grpId="7"/>
      <p:bldP build="whole" bldLvl="1" animBg="1" rev="0" advAuto="0" spid="369" grpId="27"/>
      <p:bldP build="whole" bldLvl="1" animBg="1" rev="0" advAuto="0" spid="362" grpId="26"/>
      <p:bldP build="whole" bldLvl="1" animBg="1" rev="0" advAuto="0" spid="365" grpId="14"/>
      <p:bldP build="whole" bldLvl="1" animBg="1" rev="0" advAuto="0" spid="355" grpId="13"/>
      <p:bldP build="whole" bldLvl="1" animBg="1" rev="0" advAuto="0" spid="366" grpId="23"/>
      <p:bldP build="whole" bldLvl="1" animBg="1" rev="0" advAuto="0" spid="373" grpId="15"/>
      <p:bldP build="whole" bldLvl="1" animBg="1" rev="0" advAuto="0" spid="364" grpId="12"/>
      <p:bldP build="whole" bldLvl="1" animBg="1" rev="0" advAuto="0" spid="360" grpId="25"/>
      <p:bldP build="whole" bldLvl="1" animBg="1" rev="0" advAuto="0" spid="371" grpId="18"/>
      <p:bldP build="whole" bldLvl="1" animBg="1" rev="0" advAuto="0" spid="361" grpId="30"/>
      <p:bldP build="whole" bldLvl="1" animBg="1" rev="0" advAuto="0" spid="371" grpId="24"/>
      <p:bldP build="whole" bldLvl="1" animBg="1" rev="0" advAuto="0" spid="372" grpId="19"/>
      <p:bldP build="whole" bldLvl="1" animBg="1" rev="0" advAuto="0" spid="375" grpId="21"/>
      <p:bldP build="whole" bldLvl="1" animBg="1" rev="0" advAuto="0" spid="354" grpId="3"/>
      <p:bldP build="whole" bldLvl="1" animBg="1" rev="0" advAuto="0" spid="376" grpId="22"/>
      <p:bldP build="whole" bldLvl="1" animBg="1" rev="0" advAuto="0" spid="351" grpId="32"/>
      <p:bldP build="whole" bldLvl="1" animBg="1" rev="0" advAuto="0" spid="370" grpId="16"/>
      <p:bldP build="whole" bldLvl="1" animBg="1" rev="0" advAuto="0" spid="356" grpId="10"/>
      <p:bldP build="whole" bldLvl="1" animBg="1" rev="0" advAuto="0" spid="374" grpId="20"/>
      <p:bldP build="whole" bldLvl="1" animBg="1" rev="0" advAuto="0" spid="358" grpId="5"/>
      <p:bldP build="whole" bldLvl="1" animBg="1" rev="0" advAuto="0" spid="368" grpId="29"/>
      <p:bldP build="whole" bldLvl="1" animBg="1" rev="0" advAuto="0" spid="372" grpId="33"/>
      <p:bldP build="whole" bldLvl="1" animBg="1" rev="0" advAuto="0" spid="375" grpId="36"/>
      <p:bldP build="whole" bldLvl="1" animBg="1" rev="0" advAuto="0" spid="376" grpId="34"/>
      <p:bldP build="whole" bldLvl="1" animBg="1" rev="0" advAuto="0" spid="350" grpId="4"/>
      <p:bldP build="whole" bldLvl="1" animBg="1" rev="0" advAuto="0" spid="370" grpId="31"/>
      <p:bldP build="whole" bldLvl="1" animBg="1" rev="0" advAuto="0" spid="357" grpId="1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138" y="480218"/>
            <a:ext cx="7989548" cy="830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2440385" y="4728368"/>
            <a:ext cx="1079501" cy="16510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0" name="Shape 380"/>
          <p:cNvSpPr/>
          <p:nvPr/>
        </p:nvSpPr>
        <p:spPr>
          <a:xfrm>
            <a:off x="4929585" y="5414168"/>
            <a:ext cx="1079501" cy="16510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83" name="Group 383"/>
          <p:cNvGrpSpPr/>
          <p:nvPr/>
        </p:nvGrpSpPr>
        <p:grpSpPr>
          <a:xfrm>
            <a:off x="8420100" y="490704"/>
            <a:ext cx="4521204" cy="3966833"/>
            <a:chOff x="0" y="0"/>
            <a:chExt cx="4521203" cy="3966832"/>
          </a:xfrm>
        </p:grpSpPr>
        <p:pic>
          <p:nvPicPr>
            <p:cNvPr id="381" name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277" y="36958"/>
              <a:ext cx="4471927" cy="39298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Shape 382"/>
            <p:cNvSpPr/>
            <p:nvPr/>
          </p:nvSpPr>
          <p:spPr>
            <a:xfrm>
              <a:off x="0" y="0"/>
              <a:ext cx="4484243" cy="3954511"/>
            </a:xfrm>
            <a:prstGeom prst="roundRect">
              <a:avLst>
                <a:gd name="adj" fmla="val 5546"/>
              </a:avLst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825500">
                <a:buClr>
                  <a:srgbClr val="000000"/>
                </a:buCl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4" name="Shape 384"/>
          <p:cNvSpPr/>
          <p:nvPr/>
        </p:nvSpPr>
        <p:spPr>
          <a:xfrm>
            <a:off x="8420100" y="1074737"/>
            <a:ext cx="939800" cy="815182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5" name="Shape 385"/>
          <p:cNvSpPr/>
          <p:nvPr/>
        </p:nvSpPr>
        <p:spPr>
          <a:xfrm>
            <a:off x="8420100" y="2537618"/>
            <a:ext cx="939800" cy="9398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6" name="Shape 386"/>
          <p:cNvSpPr/>
          <p:nvPr/>
        </p:nvSpPr>
        <p:spPr>
          <a:xfrm>
            <a:off x="9029700" y="4442618"/>
            <a:ext cx="3251200" cy="469901"/>
          </a:xfrm>
          <a:prstGeom prst="rect">
            <a:avLst/>
          </a:prstGeom>
          <a:solidFill>
            <a:srgbClr val="F5ECD6"/>
          </a:solidFill>
          <a:ln w="12700">
            <a:solidFill>
              <a:srgbClr val="522A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l" defTabSz="647700">
              <a:buClr>
                <a:srgbClr val="000000"/>
              </a:buClr>
              <a:buFont typeface="Garamond"/>
              <a:defRPr sz="2400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http://ncwit.org/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6752142" y="5072877"/>
            <a:ext cx="5549901" cy="3688515"/>
            <a:chOff x="0" y="0"/>
            <a:chExt cx="5549900" cy="3688513"/>
          </a:xfrm>
        </p:grpSpPr>
        <p:pic>
          <p:nvPicPr>
            <p:cNvPr id="387" name="dropped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49900" cy="3688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8" name="Shape 388"/>
            <p:cNvSpPr/>
            <p:nvPr/>
          </p:nvSpPr>
          <p:spPr>
            <a:xfrm>
              <a:off x="2476500" y="1266406"/>
              <a:ext cx="812800" cy="1155701"/>
            </a:xfrm>
            <a:prstGeom prst="ellipse">
              <a:avLst/>
            </a:prstGeom>
            <a:solidFill>
              <a:srgbClr val="E32400">
                <a:alpha val="30000"/>
              </a:srgbClr>
            </a:solidFill>
            <a:ln w="50800" cap="flat">
              <a:solidFill>
                <a:srgbClr val="000000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774700">
                <a:buClr>
                  <a:srgbClr val="000000"/>
                </a:buClr>
                <a:defRPr sz="5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9" name="Shape 389"/>
            <p:cNvSpPr/>
            <p:nvPr/>
          </p:nvSpPr>
          <p:spPr>
            <a:xfrm>
              <a:off x="4457700" y="517106"/>
              <a:ext cx="812800" cy="1155701"/>
            </a:xfrm>
            <a:prstGeom prst="ellipse">
              <a:avLst/>
            </a:prstGeom>
            <a:solidFill>
              <a:srgbClr val="E32400">
                <a:alpha val="30000"/>
              </a:srgbClr>
            </a:solidFill>
            <a:ln w="50800" cap="flat">
              <a:solidFill>
                <a:srgbClr val="000000">
                  <a:alpha val="30000"/>
                </a:srgb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774700">
                <a:buClr>
                  <a:srgbClr val="000000"/>
                </a:buClr>
                <a:defRPr sz="5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1" name="Shape 391"/>
          <p:cNvSpPr/>
          <p:nvPr/>
        </p:nvSpPr>
        <p:spPr>
          <a:xfrm flipH="1">
            <a:off x="12196249" y="5447357"/>
            <a:ext cx="460500" cy="1126753"/>
          </a:xfrm>
          <a:prstGeom prst="line">
            <a:avLst/>
          </a:prstGeom>
          <a:ln w="38100">
            <a:solidFill>
              <a:srgbClr val="B51A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75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7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75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7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5"/>
      <p:bldP build="whole" bldLvl="1" animBg="1" rev="0" advAuto="0" spid="390" grpId="7"/>
      <p:bldP build="whole" bldLvl="1" animBg="1" rev="0" advAuto="0" spid="379" grpId="1"/>
      <p:bldP build="whole" bldLvl="1" animBg="1" rev="0" advAuto="0" spid="391" grpId="8"/>
      <p:bldP build="whole" bldLvl="1" animBg="1" rev="0" advAuto="0" spid="386" grpId="4"/>
      <p:bldP build="whole" bldLvl="1" animBg="1" rev="0" advAuto="0" spid="385" grpId="6"/>
      <p:bldP build="whole" bldLvl="1" animBg="1" rev="0" advAuto="0" spid="383" grpId="3"/>
      <p:bldP build="whole" bldLvl="1" animBg="1" rev="0" advAuto="0" spid="380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1980s: The “Golden Age”</a:t>
            </a:r>
          </a:p>
        </p:txBody>
      </p:sp>
      <p:pic>
        <p:nvPicPr>
          <p:cNvPr id="39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945" y="1578768"/>
            <a:ext cx="4733162" cy="4078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9324" y="1578768"/>
            <a:ext cx="2260601" cy="226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7500" y="841375"/>
            <a:ext cx="3416300" cy="512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4554" y="4144202"/>
            <a:ext cx="2260601" cy="355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0754" y="4639709"/>
            <a:ext cx="2095501" cy="3230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77412" y="4843945"/>
            <a:ext cx="1854201" cy="2821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53453" y="3309573"/>
            <a:ext cx="23114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67483" y="3176586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27833" y="6421834"/>
            <a:ext cx="32893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492075" y="5512593"/>
            <a:ext cx="1995949" cy="331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535834" y="6536134"/>
            <a:ext cx="3632201" cy="223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dropped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09645" y="4737100"/>
            <a:ext cx="3251201" cy="2032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3032148" y="3598795"/>
            <a:ext cx="6940504" cy="2556010"/>
          </a:xfrm>
          <a:prstGeom prst="roundRect">
            <a:avLst>
              <a:gd name="adj" fmla="val 5903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647700">
              <a:buClr>
                <a:srgbClr val="000000"/>
              </a:buClr>
              <a:buFont typeface="Garamond"/>
              <a:defRPr sz="4800">
                <a:uFill>
                  <a:solidFill>
                    <a:srgbClr val="000000"/>
                  </a:solidFill>
                </a:u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Level playing field?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499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9"/>
                            </p:stCondLst>
                            <p:childTnLst>
                              <p:par>
                                <p:cTn id="46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499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7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2"/>
      <p:bldP build="whole" bldLvl="1" animBg="1" rev="0" advAuto="0" spid="399" grpId="4"/>
      <p:bldP build="whole" bldLvl="1" animBg="1" rev="0" advAuto="0" spid="400" grpId="5"/>
      <p:bldP build="whole" bldLvl="1" animBg="1" rev="0" advAuto="0" spid="405" grpId="11"/>
      <p:bldP build="whole" bldLvl="1" animBg="1" rev="0" advAuto="0" spid="401" grpId="6"/>
      <p:bldP build="whole" bldLvl="1" animBg="1" rev="0" advAuto="0" spid="404" grpId="10"/>
      <p:bldP build="whole" bldLvl="1" animBg="1" rev="0" advAuto="0" spid="403" grpId="9"/>
      <p:bldP build="whole" bldLvl="1" animBg="1" rev="0" advAuto="0" spid="406" grpId="12"/>
      <p:bldP build="whole" bldLvl="1" animBg="1" rev="0" advAuto="0" spid="398" grpId="8"/>
      <p:bldP build="whole" bldLvl="1" animBg="1" rev="0" advAuto="0" spid="395" grpId="1"/>
      <p:bldP build="whole" bldLvl="1" animBg="1" rev="0" advAuto="0" spid="402" grpId="7"/>
      <p:bldP build="whole" bldLvl="1" animBg="1" rev="0" advAuto="0" spid="397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2000s: Dot-com boom and bust</a:t>
            </a:r>
          </a:p>
        </p:txBody>
      </p:sp>
      <p:pic>
        <p:nvPicPr>
          <p:cNvPr id="40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6316" y="6102374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8787" y="2203474"/>
            <a:ext cx="3340101" cy="603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15722" y="1767992"/>
            <a:ext cx="23114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7735" y="2260346"/>
            <a:ext cx="13335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66422" y="4335233"/>
            <a:ext cx="381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689379" y="3475594"/>
            <a:ext cx="31750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47085" y="4760683"/>
            <a:ext cx="15748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535611" y="6413524"/>
            <a:ext cx="1905001" cy="151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182031" y="1513073"/>
            <a:ext cx="1524001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19700" y="5329929"/>
            <a:ext cx="2565400" cy="62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pasted-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414961" y="1576573"/>
            <a:ext cx="2146301" cy="10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499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499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9"/>
                            </p:stCondLst>
                            <p:childTnLst>
                              <p:par>
                                <p:cTn id="19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499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8"/>
                            </p:stCondLst>
                            <p:childTnLst>
                              <p:par>
                                <p:cTn id="23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499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97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499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96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499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95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499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94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499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93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499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92"/>
                            </p:stCondLst>
                            <p:childTnLst>
                              <p:par>
                                <p:cTn id="47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499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xit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3" dur="499" fill="hold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99"/>
                            </p:stCondLst>
                            <p:childTnLst>
                              <p:par>
                                <p:cTn id="56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7" dur="499" fill="hold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8"/>
                            </p:stCondLst>
                            <p:childTnLst>
                              <p:par>
                                <p:cTn id="60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1" dur="499" fill="hold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97"/>
                            </p:stCondLst>
                            <p:childTnLst>
                              <p:par>
                                <p:cTn id="64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5" dur="499" fill="hold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96"/>
                            </p:stCondLst>
                            <p:childTnLst>
                              <p:par>
                                <p:cTn id="68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9" dur="499" fill="hold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495"/>
                            </p:stCondLst>
                            <p:childTnLst>
                              <p:par>
                                <p:cTn id="72" presetClass="exit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3" dur="499" fill="hold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94"/>
                            </p:stCondLst>
                            <p:childTnLst>
                              <p:par>
                                <p:cTn id="76" presetClass="exit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7" dur="499" fill="hold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493"/>
                            </p:stCondLst>
                            <p:childTnLst>
                              <p:par>
                                <p:cTn id="80" presetClass="exit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1" dur="499" fill="hold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92"/>
                            </p:stCondLst>
                            <p:childTnLst>
                              <p:par>
                                <p:cTn id="84" presetClass="exit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5" dur="499" fill="hold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491"/>
                            </p:stCondLst>
                            <p:childTnLst>
                              <p:par>
                                <p:cTn id="88" presetClass="exit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9" dur="499" fill="hold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15"/>
      <p:bldP build="whole" bldLvl="1" animBg="1" rev="0" advAuto="0" spid="411" grpId="5"/>
      <p:bldP build="whole" bldLvl="1" animBg="1" rev="0" advAuto="0" spid="417" grpId="3"/>
      <p:bldP build="whole" bldLvl="1" animBg="1" rev="0" advAuto="0" spid="413" grpId="18"/>
      <p:bldP build="whole" bldLvl="1" animBg="1" rev="0" advAuto="0" spid="416" grpId="11"/>
      <p:bldP build="whole" bldLvl="1" animBg="1" rev="0" advAuto="0" spid="419" grpId="4"/>
      <p:bldP build="whole" bldLvl="1" animBg="1" rev="0" advAuto="0" spid="411" grpId="14"/>
      <p:bldP build="whole" bldLvl="1" animBg="1" rev="0" advAuto="0" spid="415" grpId="19"/>
      <p:bldP build="whole" bldLvl="1" animBg="1" rev="0" advAuto="0" spid="412" grpId="6"/>
      <p:bldP build="whole" bldLvl="1" animBg="1" rev="0" advAuto="0" spid="417" grpId="12"/>
      <p:bldP build="whole" bldLvl="1" animBg="1" rev="0" advAuto="0" spid="416" grpId="21"/>
      <p:bldP build="whole" bldLvl="1" animBg="1" rev="0" advAuto="0" spid="419" grpId="13"/>
      <p:bldP build="whole" bldLvl="1" animBg="1" rev="0" advAuto="0" spid="412" grpId="16"/>
      <p:bldP build="whole" bldLvl="1" animBg="1" rev="0" advAuto="0" spid="418" grpId="10"/>
      <p:bldP build="whole" bldLvl="1" animBg="1" rev="0" advAuto="0" spid="414" grpId="7"/>
      <p:bldP build="whole" bldLvl="1" animBg="1" rev="0" advAuto="0" spid="410" grpId="1"/>
      <p:bldP build="whole" bldLvl="1" animBg="1" rev="0" advAuto="0" spid="413" grpId="8"/>
      <p:bldP build="whole" bldLvl="1" animBg="1" rev="0" advAuto="0" spid="418" grpId="20"/>
      <p:bldP build="whole" bldLvl="1" animBg="1" rev="0" advAuto="0" spid="409" grpId="2"/>
      <p:bldP build="whole" bldLvl="1" animBg="1" rev="0" advAuto="0" spid="414" grpId="17"/>
      <p:bldP build="whole" bldLvl="1" animBg="1" rev="0" advAuto="0" spid="415" grpId="9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Third Surge</a:t>
            </a:r>
          </a:p>
        </p:txBody>
      </p:sp>
      <p:pic>
        <p:nvPicPr>
          <p:cNvPr id="422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6316" y="6102374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7980" y="1851515"/>
            <a:ext cx="4753218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4850" y="1908665"/>
            <a:ext cx="4705351" cy="313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90367" y="3148564"/>
            <a:ext cx="3080247" cy="425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6546" y="5580853"/>
            <a:ext cx="2799260" cy="279925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2133600" y="3594100"/>
            <a:ext cx="8763000" cy="3429000"/>
          </a:xfrm>
          <a:prstGeom prst="roundRect">
            <a:avLst>
              <a:gd name="adj" fmla="val 5556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647700">
              <a:buClr>
                <a:srgbClr val="000000"/>
              </a:buClr>
              <a:buFont typeface="Garamond"/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“One category of reactions that I receive all the time as a programmer that presents as feminine is: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No one believes I am a programmer.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I can’t tell you how many people, when meeting me and hearing my profession, tell me that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I look like a designer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, someone in accounting, someone in marketing, anything but a programmer.”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499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99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499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7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4" grpId="2"/>
      <p:bldP build="whole" bldLvl="1" animBg="1" rev="0" advAuto="0" spid="423" grpId="1"/>
      <p:bldP build="whole" bldLvl="1" animBg="1" rev="0" advAuto="0" spid="427" grpId="5"/>
      <p:bldP build="whole" bldLvl="1" animBg="1" rev="0" advAuto="0" spid="426" grpId="4"/>
      <p:bldP build="whole" bldLvl="1" animBg="1" rev="0" advAuto="0" spid="425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Girls’ choices are constrained</a:t>
            </a: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u="sng">
                <a:latin typeface="Garamond"/>
                <a:ea typeface="Garamond"/>
                <a:cs typeface="Garamond"/>
                <a:sym typeface="Garamond"/>
              </a:rPr>
              <a:t>Steered away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by parents, teachers, others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lvl="1" marL="628650" indent="-285750" defTabSz="647700">
              <a:spcBef>
                <a:spcPts val="0"/>
              </a:spcBef>
              <a:buSzPct val="100000"/>
              <a:buFont typeface="Arial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“Computing is for boys”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Underrepresentation is a vicious cycle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lvl="1" marL="628650" indent="-285750" defTabSz="647700">
              <a:spcBef>
                <a:spcPts val="0"/>
              </a:spcBef>
              <a:buSzPct val="100000"/>
              <a:buFont typeface="Arial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Lack of role models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Girls systematically </a:t>
            </a:r>
            <a:r>
              <a:rPr b="1" u="sng">
                <a:latin typeface="Garamond"/>
                <a:ea typeface="Garamond"/>
                <a:cs typeface="Garamond"/>
                <a:sym typeface="Garamond"/>
              </a:rPr>
              <a:t>underestimate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their abilities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lvl="1" marL="628650" indent="-285750" defTabSz="647700">
              <a:spcBef>
                <a:spcPts val="0"/>
              </a:spcBef>
              <a:buSzPct val="100000"/>
              <a:buFont typeface="Arial"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Accurate feedback is critical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Girls anticipate </a:t>
            </a:r>
            <a:r>
              <a:rPr b="1" u="sng">
                <a:latin typeface="Garamond"/>
                <a:ea typeface="Garamond"/>
                <a:cs typeface="Garamond"/>
                <a:sym typeface="Garamond"/>
              </a:rPr>
              <a:t>work-family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conflicts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Discrimination limits opportunities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85750" indent="-285750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 u="sng">
                <a:latin typeface="Garamond"/>
                <a:ea typeface="Garamond"/>
                <a:cs typeface="Garamond"/>
                <a:sym typeface="Garamond"/>
              </a:rPr>
              <a:t>Punished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for exhibiting competence</a:t>
            </a:r>
          </a:p>
        </p:txBody>
      </p:sp>
      <p:sp>
        <p:nvSpPr>
          <p:cNvPr id="430" name="Shape 430"/>
          <p:cNvSpPr/>
          <p:nvPr/>
        </p:nvSpPr>
        <p:spPr>
          <a:xfrm>
            <a:off x="1003300" y="6812409"/>
            <a:ext cx="10998201" cy="889001"/>
          </a:xfrm>
          <a:prstGeom prst="rect">
            <a:avLst/>
          </a:prstGeom>
          <a:solidFill>
            <a:srgbClr val="F5ECD6"/>
          </a:solidFill>
          <a:ln w="12700">
            <a:solidFill>
              <a:srgbClr val="522A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647700">
              <a:buClr>
                <a:srgbClr val="000000"/>
              </a:buClr>
              <a:buFont typeface="Garamond"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Cheryan, S., Master, S., and Metzloff, A.N. “Cultural stereotypes as gatekeepers: increasing girls’ interest in computer science and engineering by diversifying stereotypes.” </a:t>
            </a:r>
            <a:r>
              <a:rPr i="1">
                <a:latin typeface="Garamond"/>
                <a:ea typeface="Garamond"/>
                <a:cs typeface="Garamond"/>
                <a:sym typeface="Garamond"/>
              </a:rPr>
              <a:t>Frontiers in Psychology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, 11 February 2015,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600">
                <a:latin typeface="Courier"/>
                <a:ea typeface="Courier"/>
                <a:cs typeface="Courier"/>
                <a:sym typeface="Courier"/>
              </a:rPr>
              <a:t>http://journal.frontiersin.org/article/10.3389/fpsyg.2015.00049/full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defRPr sz="7440"/>
            </a:pPr>
            <a:r>
              <a:t>You belong in </a:t>
            </a:r>
          </a:p>
          <a:p>
            <a:pPr defTabSz="543305">
              <a:defRPr sz="7440"/>
            </a:pPr>
            <a:r>
              <a:t>Computer Science and</a:t>
            </a:r>
          </a:p>
          <a:p>
            <a:pPr defTabSz="543305">
              <a:defRPr sz="7440"/>
            </a:pPr>
            <a:r>
              <a:t>it’s a great place to be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595" y="3195716"/>
            <a:ext cx="11181610" cy="3362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843" y="420998"/>
            <a:ext cx="3420783" cy="30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7871" y="7024582"/>
            <a:ext cx="3632201" cy="18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22067" y="847632"/>
            <a:ext cx="2794001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7411" y="6088769"/>
            <a:ext cx="4572001" cy="1297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27966" y="575468"/>
            <a:ext cx="2489201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6299" y="3682897"/>
            <a:ext cx="4896467" cy="206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41281" y="5364874"/>
            <a:ext cx="5318718" cy="1605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8300" y="3979068"/>
            <a:ext cx="3187700" cy="142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94105" y="2616553"/>
            <a:ext cx="19177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95638" y="2164953"/>
            <a:ext cx="5223067" cy="11727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6" name="Group 446"/>
          <p:cNvGrpSpPr/>
          <p:nvPr/>
        </p:nvGrpSpPr>
        <p:grpSpPr>
          <a:xfrm>
            <a:off x="934374" y="7624026"/>
            <a:ext cx="5797551" cy="1054101"/>
            <a:chOff x="0" y="0"/>
            <a:chExt cx="5797550" cy="1054100"/>
          </a:xfrm>
        </p:grpSpPr>
        <p:sp>
          <p:nvSpPr>
            <p:cNvPr id="444" name="Shape 444"/>
            <p:cNvSpPr/>
            <p:nvPr/>
          </p:nvSpPr>
          <p:spPr>
            <a:xfrm>
              <a:off x="0" y="0"/>
              <a:ext cx="5797550" cy="10541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774700">
                <a:buClr>
                  <a:srgbClr val="000000"/>
                </a:buClr>
                <a:defRPr sz="52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445" name="droppedImage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3525" y="158115"/>
              <a:ext cx="5270502" cy="7378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7" name="pasted-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89297" y="3183264"/>
            <a:ext cx="2967448" cy="215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dropped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452217" y="689455"/>
            <a:ext cx="2679701" cy="1130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816100"/>
            <a:ext cx="6578600" cy="4067768"/>
          </a:xfrm>
          <a:prstGeom prst="rect">
            <a:avLst/>
          </a:prstGeom>
          <a:ln w="63500">
            <a:solidFill>
              <a:srgbClr val="522A95"/>
            </a:solidFill>
            <a:miter lim="400000"/>
          </a:ln>
        </p:spPr>
      </p:pic>
      <p:pic>
        <p:nvPicPr>
          <p:cNvPr id="451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8600" y="4819650"/>
            <a:ext cx="6629183" cy="3581400"/>
          </a:xfrm>
          <a:prstGeom prst="rect">
            <a:avLst/>
          </a:prstGeom>
          <a:ln w="63500">
            <a:solidFill>
              <a:srgbClr val="522A95"/>
            </a:solidFill>
            <a:miter lim="400000"/>
          </a:ln>
        </p:spPr>
      </p:pic>
      <p:pic>
        <p:nvPicPr>
          <p:cNvPr id="452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1100" y="977900"/>
            <a:ext cx="4953000" cy="6007100"/>
          </a:xfrm>
          <a:prstGeom prst="rect">
            <a:avLst/>
          </a:prstGeom>
          <a:ln w="63500">
            <a:solidFill>
              <a:srgbClr val="522A95"/>
            </a:solidFill>
            <a:miter lim="400000"/>
          </a:ln>
        </p:spPr>
      </p:pic>
      <p:pic>
        <p:nvPicPr>
          <p:cNvPr id="453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4500" y="6248400"/>
            <a:ext cx="1993900" cy="198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7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7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0" grpId="1"/>
      <p:bldP build="whole" bldLvl="1" animBg="1" rev="0" advAuto="0" spid="451" grpId="2"/>
      <p:bldP build="whole" bldLvl="1" animBg="1" rev="0" advAuto="0" spid="452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757" y="2159000"/>
            <a:ext cx="11157286" cy="5435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Shape 456"/>
          <p:cNvSpPr/>
          <p:nvPr/>
        </p:nvSpPr>
        <p:spPr>
          <a:xfrm>
            <a:off x="831204" y="4080668"/>
            <a:ext cx="11498070" cy="36745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499" fill="hold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5500">
              <a:buClr>
                <a:srgbClr val="000000"/>
              </a:buClr>
              <a:defRPr b="1" sz="7200"/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1223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Where to go for more information</a:t>
            </a: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National Council for Women &amp; Information Technology       (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http://www.ncwit.org/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ACM’s Women in Computing (ACM-W) (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http://women.acm.org/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CS10K Project (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http://cs10kcommunity.org/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Code.org (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http://code.org/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Anita Borg Institute (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http://anitaborg.org/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Girls Who Code (</a:t>
            </a:r>
            <a:r>
              <a:rPr sz="2376">
                <a:latin typeface="Courier"/>
                <a:ea typeface="Courier"/>
                <a:cs typeface="Courier"/>
                <a:sym typeface="Courier"/>
                <a:hlinkClick r:id="rId2" invalidUrl="" action="" tgtFrame="" tooltip="" history="1" highlightClick="0" endSnd="0"/>
              </a:rPr>
              <a:t>http://girlswhocode.com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Black Girls Code (</a:t>
            </a:r>
            <a:r>
              <a:rPr sz="2376">
                <a:latin typeface="Courier"/>
                <a:ea typeface="Courier"/>
                <a:cs typeface="Courier"/>
                <a:sym typeface="Courier"/>
                <a:hlinkClick r:id="rId2" invalidUrl="" action="" tgtFrame="" tooltip="" history="1" highlightClick="0" endSnd="0"/>
              </a:rPr>
              <a:t>http://blackgirlscode.com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Model View Culture (</a:t>
            </a:r>
            <a:r>
              <a:rPr sz="2376">
                <a:latin typeface="Courier"/>
                <a:ea typeface="Courier"/>
                <a:cs typeface="Courier"/>
                <a:sym typeface="Courier"/>
                <a:hlinkClick r:id="rId3" invalidUrl="" action="" tgtFrame="" tooltip="" history="1" highlightClick="0" endSnd="0"/>
              </a:rPr>
              <a:t>https://modelviewculture.com</a:t>
            </a:r>
            <a:r>
              <a:rPr sz="2376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 sz="3168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marL="215537" indent="-215537" defTabSz="641223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158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168">
                <a:latin typeface="Garamond"/>
                <a:ea typeface="Garamond"/>
                <a:cs typeface="Garamond"/>
                <a:sym typeface="Garamond"/>
              </a:rPr>
              <a:t>Learn to write Python code:</a:t>
            </a:r>
            <a:endParaRPr sz="3168">
              <a:latin typeface="Garamond"/>
              <a:ea typeface="Garamond"/>
              <a:cs typeface="Garamond"/>
              <a:sym typeface="Garamond"/>
            </a:endParaRPr>
          </a:p>
          <a:p>
            <a:pPr lvl="1" marL="622363" indent="-282892" defTabSz="641223">
              <a:spcBef>
                <a:spcPts val="0"/>
              </a:spcBef>
              <a:buSzPct val="100000"/>
              <a:buFont typeface="Arial"/>
              <a:defRPr sz="2376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http://www.codecademy.com/en/tracks/python</a:t>
            </a:r>
          </a:p>
          <a:p>
            <a:pPr lvl="1" marL="622363" indent="-282892" defTabSz="641223">
              <a:spcBef>
                <a:spcPts val="0"/>
              </a:spcBef>
              <a:buSzPct val="100000"/>
              <a:buFont typeface="Arial"/>
              <a:defRPr sz="2376">
                <a:uFill>
                  <a:solidFill>
                    <a:srgbClr val="000000"/>
                  </a:solidFill>
                </a:uFill>
                <a:latin typeface="Courier"/>
                <a:ea typeface="Courier"/>
                <a:cs typeface="Courier"/>
                <a:sym typeface="Courier"/>
              </a:defRPr>
            </a:pPr>
            <a:r>
              <a:t>http://learnpython.org/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Where to go for more information</a:t>
            </a: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Alice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http://alice.org/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AppInventor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http://appinventor.mit.edu/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Computer Science Unplugged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http://csunplugged.org/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Finch Robots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http://finchrobot.com/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Lightbot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http://lightbot.com/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Scratch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http://scratch.mit.edu/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Snap! (Build Your Own Blocks) (</a:t>
            </a:r>
            <a:r>
              <a:rPr sz="2400">
                <a:latin typeface="Courier"/>
                <a:ea typeface="Courier"/>
                <a:cs typeface="Courier"/>
                <a:sym typeface="Courier"/>
                <a:hlinkClick r:id="rId2" invalidUrl="" action="" tgtFrame="" tooltip="" history="1" highlightClick="0" endSnd="0"/>
              </a:rPr>
              <a:t>http://snap.berkeley.edu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Girl Develop It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https://www.girldevelopit.com/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TEALS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https://www.tealsk12.org/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Bootstrap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http://www.bootstrapworld.org/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Code 2040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http://www.code2040.org/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  <a:endParaRPr sz="3200">
              <a:latin typeface="Garamond"/>
              <a:ea typeface="Garamond"/>
              <a:cs typeface="Garamond"/>
              <a:sym typeface="Garamond"/>
            </a:endParaRPr>
          </a:p>
          <a:p>
            <a:pPr marL="217714" indent="-217714" defTabSz="6477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3200">
                <a:latin typeface="Garamond"/>
                <a:ea typeface="Garamond"/>
                <a:cs typeface="Garamond"/>
                <a:sym typeface="Garamond"/>
              </a:rPr>
              <a:t>ScriptEd (</a:t>
            </a:r>
            <a:r>
              <a:rPr sz="2400">
                <a:latin typeface="Courier"/>
                <a:ea typeface="Courier"/>
                <a:cs typeface="Courier"/>
                <a:sym typeface="Courier"/>
              </a:rPr>
              <a:t>https://scripted.org/</a:t>
            </a:r>
            <a:r>
              <a:rPr sz="3200">
                <a:latin typeface="Garamond"/>
                <a:ea typeface="Garamond"/>
                <a:cs typeface="Garamond"/>
                <a:sym typeface="Garamond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Recommendations</a:t>
            </a:r>
          </a:p>
        </p:txBody>
      </p:sp>
      <p:pic>
        <p:nvPicPr>
          <p:cNvPr id="46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287" y="1630412"/>
            <a:ext cx="2210967" cy="3313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4194" y="1630412"/>
            <a:ext cx="2210967" cy="3285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303" y="5418753"/>
            <a:ext cx="2210967" cy="3333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8259" y="5022034"/>
            <a:ext cx="2338913" cy="3483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97730" y="1021799"/>
            <a:ext cx="2740963" cy="3650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56258" y="4778539"/>
            <a:ext cx="3317380" cy="3317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43773" y="4263654"/>
            <a:ext cx="2501901" cy="372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604" y="481527"/>
            <a:ext cx="8661401" cy="4510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1794" y="666750"/>
            <a:ext cx="2620707" cy="589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44100" y="6629400"/>
            <a:ext cx="22479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0300" y="4064000"/>
            <a:ext cx="5807101" cy="154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0300" y="5651500"/>
            <a:ext cx="5245100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6100" y="539400"/>
            <a:ext cx="2298700" cy="82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10600" y="5321300"/>
            <a:ext cx="1244600" cy="1244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2" name="Group 222"/>
          <p:cNvGrpSpPr/>
          <p:nvPr/>
        </p:nvGrpSpPr>
        <p:grpSpPr>
          <a:xfrm>
            <a:off x="4838700" y="7607300"/>
            <a:ext cx="3048000" cy="1143000"/>
            <a:chOff x="0" y="0"/>
            <a:chExt cx="3048000" cy="1143000"/>
          </a:xfrm>
        </p:grpSpPr>
        <p:pic>
          <p:nvPicPr>
            <p:cNvPr id="220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4300" y="0"/>
              <a:ext cx="2850413" cy="105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Shape 221"/>
            <p:cNvSpPr/>
            <p:nvPr/>
          </p:nvSpPr>
          <p:spPr>
            <a:xfrm>
              <a:off x="0" y="647700"/>
              <a:ext cx="3048000" cy="495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825500">
                <a:buClr>
                  <a:srgbClr val="000000"/>
                </a:buCl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3" name="Shape 223"/>
          <p:cNvSpPr/>
          <p:nvPr/>
        </p:nvSpPr>
        <p:spPr>
          <a:xfrm>
            <a:off x="649401" y="1275481"/>
            <a:ext cx="1193801" cy="10922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10860768" y="6883400"/>
            <a:ext cx="1342420" cy="1196637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Shape 225"/>
          <p:cNvSpPr/>
          <p:nvPr/>
        </p:nvSpPr>
        <p:spPr>
          <a:xfrm>
            <a:off x="4051804" y="5032853"/>
            <a:ext cx="912006" cy="7754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7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7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7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7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75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Class="exit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5" dur="750" fill="hold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Class="exit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9" dur="75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Class="exit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75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xit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7" dur="75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Class="exit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1" dur="499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49"/>
                            </p:stCondLst>
                            <p:childTnLst>
                              <p:par>
                                <p:cTn id="74" presetClass="exit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5" dur="499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48"/>
                            </p:stCondLst>
                            <p:childTnLst>
                              <p:par>
                                <p:cTn id="78" presetClass="exit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9" dur="499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4"/>
      <p:bldP build="whole" bldLvl="1" animBg="1" rev="0" advAuto="0" spid="224" grpId="19"/>
      <p:bldP build="whole" bldLvl="1" animBg="1" rev="0" advAuto="0" spid="218" grpId="2"/>
      <p:bldP build="whole" bldLvl="1" animBg="1" rev="0" advAuto="0" spid="222" grpId="8"/>
      <p:bldP build="whole" bldLvl="1" animBg="1" rev="0" advAuto="0" spid="214" grpId="3"/>
      <p:bldP build="whole" bldLvl="1" animBg="1" rev="0" advAuto="0" spid="219" grpId="5"/>
      <p:bldP build="whole" bldLvl="1" animBg="1" rev="0" advAuto="0" spid="216" grpId="6"/>
      <p:bldP build="whole" bldLvl="1" animBg="1" rev="0" advAuto="0" spid="223" grpId="9"/>
      <p:bldP build="whole" bldLvl="1" animBg="1" rev="0" advAuto="0" spid="225" grpId="11"/>
      <p:bldP build="whole" bldLvl="1" animBg="1" rev="0" advAuto="0" spid="213" grpId="1"/>
      <p:bldP build="whole" bldLvl="1" animBg="1" rev="0" advAuto="0" spid="217" grpId="16"/>
      <p:bldP build="whole" bldLvl="1" animBg="1" rev="0" advAuto="0" spid="215" grpId="4"/>
      <p:bldP build="whole" bldLvl="1" animBg="1" rev="0" advAuto="0" spid="224" grpId="10"/>
      <p:bldP build="whole" bldLvl="1" animBg="1" rev="0" advAuto="0" spid="214" grpId="13"/>
      <p:bldP build="whole" bldLvl="1" animBg="1" rev="0" advAuto="0" spid="216" grpId="15"/>
      <p:bldP build="whole" bldLvl="1" animBg="1" rev="0" advAuto="0" spid="217" grpId="7"/>
      <p:bldP build="whole" bldLvl="1" animBg="1" rev="0" advAuto="0" spid="223" grpId="17"/>
      <p:bldP build="whole" bldLvl="1" animBg="1" rev="0" advAuto="0" spid="225" grpId="18"/>
      <p:bldP build="whole" bldLvl="1" animBg="1" rev="0" advAuto="0" spid="213" grpId="1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800" y="469900"/>
            <a:ext cx="8668851" cy="454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3300" y="761210"/>
            <a:ext cx="3048000" cy="4838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8682" y="5943600"/>
            <a:ext cx="3394219" cy="207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0300" y="4064000"/>
            <a:ext cx="6615693" cy="154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0300" y="5651500"/>
            <a:ext cx="501448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6100" y="539400"/>
            <a:ext cx="2298700" cy="82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10600" y="5321300"/>
            <a:ext cx="1244600" cy="1244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Group 236"/>
          <p:cNvGrpSpPr/>
          <p:nvPr/>
        </p:nvGrpSpPr>
        <p:grpSpPr>
          <a:xfrm>
            <a:off x="4838700" y="7607300"/>
            <a:ext cx="3048000" cy="1143000"/>
            <a:chOff x="0" y="0"/>
            <a:chExt cx="3048000" cy="1143000"/>
          </a:xfrm>
        </p:grpSpPr>
        <p:pic>
          <p:nvPicPr>
            <p:cNvPr id="234" name="dropped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4300" y="0"/>
              <a:ext cx="2850413" cy="1054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Shape 235"/>
            <p:cNvSpPr/>
            <p:nvPr/>
          </p:nvSpPr>
          <p:spPr>
            <a:xfrm>
              <a:off x="0" y="647700"/>
              <a:ext cx="3048000" cy="4953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defTabSz="825500">
                <a:buClr>
                  <a:srgbClr val="000000"/>
                </a:buClr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37" name="Shape 237"/>
          <p:cNvSpPr/>
          <p:nvPr/>
        </p:nvSpPr>
        <p:spPr>
          <a:xfrm>
            <a:off x="568726" y="1291616"/>
            <a:ext cx="1193801" cy="10922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12233471" y="6609076"/>
            <a:ext cx="759008" cy="775400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Shape 239"/>
          <p:cNvSpPr/>
          <p:nvPr/>
        </p:nvSpPr>
        <p:spPr>
          <a:xfrm>
            <a:off x="3182594" y="5018798"/>
            <a:ext cx="759008" cy="775401"/>
          </a:xfrm>
          <a:prstGeom prst="ellipse">
            <a:avLst/>
          </a:prstGeom>
          <a:solidFill>
            <a:srgbClr val="E32400">
              <a:alpha val="30000"/>
            </a:srgbClr>
          </a:solidFill>
          <a:ln w="508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buClr>
                <a:srgbClr val="000000"/>
              </a:buClr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7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7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7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7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7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7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5"/>
      <p:bldP build="whole" bldLvl="1" animBg="1" rev="0" advAuto="0" spid="229" grpId="3"/>
      <p:bldP build="whole" bldLvl="1" animBg="1" rev="0" advAuto="0" spid="238" grpId="7"/>
      <p:bldP build="whole" bldLvl="1" animBg="1" rev="0" advAuto="0" spid="228" grpId="2"/>
      <p:bldP build="whole" bldLvl="1" animBg="1" rev="0" advAuto="0" spid="227" grpId="1"/>
      <p:bldP build="whole" bldLvl="1" animBg="1" rev="0" advAuto="0" spid="230" grpId="4"/>
      <p:bldP build="whole" bldLvl="1" animBg="1" rev="0" advAuto="0" spid="239" grpId="8"/>
      <p:bldP build="whole" bldLvl="1" animBg="1" rev="0" advAuto="0" spid="237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0338" b="0"/>
          <a:stretch>
            <a:fillRect/>
          </a:stretch>
        </p:blipFill>
        <p:spPr>
          <a:xfrm>
            <a:off x="672306" y="3137098"/>
            <a:ext cx="11660239" cy="347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culture problem?</a:t>
            </a:r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900"/>
              </a:spcBef>
              <a:defRPr sz="3276"/>
            </a:pPr>
            <a:r>
              <a:t>Strip show at Black Hat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RSA Conference “booth babes”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Julie Ann Horvath’s departure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Brogrammer culture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Sarah Sharp vs. Linus Torvalds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Ellen Pao vs. Kleiner Perkins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Tropes vs. Women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Whitney Wolfe as Tinder co-founder</a:t>
            </a:r>
          </a:p>
          <a:p>
            <a:pPr marL="404495" indent="-404495" defTabSz="531622">
              <a:spcBef>
                <a:spcPts val="900"/>
              </a:spcBef>
              <a:defRPr sz="3276"/>
            </a:pPr>
            <a:r>
              <a:t>#gamergate</a:t>
            </a:r>
          </a:p>
        </p:txBody>
      </p:sp>
      <p:sp>
        <p:nvSpPr>
          <p:cNvPr id="245" name="Shape 245"/>
          <p:cNvSpPr/>
          <p:nvPr/>
        </p:nvSpPr>
        <p:spPr>
          <a:xfrm>
            <a:off x="7515248" y="1633810"/>
            <a:ext cx="4589332" cy="1522810"/>
          </a:xfrm>
          <a:prstGeom prst="roundRect">
            <a:avLst>
              <a:gd name="adj" fmla="val 12510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647700">
              <a:buClr>
                <a:srgbClr val="000000"/>
              </a:buClr>
              <a:buFont typeface="Garamond"/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“It is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not misogyny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to tell a sexist joke, or to fail to take a woman seriously…”</a:t>
            </a:r>
          </a:p>
        </p:txBody>
      </p:sp>
      <p:sp>
        <p:nvSpPr>
          <p:cNvPr id="246" name="Shape 246"/>
          <p:cNvSpPr/>
          <p:nvPr/>
        </p:nvSpPr>
        <p:spPr>
          <a:xfrm>
            <a:off x="7065904" y="6778897"/>
            <a:ext cx="4579541" cy="186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532" y="4569"/>
                </a:lnTo>
                <a:cubicBezTo>
                  <a:pt x="484" y="4873"/>
                  <a:pt x="455" y="5200"/>
                  <a:pt x="455" y="5545"/>
                </a:cubicBezTo>
                <a:lnTo>
                  <a:pt x="455" y="18867"/>
                </a:lnTo>
                <a:cubicBezTo>
                  <a:pt x="455" y="20375"/>
                  <a:pt x="952" y="21600"/>
                  <a:pt x="1565" y="21600"/>
                </a:cubicBezTo>
                <a:lnTo>
                  <a:pt x="20490" y="21600"/>
                </a:lnTo>
                <a:cubicBezTo>
                  <a:pt x="21103" y="21600"/>
                  <a:pt x="21600" y="20375"/>
                  <a:pt x="21600" y="18867"/>
                </a:cubicBezTo>
                <a:lnTo>
                  <a:pt x="21600" y="5545"/>
                </a:lnTo>
                <a:cubicBezTo>
                  <a:pt x="21600" y="4037"/>
                  <a:pt x="21103" y="2816"/>
                  <a:pt x="20490" y="2816"/>
                </a:cubicBezTo>
                <a:lnTo>
                  <a:pt x="1565" y="2816"/>
                </a:lnTo>
                <a:cubicBezTo>
                  <a:pt x="1560" y="2816"/>
                  <a:pt x="1555" y="2821"/>
                  <a:pt x="1550" y="28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825500">
              <a:buClr>
                <a:srgbClr val="000000"/>
              </a:buClr>
              <a:defRPr sz="32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Having a woman on the board “makes the company seem like a joke.”</a:t>
            </a:r>
          </a:p>
        </p:txBody>
      </p:sp>
      <p:sp>
        <p:nvSpPr>
          <p:cNvPr id="247" name="Shape 247"/>
          <p:cNvSpPr/>
          <p:nvPr/>
        </p:nvSpPr>
        <p:spPr>
          <a:xfrm>
            <a:off x="1270000" y="1633810"/>
            <a:ext cx="4382572" cy="2048577"/>
          </a:xfrm>
          <a:prstGeom prst="roundRect">
            <a:avLst>
              <a:gd name="adj" fmla="val 8621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647700">
              <a:buClr>
                <a:srgbClr val="000000"/>
              </a:buClr>
              <a:buFont typeface="Garamond"/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It's difficult to even get a modicum of respect.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They talk down to you. They belittle you.”</a:t>
            </a:r>
          </a:p>
        </p:txBody>
      </p:sp>
      <p:sp>
        <p:nvSpPr>
          <p:cNvPr id="248" name="Shape 248"/>
          <p:cNvSpPr/>
          <p:nvPr/>
        </p:nvSpPr>
        <p:spPr>
          <a:xfrm>
            <a:off x="897604" y="5817799"/>
            <a:ext cx="4459844" cy="2474578"/>
          </a:xfrm>
          <a:prstGeom prst="roundRect">
            <a:avLst>
              <a:gd name="adj" fmla="val 7698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647700">
              <a:buClr>
                <a:srgbClr val="000000"/>
              </a:buClr>
              <a:buFont typeface="Garamond"/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“This is an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industry filled with sociopaths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who cannot see another individual as a human being.”</a:t>
            </a:r>
          </a:p>
        </p:txBody>
      </p:sp>
      <p:sp>
        <p:nvSpPr>
          <p:cNvPr id="249" name="Shape 249"/>
          <p:cNvSpPr/>
          <p:nvPr/>
        </p:nvSpPr>
        <p:spPr>
          <a:xfrm>
            <a:off x="2870200" y="3416300"/>
            <a:ext cx="7264400" cy="2921000"/>
          </a:xfrm>
          <a:prstGeom prst="roundRect">
            <a:avLst>
              <a:gd name="adj" fmla="val 6522"/>
            </a:avLst>
          </a:prstGeom>
          <a:solidFill>
            <a:srgbClr val="F1C9FE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defTabSz="647700">
              <a:buClr>
                <a:srgbClr val="000000"/>
              </a:buClr>
              <a:buFont typeface="Garamond"/>
              <a:defRPr sz="3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“I’m honestly trying to understand why anyone says that females are ‘needed’ in the tech industry. </a:t>
            </a:r>
            <a:r>
              <a:rPr b="1">
                <a:latin typeface="Garamond"/>
                <a:ea typeface="Garamond"/>
                <a:cs typeface="Garamond"/>
                <a:sym typeface="Garamond"/>
              </a:rPr>
              <a:t>The tech community works fine without females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, just like any other mostly male industry. Feminists probably just want women making more money.”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7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1" dur="750" fill="hold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Class="exit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5" dur="75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9" dur="750" fill="hold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3" dur="750" fill="hold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7" dur="75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1" dur="499" fill="hold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1"/>
      <p:bldP build="whole" bldLvl="1" animBg="1" rev="0" advAuto="0" spid="249" grpId="5"/>
      <p:bldP build="whole" bldLvl="1" animBg="1" rev="0" advAuto="0" spid="248" grpId="3"/>
      <p:bldP build="whole" bldLvl="1" animBg="1" rev="0" advAuto="0" spid="246" grpId="2"/>
      <p:bldP build="whole" bldLvl="1" animBg="1" rev="0" advAuto="0" spid="245" grpId="1"/>
      <p:bldP build="whole" bldLvl="1" animBg="1" rev="0" advAuto="0" spid="249" grpId="8"/>
      <p:bldP build="whole" bldLvl="1" animBg="1" rev="0" advAuto="0" spid="245" grpId="6"/>
      <p:bldP build="whole" bldLvl="1" animBg="1" rev="0" advAuto="0" spid="247" grpId="4"/>
      <p:bldP build="whole" bldLvl="1" animBg="1" rev="0" advAuto="0" spid="246" grpId="7"/>
      <p:bldP build="whole" bldLvl="1" animBg="1" rev="0" advAuto="0" spid="248" grpId="10"/>
      <p:bldP build="whole" bldLvl="1" animBg="1" rev="0" advAuto="0" spid="247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550545">
              <a:buClr>
                <a:srgbClr val="000000"/>
              </a:buClr>
              <a:buFont typeface="Garamond"/>
              <a:defRPr sz="408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The leaky pipeline:</a:t>
            </a:r>
          </a:p>
          <a:p>
            <a:pPr algn="l" defTabSz="550545">
              <a:buClr>
                <a:srgbClr val="000000"/>
              </a:buClr>
              <a:buFont typeface="Arial"/>
              <a:defRPr sz="357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550545">
              <a:buClr>
                <a:srgbClr val="000000"/>
              </a:buClr>
              <a:buFont typeface="Arial"/>
              <a:defRPr sz="357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The pipeline is leaky and full of acid. The pipeline leads to a sewage treatment plant. The pipeline ends in a meat grinder.”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550545">
              <a:buClr>
                <a:srgbClr val="000000"/>
              </a:buClr>
              <a:buFont typeface="Arial"/>
              <a:defRPr sz="357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-Julie Pagano*</a:t>
            </a:r>
          </a:p>
        </p:txBody>
      </p:sp>
      <p:sp>
        <p:nvSpPr>
          <p:cNvPr id="252" name="Shape 252"/>
          <p:cNvSpPr/>
          <p:nvPr/>
        </p:nvSpPr>
        <p:spPr>
          <a:xfrm>
            <a:off x="1003300" y="7703706"/>
            <a:ext cx="10998201" cy="375891"/>
          </a:xfrm>
          <a:prstGeom prst="rect">
            <a:avLst/>
          </a:prstGeom>
          <a:solidFill>
            <a:srgbClr val="F5ECD6"/>
          </a:solidFill>
          <a:ln w="12700">
            <a:solidFill>
              <a:srgbClr val="522A95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647700">
              <a:buClr>
                <a:srgbClr val="000000"/>
              </a:buClr>
              <a:buFont typeface="Garamond"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*Diversity for Sale (</a:t>
            </a:r>
            <a:r>
              <a:rPr sz="1600">
                <a:latin typeface="Courier"/>
                <a:ea typeface="Courier"/>
                <a:cs typeface="Courier"/>
                <a:sym typeface="Courier"/>
              </a:rPr>
              <a:t>http://juliepagano.com/blog/2015/02/07/diversity-for-sale/</a:t>
            </a:r>
            <a:r>
              <a:t>)</a:t>
            </a:r>
          </a:p>
        </p:txBody>
      </p:sp>
      <p:sp>
        <p:nvSpPr>
          <p:cNvPr id="253" name="Shape 253"/>
          <p:cNvSpPr/>
          <p:nvPr/>
        </p:nvSpPr>
        <p:spPr>
          <a:xfrm>
            <a:off x="114300" y="457200"/>
            <a:ext cx="11099800" cy="1072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defRPr sz="66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pPr/>
            <a:r>
              <a:t>A culture problem?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Computer Science is...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the systematic study of the </a:t>
            </a:r>
            <a:r>
              <a:rPr b="1" u="sng">
                <a:latin typeface="Garamond"/>
                <a:ea typeface="Garamond"/>
                <a:cs typeface="Garamond"/>
                <a:sym typeface="Garamond"/>
              </a:rPr>
              <a:t>feasibility, structure, expression, and mechanization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marL="0" indent="0" defTabSz="647700">
              <a:spcBef>
                <a:spcPts val="0"/>
              </a:spcBef>
              <a:buClr>
                <a:srgbClr val="000000"/>
              </a:buClr>
              <a:buSzTx/>
              <a:buFont typeface="Garamond"/>
              <a:buNone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of the methodical procedures (or algorithms) that underlie the acquisition, representation, processing, storage, communication of, and access to </a:t>
            </a:r>
            <a:r>
              <a:rPr b="1" u="sng">
                <a:latin typeface="Garamond"/>
                <a:ea typeface="Garamond"/>
                <a:cs typeface="Garamond"/>
                <a:sym typeface="Garamond"/>
              </a:rPr>
              <a:t>information</a:t>
            </a:r>
          </a:p>
        </p:txBody>
      </p:sp>
      <p:sp>
        <p:nvSpPr>
          <p:cNvPr id="256" name="Shape 256"/>
          <p:cNvSpPr/>
          <p:nvPr/>
        </p:nvSpPr>
        <p:spPr>
          <a:xfrm>
            <a:off x="1130300" y="1270000"/>
            <a:ext cx="10744200" cy="633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latin typeface="Garamond"/>
                <a:ea typeface="Garamond"/>
                <a:cs typeface="Garamond"/>
                <a:sym typeface="Garamond"/>
              </a:rPr>
              <a:t>Computer Science is...</a:t>
            </a: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b="1"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the systematic study of </a:t>
            </a: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Garamond"/>
              <a:ea typeface="Garamond"/>
              <a:cs typeface="Garamond"/>
              <a:sym typeface="Garamond"/>
            </a:endParaRPr>
          </a:p>
          <a:p>
            <a:pPr algn="l" defTabSz="647700">
              <a:buClr>
                <a:srgbClr val="000000"/>
              </a:buClr>
              <a:buFont typeface="Garamond"/>
              <a:defRPr sz="4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Garamond"/>
                <a:ea typeface="Garamond"/>
                <a:cs typeface="Garamond"/>
                <a:sym typeface="Garamond"/>
              </a:rPr>
              <a:t>             </a:t>
            </a:r>
            <a:r>
              <a:rPr sz="300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b="1" u="sng">
                <a:latin typeface="Garamond"/>
                <a:ea typeface="Garamond"/>
                <a:cs typeface="Garamond"/>
                <a:sym typeface="Garamond"/>
              </a:rPr>
              <a:t>information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499" fill="hold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6537" y="3669561"/>
            <a:ext cx="1905001" cy="149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9708" y="706437"/>
            <a:ext cx="2362201" cy="177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3587400"/>
            <a:ext cx="2298700" cy="82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62750" y="7688262"/>
            <a:ext cx="8509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0400" y="6222584"/>
            <a:ext cx="2120901" cy="1276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ropped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54881" y="7052591"/>
            <a:ext cx="16129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ropped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00400" y="5518150"/>
            <a:ext cx="403098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ropped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35700" y="1447055"/>
            <a:ext cx="1549400" cy="190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042400" y="673100"/>
            <a:ext cx="762000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ropped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5300" y="996950"/>
            <a:ext cx="1155700" cy="1155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dropped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35700" y="499515"/>
            <a:ext cx="2362200" cy="1020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dropped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934325" y="2837872"/>
            <a:ext cx="2362200" cy="572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droppedImag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726939" y="705625"/>
            <a:ext cx="977901" cy="100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roppedImag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607300" y="5168900"/>
            <a:ext cx="1270000" cy="127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roppedImag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452099" y="2565400"/>
            <a:ext cx="2095501" cy="814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485193" y="6992390"/>
            <a:ext cx="2880761" cy="1020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291161" y="5376883"/>
            <a:ext cx="1663701" cy="854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droppedImage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844911" y="1751861"/>
            <a:ext cx="2985978" cy="1492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droppedImage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9948847" y="4000500"/>
            <a:ext cx="2297815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droppedImage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565400" y="3917949"/>
            <a:ext cx="3031253" cy="124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droppedImage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9188450" y="4826000"/>
            <a:ext cx="774700" cy="77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7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7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7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7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7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8" dur="7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7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7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Class="entr" nodeType="after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9" dur="7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Class="entr" nodeType="after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3" dur="7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Class="entr" nodeType="after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7" dur="7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7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50"/>
                            </p:stCondLst>
                            <p:childTnLst>
                              <p:par>
                                <p:cTn id="83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5" dur="7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Class="entr" nodeType="afterEffect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9" dur="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7"/>
      <p:bldP build="whole" bldLvl="1" animBg="1" rev="0" advAuto="0" spid="261" grpId="3"/>
      <p:bldP build="whole" bldLvl="1" animBg="1" rev="0" advAuto="0" spid="270" grpId="15"/>
      <p:bldP build="whole" bldLvl="1" animBg="1" rev="0" advAuto="0" spid="273" grpId="17"/>
      <p:bldP build="whole" bldLvl="1" animBg="1" rev="0" advAuto="0" spid="264" grpId="5"/>
      <p:bldP build="whole" bldLvl="1" animBg="1" rev="0" advAuto="0" spid="271" grpId="16"/>
      <p:bldP build="whole" bldLvl="1" animBg="1" rev="0" advAuto="0" spid="276" grpId="21"/>
      <p:bldP build="whole" bldLvl="1" animBg="1" rev="0" advAuto="0" spid="272" grpId="20"/>
      <p:bldP build="whole" bldLvl="1" animBg="1" rev="0" advAuto="0" spid="269" grpId="10"/>
      <p:bldP build="whole" bldLvl="1" animBg="1" rev="0" advAuto="0" spid="268" grpId="14"/>
      <p:bldP build="whole" bldLvl="1" animBg="1" rev="0" advAuto="0" spid="262" grpId="4"/>
      <p:bldP build="whole" bldLvl="1" animBg="1" rev="0" advAuto="0" spid="275" grpId="12"/>
      <p:bldP build="whole" bldLvl="1" animBg="1" rev="0" advAuto="0" spid="278" grpId="18"/>
      <p:bldP build="whole" bldLvl="1" animBg="1" rev="0" advAuto="0" spid="258" grpId="1"/>
      <p:bldP build="whole" bldLvl="1" animBg="1" rev="0" advAuto="0" spid="259" grpId="8"/>
      <p:bldP build="whole" bldLvl="1" animBg="1" rev="0" advAuto="0" spid="265" grpId="6"/>
      <p:bldP build="whole" bldLvl="1" animBg="1" rev="0" advAuto="0" spid="263" grpId="9"/>
      <p:bldP build="whole" bldLvl="1" animBg="1" rev="0" advAuto="0" spid="277" grpId="19"/>
      <p:bldP build="whole" bldLvl="1" animBg="1" rev="0" advAuto="0" spid="260" grpId="2"/>
      <p:bldP build="whole" bldLvl="1" animBg="1" rev="0" advAuto="0" spid="274" grpId="11"/>
      <p:bldP build="whole" bldLvl="1" animBg="1" rev="0" advAuto="0" spid="267" grpId="13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